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1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media/image12.jpg" ContentType="image/jpg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3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5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7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8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9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2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21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22.xml" ContentType="application/vnd.openxmlformats-officedocument.theme+xml"/>
  <Override PartName="/ppt/media/image17.jpg" ContentType="image/jpg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3.xml" ContentType="application/vnd.openxmlformats-officedocument.theme+xml"/>
  <Override PartName="/ppt/media/image20.jpg" ContentType="image/jpg"/>
  <Override PartName="/ppt/media/image21.jpg" ContentType="image/jpg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media/image26.jpg" ContentType="image/jpg"/>
  <Override PartName="/ppt/media/image27.jpg" ContentType="image/jpg"/>
  <Override PartName="/ppt/media/image44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2.jpg" ContentType="image/jpg"/>
  <Override PartName="/ppt/media/image55.jpg" ContentType="image/jpg"/>
  <Override PartName="/ppt/media/image60.jpg" ContentType="image/jpg"/>
  <Override PartName="/ppt/media/image69.jpg" ContentType="image/jpg"/>
  <Override PartName="/ppt/media/image71.jpg" ContentType="image/jpg"/>
  <Override PartName="/ppt/media/image73.jpg" ContentType="image/jpg"/>
  <Override PartName="/ppt/media/image74.jpg" ContentType="image/jpg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89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5.jpg" ContentType="image/jpg"/>
  <Override PartName="/ppt/media/image97.jpg" ContentType="image/jpg"/>
  <Override PartName="/ppt/media/image99.jpg" ContentType="image/jpg"/>
  <Override PartName="/ppt/media/image100.jpg" ContentType="image/jpg"/>
  <Override PartName="/ppt/media/image101.jpg" ContentType="image/jpg"/>
  <Override PartName="/ppt/media/image103.jpg" ContentType="image/jpg"/>
  <Override PartName="/ppt/media/image107.jpg" ContentType="image/jpg"/>
  <Override PartName="/ppt/media/image108.jpg" ContentType="image/jpg"/>
  <Override PartName="/ppt/media/image127.jpg" ContentType="image/jpg"/>
  <Override PartName="/ppt/media/image137.jpg" ContentType="image/jpg"/>
  <Override PartName="/ppt/media/image138.jpg" ContentType="image/jpg"/>
  <Override PartName="/ppt/media/image139.jpg" ContentType="image/jpg"/>
  <Override PartName="/ppt/media/image140.jpg" ContentType="image/jpg"/>
  <Override PartName="/ppt/media/image141.jpg" ContentType="image/jpg"/>
  <Override PartName="/ppt/media/image142.jpg" ContentType="image/jpg"/>
  <Override PartName="/ppt/media/image143.jpg" ContentType="image/jpg"/>
  <Override PartName="/ppt/media/image145.jpg" ContentType="image/jpg"/>
  <Override PartName="/ppt/media/image146.jpg" ContentType="image/jpg"/>
  <Override PartName="/ppt/media/image148.jpg" ContentType="image/jpg"/>
  <Override PartName="/ppt/media/image149.jpg" ContentType="image/jpg"/>
  <Override PartName="/ppt/media/image150.jpg" ContentType="image/jpg"/>
  <Override PartName="/ppt/media/image151.jpg" ContentType="image/jpg"/>
  <Override PartName="/ppt/media/image152.jpg" ContentType="image/jpg"/>
  <Override PartName="/ppt/media/image154.jpg" ContentType="image/jpg"/>
  <Override PartName="/ppt/media/image156.jpg" ContentType="image/jpg"/>
  <Override PartName="/ppt/media/image157.jpg" ContentType="image/jpg"/>
  <Override PartName="/ppt/media/image158.jpg" ContentType="image/jpg"/>
  <Override PartName="/ppt/media/image159.jpg" ContentType="image/jpg"/>
  <Override PartName="/ppt/media/image160.jpg" ContentType="image/jpg"/>
  <Override PartName="/ppt/media/image161.jpg" ContentType="image/jpg"/>
  <Override PartName="/ppt/media/image162.jpg" ContentType="image/jpg"/>
  <Override PartName="/ppt/media/image163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5" r:id="rId3"/>
    <p:sldMasterId id="2147483746" r:id="rId4"/>
    <p:sldMasterId id="2147483795" r:id="rId5"/>
    <p:sldMasterId id="2147483799" r:id="rId6"/>
    <p:sldMasterId id="2147483805" r:id="rId7"/>
    <p:sldMasterId id="2147483817" r:id="rId8"/>
    <p:sldMasterId id="2147483823" r:id="rId9"/>
    <p:sldMasterId id="2147483829" r:id="rId10"/>
    <p:sldMasterId id="2147483835" r:id="rId11"/>
    <p:sldMasterId id="2147483841" r:id="rId12"/>
    <p:sldMasterId id="2147483847" r:id="rId13"/>
    <p:sldMasterId id="2147483853" r:id="rId14"/>
    <p:sldMasterId id="2147483859" r:id="rId15"/>
    <p:sldMasterId id="2147483865" r:id="rId16"/>
    <p:sldMasterId id="2147483871" r:id="rId17"/>
    <p:sldMasterId id="2147483877" r:id="rId18"/>
    <p:sldMasterId id="2147483883" r:id="rId19"/>
    <p:sldMasterId id="2147483889" r:id="rId20"/>
    <p:sldMasterId id="2147483895" r:id="rId21"/>
    <p:sldMasterId id="2147483901" r:id="rId22"/>
    <p:sldMasterId id="2147483907" r:id="rId23"/>
  </p:sldMasterIdLst>
  <p:notesMasterIdLst>
    <p:notesMasterId r:id="rId110"/>
  </p:notesMasterIdLst>
  <p:handoutMasterIdLst>
    <p:handoutMasterId r:id="rId111"/>
  </p:handoutMasterIdLst>
  <p:sldIdLst>
    <p:sldId id="616" r:id="rId24"/>
    <p:sldId id="615" r:id="rId25"/>
    <p:sldId id="620" r:id="rId26"/>
    <p:sldId id="621" r:id="rId27"/>
    <p:sldId id="622" r:id="rId28"/>
    <p:sldId id="655" r:id="rId29"/>
    <p:sldId id="625" r:id="rId30"/>
    <p:sldId id="626" r:id="rId31"/>
    <p:sldId id="627" r:id="rId32"/>
    <p:sldId id="628" r:id="rId33"/>
    <p:sldId id="629" r:id="rId34"/>
    <p:sldId id="630" r:id="rId35"/>
    <p:sldId id="656" r:id="rId36"/>
    <p:sldId id="632" r:id="rId37"/>
    <p:sldId id="633" r:id="rId38"/>
    <p:sldId id="657" r:id="rId39"/>
    <p:sldId id="658" r:id="rId40"/>
    <p:sldId id="663" r:id="rId41"/>
    <p:sldId id="659" r:id="rId42"/>
    <p:sldId id="660" r:id="rId43"/>
    <p:sldId id="661" r:id="rId44"/>
    <p:sldId id="662" r:id="rId45"/>
    <p:sldId id="664" r:id="rId46"/>
    <p:sldId id="665" r:id="rId47"/>
    <p:sldId id="666" r:id="rId48"/>
    <p:sldId id="644" r:id="rId49"/>
    <p:sldId id="667" r:id="rId50"/>
    <p:sldId id="646" r:id="rId51"/>
    <p:sldId id="647" r:id="rId52"/>
    <p:sldId id="648" r:id="rId53"/>
    <p:sldId id="652" r:id="rId54"/>
    <p:sldId id="653" r:id="rId55"/>
    <p:sldId id="668" r:id="rId56"/>
    <p:sldId id="669" r:id="rId57"/>
    <p:sldId id="670" r:id="rId58"/>
    <p:sldId id="671" r:id="rId59"/>
    <p:sldId id="672" r:id="rId60"/>
    <p:sldId id="673" r:id="rId61"/>
    <p:sldId id="674" r:id="rId62"/>
    <p:sldId id="675" r:id="rId63"/>
    <p:sldId id="676" r:id="rId64"/>
    <p:sldId id="677" r:id="rId65"/>
    <p:sldId id="678" r:id="rId66"/>
    <p:sldId id="679" r:id="rId67"/>
    <p:sldId id="680" r:id="rId68"/>
    <p:sldId id="681" r:id="rId69"/>
    <p:sldId id="682" r:id="rId70"/>
    <p:sldId id="683" r:id="rId71"/>
    <p:sldId id="684" r:id="rId72"/>
    <p:sldId id="685" r:id="rId73"/>
    <p:sldId id="686" r:id="rId74"/>
    <p:sldId id="687" r:id="rId75"/>
    <p:sldId id="688" r:id="rId76"/>
    <p:sldId id="689" r:id="rId77"/>
    <p:sldId id="690" r:id="rId78"/>
    <p:sldId id="691" r:id="rId79"/>
    <p:sldId id="692" r:id="rId80"/>
    <p:sldId id="693" r:id="rId81"/>
    <p:sldId id="694" r:id="rId82"/>
    <p:sldId id="696" r:id="rId83"/>
    <p:sldId id="697" r:id="rId84"/>
    <p:sldId id="698" r:id="rId85"/>
    <p:sldId id="699" r:id="rId86"/>
    <p:sldId id="700" r:id="rId87"/>
    <p:sldId id="701" r:id="rId88"/>
    <p:sldId id="702" r:id="rId89"/>
    <p:sldId id="703" r:id="rId90"/>
    <p:sldId id="704" r:id="rId91"/>
    <p:sldId id="705" r:id="rId92"/>
    <p:sldId id="706" r:id="rId93"/>
    <p:sldId id="707" r:id="rId94"/>
    <p:sldId id="708" r:id="rId95"/>
    <p:sldId id="709" r:id="rId96"/>
    <p:sldId id="710" r:id="rId97"/>
    <p:sldId id="711" r:id="rId98"/>
    <p:sldId id="712" r:id="rId99"/>
    <p:sldId id="713" r:id="rId100"/>
    <p:sldId id="714" r:id="rId101"/>
    <p:sldId id="715" r:id="rId102"/>
    <p:sldId id="716" r:id="rId103"/>
    <p:sldId id="596" r:id="rId104"/>
    <p:sldId id="534" r:id="rId105"/>
    <p:sldId id="570" r:id="rId106"/>
    <p:sldId id="568" r:id="rId107"/>
    <p:sldId id="569" r:id="rId108"/>
    <p:sldId id="695" r:id="rId109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bendschein, Jon" initials="AJ" lastIdx="9" clrIdx="0"/>
  <p:cmAuthor id="1" name="Amy Winter Bartell" initials="AmyB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00"/>
    <a:srgbClr val="00CC00"/>
    <a:srgbClr val="E9EDF4"/>
    <a:srgbClr val="E9EDEA"/>
    <a:srgbClr val="67B620"/>
    <a:srgbClr val="688037"/>
    <a:srgbClr val="C0C0C0"/>
    <a:srgbClr val="8B2419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74" autoAdjust="0"/>
    <p:restoredTop sz="89130" autoAdjust="0"/>
  </p:normalViewPr>
  <p:slideViewPr>
    <p:cSldViewPr snapToGrid="0" snapToObjects="1">
      <p:cViewPr varScale="1">
        <p:scale>
          <a:sx n="103" d="100"/>
          <a:sy n="103" d="100"/>
        </p:scale>
        <p:origin x="217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notesViewPr>
    <p:cSldViewPr snapToGrid="0" snapToObjects="1">
      <p:cViewPr>
        <p:scale>
          <a:sx n="75" d="100"/>
          <a:sy n="75" d="100"/>
        </p:scale>
        <p:origin x="-2100" y="-16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commentAuthors" Target="commentAuthor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87" Type="http://schemas.openxmlformats.org/officeDocument/2006/relationships/slide" Target="slides/slide64.xml"/><Relationship Id="rId102" Type="http://schemas.openxmlformats.org/officeDocument/2006/relationships/slide" Target="slides/slide79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1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41718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86" tIns="46643" rIns="93286" bIns="46643" numCol="1" anchor="t" anchorCtr="0" compatLnSpc="1">
            <a:prstTxWarp prst="textNoShape">
              <a:avLst/>
            </a:prstTxWarp>
          </a:bodyPr>
          <a:lstStyle>
            <a:lvl1pPr defTabSz="465836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9757" y="0"/>
            <a:ext cx="3041718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86" tIns="46643" rIns="93286" bIns="46643" numCol="1" anchor="t" anchorCtr="0" compatLnSpc="1">
            <a:prstTxWarp prst="textNoShape">
              <a:avLst/>
            </a:prstTxWarp>
          </a:bodyPr>
          <a:lstStyle>
            <a:lvl1pPr algn="r" defTabSz="465836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41738"/>
            <a:ext cx="3041718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86" tIns="46643" rIns="93286" bIns="46643" numCol="1" anchor="b" anchorCtr="0" compatLnSpc="1">
            <a:prstTxWarp prst="textNoShape">
              <a:avLst/>
            </a:prstTxWarp>
          </a:bodyPr>
          <a:lstStyle>
            <a:lvl1pPr defTabSz="465836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9757" y="8841738"/>
            <a:ext cx="3041718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86" tIns="46643" rIns="93286" bIns="46643" numCol="1" anchor="b" anchorCtr="0" compatLnSpc="1">
            <a:prstTxWarp prst="textNoShape">
              <a:avLst/>
            </a:prstTxWarp>
          </a:bodyPr>
          <a:lstStyle>
            <a:lvl1pPr algn="r" defTabSz="465836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B0F5EBF0-A8BD-47FC-852C-B9E6A96296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2030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1-18T15:55:36.535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13866 7577 4258 0 0,'0'0'-944'0'0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41718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86" tIns="46643" rIns="93286" bIns="46643" numCol="1" anchor="t" anchorCtr="0" compatLnSpc="1">
            <a:prstTxWarp prst="textNoShape">
              <a:avLst/>
            </a:prstTxWarp>
          </a:bodyPr>
          <a:lstStyle>
            <a:lvl1pPr defTabSz="465836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9757" y="0"/>
            <a:ext cx="3041718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86" tIns="46643" rIns="93286" bIns="46643" numCol="1" anchor="t" anchorCtr="0" compatLnSpc="1">
            <a:prstTxWarp prst="textNoShape">
              <a:avLst/>
            </a:prstTxWarp>
          </a:bodyPr>
          <a:lstStyle>
            <a:lvl1pPr algn="r" defTabSz="465836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2310" y="4422460"/>
            <a:ext cx="5618480" cy="418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86" tIns="46643" rIns="93286" bIns="466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41738"/>
            <a:ext cx="3041718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86" tIns="46643" rIns="93286" bIns="46643" numCol="1" anchor="b" anchorCtr="0" compatLnSpc="1">
            <a:prstTxWarp prst="textNoShape">
              <a:avLst/>
            </a:prstTxWarp>
          </a:bodyPr>
          <a:lstStyle>
            <a:lvl1pPr defTabSz="465836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9757" y="8841738"/>
            <a:ext cx="3041718" cy="465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286" tIns="46643" rIns="93286" bIns="46643" numCol="1" anchor="b" anchorCtr="0" compatLnSpc="1">
            <a:prstTxWarp prst="textNoShape">
              <a:avLst/>
            </a:prstTxWarp>
          </a:bodyPr>
          <a:lstStyle>
            <a:lvl1pPr algn="r" defTabSz="465836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CDB22DF9-44DA-4287-8DEA-CC6A93F2E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9118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600" b="1" smtClean="0"/>
          </a:p>
        </p:txBody>
      </p:sp>
      <p:sp>
        <p:nvSpPr>
          <p:cNvPr id="7172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15963" indent="-274638"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03313" indent="-220663"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544638" indent="-220663"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1985963" indent="-220663"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443163" indent="-220663" defTabSz="463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00363" indent="-220663" defTabSz="463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357563" indent="-220663" defTabSz="463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14763" indent="-220663" defTabSz="463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635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18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z="1600" b="1">
                <a:ea typeface="ＭＳ Ｐゴシック" charset="-128"/>
              </a:rPr>
              <a:t>New section</a:t>
            </a:r>
          </a:p>
          <a:p>
            <a:r>
              <a:rPr lang="en-US" altLang="en-US" sz="1600" b="1">
                <a:ea typeface="ＭＳ Ｐゴシック" charset="-128"/>
              </a:rPr>
              <a:t>Arial 36 black centered</a:t>
            </a:r>
          </a:p>
          <a:p>
            <a:r>
              <a:rPr lang="en-US" altLang="en-US" sz="1600" b="1">
                <a:ea typeface="ＭＳ Ｐゴシック" charset="-128"/>
              </a:rPr>
              <a:t>Image 6.5 x 10</a:t>
            </a:r>
          </a:p>
          <a:p>
            <a:endParaRPr lang="en-US" altLang="en-US" sz="1600" b="1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12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Water: Commercial</a:t>
            </a:r>
            <a:r>
              <a:rPr lang="en-US" altLang="en-US" baseline="0" dirty="0">
                <a:ea typeface="ＭＳ Ｐゴシック" charset="-128"/>
              </a:rPr>
              <a:t> and </a:t>
            </a:r>
            <a:r>
              <a:rPr lang="en-US" altLang="en-US" dirty="0">
                <a:ea typeface="ＭＳ Ｐゴシック" charset="-128"/>
              </a:rPr>
              <a:t>Fire services seeing a reduction, while Irrigation seeing an increase </a:t>
            </a:r>
            <a:r>
              <a:rPr lang="en-US" altLang="en-US" dirty="0" smtClean="0">
                <a:ea typeface="ＭＳ Ｐゴシック" charset="-128"/>
              </a:rPr>
              <a:t> - system average is 1%</a:t>
            </a:r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Electric: 5 for small, 9 for medium, 7 for </a:t>
            </a:r>
            <a:r>
              <a:rPr lang="en-US" altLang="en-US" dirty="0" smtClean="0">
                <a:ea typeface="ＭＳ Ｐゴシック" charset="-128"/>
              </a:rPr>
              <a:t>large – system average is 8%</a:t>
            </a:r>
            <a:endParaRPr lang="en-US" altLang="en-US" dirty="0">
              <a:ea typeface="ＭＳ Ｐゴシック" charset="-128"/>
            </a:endParaRPr>
          </a:p>
          <a:p>
            <a:r>
              <a:rPr lang="en-US" altLang="en-US" dirty="0">
                <a:ea typeface="ＭＳ Ｐゴシック" charset="-128"/>
              </a:rPr>
              <a:t>Gas </a:t>
            </a:r>
            <a:r>
              <a:rPr lang="en-US" altLang="en-US" dirty="0" smtClean="0">
                <a:ea typeface="ＭＳ Ｐゴシック" charset="-128"/>
              </a:rPr>
              <a:t>2 </a:t>
            </a:r>
            <a:r>
              <a:rPr lang="en-US" altLang="en-US" dirty="0">
                <a:ea typeface="ＭＳ Ｐゴシック" charset="-128"/>
              </a:rPr>
              <a:t>to 3 (3-5 distribution</a:t>
            </a:r>
            <a:r>
              <a:rPr lang="en-US" altLang="en-US" dirty="0" smtClean="0">
                <a:ea typeface="ＭＳ Ｐゴシック" charset="-128"/>
              </a:rPr>
              <a:t>) – system average is 5% overall, 8% distribution</a:t>
            </a: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495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0" u="none" dirty="0" smtClean="0">
                <a:ea typeface="ＭＳ Ｐゴシック" charset="-128"/>
              </a:rPr>
              <a:t>Every utility has</a:t>
            </a:r>
            <a:r>
              <a:rPr lang="en-US" altLang="en-US" b="0" u="none" baseline="0" dirty="0" smtClean="0">
                <a:ea typeface="ＭＳ Ｐゴシック" charset="-128"/>
              </a:rPr>
              <a:t> its own unique cost items:</a:t>
            </a:r>
            <a:endParaRPr lang="en-US" altLang="en-US" b="0" u="none" dirty="0" smtClean="0">
              <a:ea typeface="ＭＳ Ｐゴシック" charset="-128"/>
            </a:endParaRPr>
          </a:p>
          <a:p>
            <a:pPr>
              <a:defRPr/>
            </a:pPr>
            <a:r>
              <a:rPr lang="en-US" altLang="en-US" b="0" u="none" dirty="0" smtClean="0">
                <a:ea typeface="ＭＳ Ｐゴシック" charset="-128"/>
              </a:rPr>
              <a:t>Water backup generators</a:t>
            </a:r>
            <a:r>
              <a:rPr lang="en-US" altLang="en-US" b="0" u="none" baseline="0" dirty="0" smtClean="0">
                <a:ea typeface="ＭＳ Ｐゴシック" charset="-128"/>
              </a:rPr>
              <a:t> for pumping stations, as well as large one time costs for emergency water supply and reservoir rehab </a:t>
            </a:r>
          </a:p>
          <a:p>
            <a:pPr>
              <a:defRPr/>
            </a:pPr>
            <a:r>
              <a:rPr lang="en-US" altLang="en-US" b="0" u="none" baseline="0" dirty="0" smtClean="0">
                <a:ea typeface="ＭＳ Ｐゴシック" charset="-128"/>
              </a:rPr>
              <a:t>Electric line crews on contract until internally staffed</a:t>
            </a:r>
          </a:p>
          <a:p>
            <a:pPr>
              <a:defRPr/>
            </a:pPr>
            <a:r>
              <a:rPr lang="en-US" altLang="en-US" b="0" u="none" baseline="0" dirty="0" smtClean="0">
                <a:ea typeface="ＭＳ Ｐゴシック" charset="-128"/>
              </a:rPr>
              <a:t>Gas </a:t>
            </a:r>
            <a:r>
              <a:rPr lang="en-US" altLang="en-US" b="0" u="none" baseline="0" dirty="0" err="1" smtClean="0">
                <a:ea typeface="ＭＳ Ｐゴシック" charset="-128"/>
              </a:rPr>
              <a:t>Crossbore</a:t>
            </a:r>
            <a:r>
              <a:rPr lang="en-US" altLang="en-US" b="0" u="none" baseline="0" dirty="0" smtClean="0">
                <a:ea typeface="ＭＳ Ｐゴシック" charset="-128"/>
              </a:rPr>
              <a:t> evaluation and remediation work</a:t>
            </a:r>
          </a:p>
          <a:p>
            <a:pPr>
              <a:defRPr/>
            </a:pPr>
            <a:r>
              <a:rPr lang="en-US" altLang="en-US" b="0" u="none" baseline="0" dirty="0" smtClean="0">
                <a:ea typeface="ＭＳ Ｐゴシック" charset="-128"/>
              </a:rPr>
              <a:t>Wastewater treatment plant projects underway, will total approximately $100 million</a:t>
            </a:r>
            <a:endParaRPr lang="en-US" altLang="en-US" b="0" u="none" dirty="0">
              <a:ea typeface="ＭＳ Ｐゴシック" charset="-128"/>
            </a:endParaRPr>
          </a:p>
          <a:p>
            <a:pPr marL="286179" indent="-286179">
              <a:buFont typeface="Arial" charset="0"/>
              <a:buChar char="•"/>
              <a:defRPr/>
            </a:pPr>
            <a:endParaRPr lang="en-US" altLang="en-US" dirty="0" smtClean="0">
              <a:ea typeface="ＭＳ Ｐゴシック" charset="-128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en-US" dirty="0" smtClean="0">
                <a:ea typeface="ＭＳ Ｐゴシック" charset="-128"/>
              </a:rPr>
              <a:t>Another</a:t>
            </a:r>
            <a:r>
              <a:rPr lang="en-US" altLang="en-US" baseline="0" dirty="0" smtClean="0">
                <a:ea typeface="ＭＳ Ｐゴシック" charset="-128"/>
              </a:rPr>
              <a:t> point: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latin typeface="+mn-lt"/>
                <a:cs typeface="Arial" panose="020B0604020202020204" pitchFamily="34" charset="0"/>
              </a:rPr>
              <a:t>Most Operational reserves are low, but projected to stay within guideline levels through the forecast period. Does drive increases, though.</a:t>
            </a:r>
            <a:endParaRPr lang="en-US" alt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u="sng" dirty="0">
                <a:ea typeface="ＭＳ Ｐゴシック" charset="-128"/>
              </a:rPr>
              <a:t>Slide with only copy, no images</a:t>
            </a:r>
          </a:p>
          <a:p>
            <a:pPr marL="286179" indent="-286179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Title in Arial white 28 point</a:t>
            </a:r>
          </a:p>
          <a:p>
            <a:pPr marL="286179" indent="-286179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Title sits in green box</a:t>
            </a:r>
          </a:p>
          <a:p>
            <a:pPr marL="286179" indent="-286179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Copy is Calibri 20 point black</a:t>
            </a:r>
          </a:p>
          <a:p>
            <a:pPr marL="286179" indent="-286179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Line spacing is 1.5</a:t>
            </a:r>
          </a:p>
          <a:p>
            <a:pPr marL="286179" indent="-286179">
              <a:buFont typeface="Arial" charset="0"/>
              <a:buChar char="•"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>
          <a:noFill/>
        </p:spPr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 u="sng" dirty="0">
                <a:ea typeface="ＭＳ Ｐゴシック" charset="-128"/>
              </a:rPr>
              <a:t>Slide with only copy, no images</a:t>
            </a:r>
          </a:p>
          <a:p>
            <a:pPr marL="286179" indent="-286179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Title in Arial white 28 point</a:t>
            </a:r>
          </a:p>
          <a:p>
            <a:pPr marL="286179" indent="-286179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Title sits in green box</a:t>
            </a:r>
          </a:p>
          <a:p>
            <a:pPr marL="286179" indent="-286179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Copy is Calibri 20 point black</a:t>
            </a:r>
          </a:p>
          <a:p>
            <a:pPr marL="286179" indent="-286179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Line spacing is 1.5</a:t>
            </a:r>
          </a:p>
          <a:p>
            <a:pPr marL="286179" indent="-286179">
              <a:buFont typeface="Arial" charset="0"/>
              <a:buChar char="•"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600" b="1" smtClean="0"/>
          </a:p>
        </p:txBody>
      </p:sp>
      <p:sp>
        <p:nvSpPr>
          <p:cNvPr id="7172" name="Date Placeholder 1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15963" indent="-274638"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03313" indent="-220663"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544638" indent="-220663"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1985963" indent="-220663" defTabSz="4635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443163" indent="-220663" defTabSz="463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00363" indent="-220663" defTabSz="463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357563" indent="-220663" defTabSz="463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14763" indent="-220663" defTabSz="463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635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44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21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3.xml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sv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mware.com/content/dam/brand/photography-only/power-point-assets/ppt-fonts/Metropolis-Light-Regular-font.zip" TargetMode="Externa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2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5D94B-8769-4F7D-A152-75951F989D8B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E8B1D-67F1-4666-A7B4-5B178E16CF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5105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168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3359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0174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43039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0322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1047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3620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16915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69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BBBF3-B7C9-4568-9C2B-8F38D7960C0A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2D048-BD5D-432B-9CED-14FA724B4A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8015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56439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2478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98130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4087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26769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0690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792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5238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37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EBCDD-DDD0-400E-BC7F-DCAE80E7AE25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04CD6-BB06-4BEE-9F20-17F83998E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6450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47281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3736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30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4115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040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6585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1544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9513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297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D55C8-0D84-49DF-9B9C-2AA4C07DB204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73E01-B1CA-4659-A1E9-FB0BF64FDE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2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8674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0014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1532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823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899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1157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6225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1516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7327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835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F752-F4F5-4544-9DEE-42E6350F6817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CD906-7AA9-477F-B8BF-A5F4018254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075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961071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1615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018921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1310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42422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7394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1099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119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7593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183A5-B86F-4924-8A2E-A2B6738D5AF7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7EC03-1284-4F76-8A6D-65E2E33D69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5890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0179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58491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2327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53" smtClean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305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137" y="1380585"/>
            <a:ext cx="7889724" cy="434606"/>
          </a:xfrm>
        </p:spPr>
        <p:txBody>
          <a:bodyPr lIns="0" tIns="0" rIns="0" bIns="0"/>
          <a:lstStyle>
            <a:lvl1pPr>
              <a:defRPr sz="2824" b="0" i="0">
                <a:solidFill>
                  <a:srgbClr val="4977B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767" y="2511433"/>
            <a:ext cx="7614466" cy="271613"/>
          </a:xfrm>
        </p:spPr>
        <p:txBody>
          <a:bodyPr lIns="0" tIns="0" rIns="0" bIns="0"/>
          <a:lstStyle>
            <a:lvl1pPr>
              <a:defRPr sz="1765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53" smtClean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896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137" y="1380585"/>
            <a:ext cx="7889724" cy="434606"/>
          </a:xfrm>
        </p:spPr>
        <p:txBody>
          <a:bodyPr lIns="0" tIns="0" rIns="0" bIns="0"/>
          <a:lstStyle>
            <a:lvl1pPr>
              <a:defRPr sz="2824" b="0" i="0">
                <a:solidFill>
                  <a:srgbClr val="4977B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53" smtClean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884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137" y="1380585"/>
            <a:ext cx="7889724" cy="434606"/>
          </a:xfrm>
        </p:spPr>
        <p:txBody>
          <a:bodyPr lIns="0" tIns="0" rIns="0" bIns="0"/>
          <a:lstStyle>
            <a:lvl1pPr>
              <a:defRPr sz="2824" b="0" i="0">
                <a:solidFill>
                  <a:srgbClr val="4977B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53" smtClean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655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5412441"/>
            <a:ext cx="8312727" cy="286871"/>
          </a:xfrm>
          <a:custGeom>
            <a:avLst/>
            <a:gdLst/>
            <a:ahLst/>
            <a:cxnLst/>
            <a:rect l="l" t="t" r="r" b="b"/>
            <a:pathLst>
              <a:path w="9144000" h="325120">
                <a:moveTo>
                  <a:pt x="0" y="0"/>
                </a:moveTo>
                <a:lnTo>
                  <a:pt x="9144000" y="0"/>
                </a:lnTo>
                <a:lnTo>
                  <a:pt x="9144000" y="324612"/>
                </a:lnTo>
                <a:lnTo>
                  <a:pt x="0" y="324612"/>
                </a:lnTo>
                <a:lnTo>
                  <a:pt x="0" y="0"/>
                </a:lnTo>
                <a:close/>
              </a:path>
            </a:pathLst>
          </a:custGeom>
          <a:solidFill>
            <a:srgbClr val="79AC4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15636" y="5407062"/>
            <a:ext cx="27709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415637" y="1160481"/>
            <a:ext cx="8312727" cy="4290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9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53" smtClean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2222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lang="en-US" smtClean="0"/>
              <a:t>|</a:t>
            </a:r>
            <a:r>
              <a:rPr lang="en-US" spc="-45" smtClean="0"/>
              <a:t> </a:t>
            </a:r>
            <a:fld id="{81D60167-4931-47E6-BA6A-407CBD079E47}" type="slidenum">
              <a:rPr smtClean="0"/>
              <a:pPr marL="9525" defTabSz="685800" fontAlgn="auto">
                <a:spcBef>
                  <a:spcPts val="135"/>
                </a:spcBef>
                <a:spcAft>
                  <a:spcPts val="0"/>
                </a:spcAf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2436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4881F-6AB7-4517-A54D-625CAFFB84C3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1A802-B7AE-4524-8AA6-55ED383A4C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1219200"/>
          </a:xfrm>
          <a:custGeom>
            <a:avLst/>
            <a:gdLst/>
            <a:ahLst/>
            <a:cxnLst/>
            <a:rect l="l" t="t" r="r" b="b"/>
            <a:pathLst>
              <a:path w="12192000" h="1219200">
                <a:moveTo>
                  <a:pt x="0" y="1219200"/>
                </a:moveTo>
                <a:lnTo>
                  <a:pt x="12192000" y="1219200"/>
                </a:lnTo>
                <a:lnTo>
                  <a:pt x="12192000" y="0"/>
                </a:lnTo>
                <a:lnTo>
                  <a:pt x="0" y="0"/>
                </a:lnTo>
                <a:lnTo>
                  <a:pt x="0" y="12192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85154" y="6115812"/>
            <a:ext cx="939545" cy="697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1080" y="316612"/>
            <a:ext cx="2901839" cy="507831"/>
          </a:xfrm>
        </p:spPr>
        <p:txBody>
          <a:bodyPr lIns="0" tIns="0" rIns="0" bIns="0"/>
          <a:lstStyle>
            <a:lvl1pPr>
              <a:defRPr sz="3300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lang="en-US" smtClean="0"/>
              <a:t>|</a:t>
            </a:r>
            <a:r>
              <a:rPr lang="en-US" spc="-45" smtClean="0"/>
              <a:t> </a:t>
            </a:r>
            <a:fld id="{81D60167-4931-47E6-BA6A-407CBD079E47}" type="slidenum">
              <a:rPr smtClean="0"/>
              <a:pPr marL="9525" defTabSz="685800" fontAlgn="auto">
                <a:spcBef>
                  <a:spcPts val="135"/>
                </a:spcBef>
                <a:spcAft>
                  <a:spcPts val="0"/>
                </a:spcAf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36551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1080" y="316612"/>
            <a:ext cx="2901839" cy="507831"/>
          </a:xfrm>
        </p:spPr>
        <p:txBody>
          <a:bodyPr lIns="0" tIns="0" rIns="0" bIns="0"/>
          <a:lstStyle>
            <a:lvl1pPr>
              <a:defRPr sz="3300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lang="en-US" smtClean="0"/>
              <a:t>|</a:t>
            </a:r>
            <a:r>
              <a:rPr lang="en-US" spc="-45" smtClean="0"/>
              <a:t> </a:t>
            </a:r>
            <a:fld id="{81D60167-4931-47E6-BA6A-407CBD079E47}" type="slidenum">
              <a:rPr smtClean="0"/>
              <a:pPr marL="9525" defTabSz="685800" fontAlgn="auto">
                <a:spcBef>
                  <a:spcPts val="135"/>
                </a:spcBef>
                <a:spcAft>
                  <a:spcPts val="0"/>
                </a:spcAf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27441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1080" y="316612"/>
            <a:ext cx="2901839" cy="507831"/>
          </a:xfrm>
        </p:spPr>
        <p:txBody>
          <a:bodyPr lIns="0" tIns="0" rIns="0" bIns="0"/>
          <a:lstStyle>
            <a:lvl1pPr>
              <a:defRPr sz="3300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lang="en-US" smtClean="0"/>
              <a:t>|</a:t>
            </a:r>
            <a:r>
              <a:rPr lang="en-US" spc="-45" smtClean="0"/>
              <a:t> </a:t>
            </a:r>
            <a:fld id="{81D60167-4931-47E6-BA6A-407CBD079E47}" type="slidenum">
              <a:rPr smtClean="0"/>
              <a:pPr marL="9525" defTabSz="685800" fontAlgn="auto">
                <a:spcBef>
                  <a:spcPts val="135"/>
                </a:spcBef>
                <a:spcAft>
                  <a:spcPts val="0"/>
                </a:spcAf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794867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5154" y="6115812"/>
            <a:ext cx="939545" cy="697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24016" y="748285"/>
            <a:ext cx="5362384" cy="5361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669852" y="653035"/>
            <a:ext cx="2812922" cy="15895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lang="en-US" smtClean="0"/>
              <a:t>|</a:t>
            </a:r>
            <a:r>
              <a:rPr lang="en-US" spc="-45" smtClean="0"/>
              <a:t> </a:t>
            </a:r>
            <a:fld id="{81D60167-4931-47E6-BA6A-407CBD079E47}" type="slidenum">
              <a:rPr smtClean="0"/>
              <a:pPr marL="9525" defTabSz="685800" fontAlgn="auto">
                <a:spcBef>
                  <a:spcPts val="135"/>
                </a:spcBef>
                <a:spcAft>
                  <a:spcPts val="0"/>
                </a:spcAf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3912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C29F6-30A0-4DBE-B116-C78C509E577D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E35F6-78AC-45DF-9E1C-1DD2046103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0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B3CE1-3E94-47AA-8D6E-BBF3B02225D9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6504A-645B-43DB-BAFA-DFC7100950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0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35B1E-F830-4621-A1A6-0FCE39A6A5C4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E7FB4-6E2C-4708-8FB7-2BA139F281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75" y="541338"/>
            <a:ext cx="72215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2875" y="1935163"/>
            <a:ext cx="7221538" cy="4102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8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9399E-9A2C-4239-83FA-479731C0ABEB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C68D2-41B9-4FC8-906A-B9EBA495BE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3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4175" y="457200"/>
            <a:ext cx="8467725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88747" y="468186"/>
            <a:ext cx="7221538" cy="4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413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4175" y="457200"/>
            <a:ext cx="8467725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88747" y="468186"/>
            <a:ext cx="7221538" cy="4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4130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782F443-93A0-4919-89E7-37E501919603}"/>
              </a:ext>
            </a:extLst>
          </p:cNvPr>
          <p:cNvSpPr/>
          <p:nvPr userDrawn="1"/>
        </p:nvSpPr>
        <p:spPr>
          <a:xfrm rot="2700000">
            <a:off x="747971" y="-1378078"/>
            <a:ext cx="3206987" cy="7219527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2DCDC53-603A-40A5-A8CC-0073D40D11EF}"/>
              </a:ext>
            </a:extLst>
          </p:cNvPr>
          <p:cNvSpPr/>
          <p:nvPr userDrawn="1"/>
        </p:nvSpPr>
        <p:spPr>
          <a:xfrm rot="2700000">
            <a:off x="782785" y="2169474"/>
            <a:ext cx="3535790" cy="5637079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6000" y="1582578"/>
            <a:ext cx="3748278" cy="1234440"/>
          </a:xfrm>
        </p:spPr>
        <p:txBody>
          <a:bodyPr wrap="square" anchor="b"/>
          <a:lstStyle>
            <a:lvl1pPr algn="l">
              <a:defRPr sz="3001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945999" y="2867280"/>
            <a:ext cx="3838339" cy="41640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4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999" y="4737426"/>
            <a:ext cx="2743915" cy="355601"/>
          </a:xfrm>
        </p:spPr>
        <p:txBody>
          <a:bodyPr anchor="b"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5999" y="5138746"/>
            <a:ext cx="2743915" cy="355601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5999" y="5494347"/>
            <a:ext cx="2743915" cy="267221"/>
          </a:xfrm>
        </p:spPr>
        <p:txBody>
          <a:bodyPr/>
          <a:lstStyle>
            <a:lvl1pPr algn="l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7396621" y="4881179"/>
              <a:ext cx="18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95361" y="4879499"/>
                <a:ext cx="2700" cy="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14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F68A354-4C62-4F2A-9CB5-8CD9B953F237}"/>
              </a:ext>
            </a:extLst>
          </p:cNvPr>
          <p:cNvSpPr/>
          <p:nvPr userDrawn="1"/>
        </p:nvSpPr>
        <p:spPr>
          <a:xfrm rot="2700000">
            <a:off x="747971" y="-1378078"/>
            <a:ext cx="3206987" cy="7219527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835AD62-92DE-42CB-A787-503E2A1C1C7A}"/>
              </a:ext>
            </a:extLst>
          </p:cNvPr>
          <p:cNvSpPr/>
          <p:nvPr userDrawn="1"/>
        </p:nvSpPr>
        <p:spPr>
          <a:xfrm rot="2700000">
            <a:off x="782785" y="2169474"/>
            <a:ext cx="3535790" cy="5637079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580">
                <a:srgbClr val="0286CD">
                  <a:alpha val="0"/>
                </a:srgbClr>
              </a:gs>
              <a:gs pos="0">
                <a:schemeClr val="accent1">
                  <a:alpha val="0"/>
                </a:schemeClr>
              </a:gs>
              <a:gs pos="7800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6000" y="1582578"/>
            <a:ext cx="3748278" cy="1234440"/>
          </a:xfrm>
        </p:spPr>
        <p:txBody>
          <a:bodyPr wrap="square" anchor="b"/>
          <a:lstStyle>
            <a:lvl1pPr algn="l">
              <a:defRPr sz="3001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945999" y="2871217"/>
            <a:ext cx="3838339" cy="41640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999" y="4737426"/>
            <a:ext cx="2743915" cy="355601"/>
          </a:xfrm>
        </p:spPr>
        <p:txBody>
          <a:bodyPr anchor="b"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5999" y="5138746"/>
            <a:ext cx="2743915" cy="355601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5999" y="5494345"/>
            <a:ext cx="2743915" cy="265176"/>
          </a:xfrm>
        </p:spPr>
        <p:txBody>
          <a:bodyPr/>
          <a:lstStyle>
            <a:lvl1pPr algn="l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7396621" y="4881179"/>
              <a:ext cx="18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95361" y="4879499"/>
                <a:ext cx="2700" cy="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97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CB68143-A247-4F5B-9173-3D82D6706BFE}"/>
              </a:ext>
            </a:extLst>
          </p:cNvPr>
          <p:cNvSpPr/>
          <p:nvPr userDrawn="1"/>
        </p:nvSpPr>
        <p:spPr>
          <a:xfrm rot="2700000">
            <a:off x="747971" y="-1378078"/>
            <a:ext cx="3206987" cy="7219527"/>
          </a:xfrm>
          <a:custGeom>
            <a:avLst/>
            <a:gdLst>
              <a:gd name="connsiteX0" fmla="*/ 3621 w 3204432"/>
              <a:gd name="connsiteY0" fmla="*/ 3200811 h 9623529"/>
              <a:gd name="connsiteX1" fmla="*/ 3204432 w 3204432"/>
              <a:gd name="connsiteY1" fmla="*/ 0 h 9623529"/>
              <a:gd name="connsiteX2" fmla="*/ 3204432 w 3204432"/>
              <a:gd name="connsiteY2" fmla="*/ 8389488 h 9623529"/>
              <a:gd name="connsiteX3" fmla="*/ 3197162 w 3204432"/>
              <a:gd name="connsiteY3" fmla="*/ 8389488 h 9623529"/>
              <a:gd name="connsiteX4" fmla="*/ 3201565 w 3204432"/>
              <a:gd name="connsiteY4" fmla="*/ 8393890 h 9623529"/>
              <a:gd name="connsiteX5" fmla="*/ 1971926 w 3204432"/>
              <a:gd name="connsiteY5" fmla="*/ 9623529 h 9623529"/>
              <a:gd name="connsiteX6" fmla="*/ 0 w 3204432"/>
              <a:gd name="connsiteY6" fmla="*/ 7651603 h 9623529"/>
              <a:gd name="connsiteX7" fmla="*/ 3621 w 3204432"/>
              <a:gd name="connsiteY7" fmla="*/ 7647982 h 9623529"/>
              <a:gd name="connsiteX8" fmla="*/ 3621 w 3204432"/>
              <a:gd name="connsiteY8" fmla="*/ 3200811 h 9623529"/>
              <a:gd name="connsiteX0" fmla="*/ 3621 w 3206055"/>
              <a:gd name="connsiteY0" fmla="*/ 3200811 h 9623529"/>
              <a:gd name="connsiteX1" fmla="*/ 3204432 w 3206055"/>
              <a:gd name="connsiteY1" fmla="*/ 0 h 9623529"/>
              <a:gd name="connsiteX2" fmla="*/ 3204432 w 3206055"/>
              <a:gd name="connsiteY2" fmla="*/ 8389488 h 9623529"/>
              <a:gd name="connsiteX3" fmla="*/ 3197162 w 3206055"/>
              <a:gd name="connsiteY3" fmla="*/ 8389488 h 9623529"/>
              <a:gd name="connsiteX4" fmla="*/ 3206055 w 3206055"/>
              <a:gd name="connsiteY4" fmla="*/ 9386208 h 9623529"/>
              <a:gd name="connsiteX5" fmla="*/ 1971926 w 3206055"/>
              <a:gd name="connsiteY5" fmla="*/ 9623529 h 9623529"/>
              <a:gd name="connsiteX6" fmla="*/ 0 w 3206055"/>
              <a:gd name="connsiteY6" fmla="*/ 7651603 h 9623529"/>
              <a:gd name="connsiteX7" fmla="*/ 3621 w 3206055"/>
              <a:gd name="connsiteY7" fmla="*/ 7647982 h 9623529"/>
              <a:gd name="connsiteX8" fmla="*/ 3621 w 3206055"/>
              <a:gd name="connsiteY8" fmla="*/ 3200811 h 9623529"/>
              <a:gd name="connsiteX0" fmla="*/ 3621 w 3206987"/>
              <a:gd name="connsiteY0" fmla="*/ 3200811 h 9623529"/>
              <a:gd name="connsiteX1" fmla="*/ 3204432 w 3206987"/>
              <a:gd name="connsiteY1" fmla="*/ 0 h 9623529"/>
              <a:gd name="connsiteX2" fmla="*/ 3204432 w 3206987"/>
              <a:gd name="connsiteY2" fmla="*/ 8389488 h 9623529"/>
              <a:gd name="connsiteX3" fmla="*/ 3206142 w 3206987"/>
              <a:gd name="connsiteY3" fmla="*/ 8407448 h 9623529"/>
              <a:gd name="connsiteX4" fmla="*/ 3206055 w 3206987"/>
              <a:gd name="connsiteY4" fmla="*/ 9386208 h 9623529"/>
              <a:gd name="connsiteX5" fmla="*/ 1971926 w 3206987"/>
              <a:gd name="connsiteY5" fmla="*/ 9623529 h 9623529"/>
              <a:gd name="connsiteX6" fmla="*/ 0 w 3206987"/>
              <a:gd name="connsiteY6" fmla="*/ 7651603 h 9623529"/>
              <a:gd name="connsiteX7" fmla="*/ 3621 w 3206987"/>
              <a:gd name="connsiteY7" fmla="*/ 7647982 h 9623529"/>
              <a:gd name="connsiteX8" fmla="*/ 3621 w 3206987"/>
              <a:gd name="connsiteY8" fmla="*/ 3200811 h 962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987" h="9623529">
                <a:moveTo>
                  <a:pt x="3621" y="3200811"/>
                </a:moveTo>
                <a:lnTo>
                  <a:pt x="3204432" y="0"/>
                </a:lnTo>
                <a:lnTo>
                  <a:pt x="3204432" y="8389488"/>
                </a:lnTo>
                <a:lnTo>
                  <a:pt x="3206142" y="8407448"/>
                </a:lnTo>
                <a:cubicBezTo>
                  <a:pt x="3209106" y="8739688"/>
                  <a:pt x="3203091" y="9053968"/>
                  <a:pt x="3206055" y="9386208"/>
                </a:cubicBezTo>
                <a:lnTo>
                  <a:pt x="1971926" y="9623529"/>
                </a:lnTo>
                <a:lnTo>
                  <a:pt x="0" y="7651603"/>
                </a:lnTo>
                <a:lnTo>
                  <a:pt x="3621" y="7647982"/>
                </a:lnTo>
                <a:lnTo>
                  <a:pt x="3621" y="3200811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65D9BB8-44B7-4046-A859-7B01AD84E349}"/>
              </a:ext>
            </a:extLst>
          </p:cNvPr>
          <p:cNvSpPr/>
          <p:nvPr userDrawn="1"/>
        </p:nvSpPr>
        <p:spPr>
          <a:xfrm rot="2700000">
            <a:off x="782785" y="2169474"/>
            <a:ext cx="3535790" cy="5637079"/>
          </a:xfrm>
          <a:custGeom>
            <a:avLst/>
            <a:gdLst>
              <a:gd name="connsiteX0" fmla="*/ 0 w 3535790"/>
              <a:gd name="connsiteY0" fmla="*/ 0 h 7514148"/>
              <a:gd name="connsiteX1" fmla="*/ 3535790 w 3535790"/>
              <a:gd name="connsiteY1" fmla="*/ 0 h 7514148"/>
              <a:gd name="connsiteX2" fmla="*/ 3535790 w 3535790"/>
              <a:gd name="connsiteY2" fmla="*/ 4642648 h 7514148"/>
              <a:gd name="connsiteX3" fmla="*/ 706090 w 3535790"/>
              <a:gd name="connsiteY3" fmla="*/ 7514148 h 7514148"/>
              <a:gd name="connsiteX4" fmla="*/ 0 w 3535790"/>
              <a:gd name="connsiteY4" fmla="*/ 6808058 h 7514148"/>
              <a:gd name="connsiteX5" fmla="*/ 0 w 3535790"/>
              <a:gd name="connsiteY5" fmla="*/ 0 h 75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35790" h="7514148">
                <a:moveTo>
                  <a:pt x="0" y="0"/>
                </a:moveTo>
                <a:lnTo>
                  <a:pt x="3535790" y="0"/>
                </a:lnTo>
                <a:lnTo>
                  <a:pt x="3535790" y="4642648"/>
                </a:lnTo>
                <a:lnTo>
                  <a:pt x="706090" y="7514148"/>
                </a:lnTo>
                <a:lnTo>
                  <a:pt x="0" y="680805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143">
                <a:schemeClr val="bg1">
                  <a:alpha val="0"/>
                </a:schemeClr>
              </a:gs>
              <a:gs pos="14000">
                <a:schemeClr val="bg1">
                  <a:alpha val="0"/>
                </a:schemeClr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6000" y="1582578"/>
            <a:ext cx="3748278" cy="1234440"/>
          </a:xfrm>
        </p:spPr>
        <p:txBody>
          <a:bodyPr wrap="square" anchor="b"/>
          <a:lstStyle>
            <a:lvl1pPr algn="l">
              <a:defRPr sz="3001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945999" y="2871217"/>
            <a:ext cx="3838339" cy="41640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A43E1E-B208-4DC4-9D6A-01669D00DA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999" y="4737426"/>
            <a:ext cx="2743915" cy="355601"/>
          </a:xfrm>
        </p:spPr>
        <p:txBody>
          <a:bodyPr anchor="b"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9" name="Text Placeholder 6">
            <a:extLst>
              <a:ext uri="{FF2B5EF4-FFF2-40B4-BE49-F238E27FC236}">
                <a16:creationId xmlns:a16="http://schemas.microsoft.com/office/drawing/2014/main" id="{2111BB8B-7B37-4FB4-B2CD-984FE1C6C5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5999" y="5138746"/>
            <a:ext cx="2743915" cy="355601"/>
          </a:xfrm>
        </p:spPr>
        <p:txBody>
          <a:bodyPr/>
          <a:lstStyle>
            <a:lvl1pPr algn="l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Role / Division at VMware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8E7D54E-C753-48F7-AB43-C7A586277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5999" y="5494345"/>
            <a:ext cx="2743915" cy="265176"/>
          </a:xfrm>
        </p:spPr>
        <p:txBody>
          <a:bodyPr/>
          <a:lstStyle>
            <a:lvl1pPr algn="l"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1B1726-E7C5-4C32-A22F-BB8C0CA833E9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AEE4566-BDD0-43EB-8593-753B4AFC53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DDDBBBD-2B47-4F32-9507-B47217AD3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63A2EB-B414-427C-8975-27B69B276D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AFD0B14-399F-447F-BBDD-FF049C867F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8A2AC-9D1D-4FDB-973A-47DEA98860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2873CFF-17A0-467C-B061-5E3FD5E92C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C351EEF9-CE8C-4948-8867-FDC697419B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6FCBCF-AFA0-4D2E-AF64-919BFE9B44B8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14:cNvPr>
              <p14:cNvContentPartPr/>
              <p14:nvPr userDrawn="1"/>
            </p14:nvContentPartPr>
            <p14:xfrm>
              <a:off x="7396621" y="4881179"/>
              <a:ext cx="180" cy="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9416F8-1B20-4892-97FA-108F191A58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95361" y="4879499"/>
                <a:ext cx="2700" cy="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590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Box 755">
            <a:extLst>
              <a:ext uri="{FF2B5EF4-FFF2-40B4-BE49-F238E27FC236}">
                <a16:creationId xmlns:a16="http://schemas.microsoft.com/office/drawing/2014/main" id="{2387BAEF-04D4-4DE9-B7A0-5B5AD8C8A831}"/>
              </a:ext>
            </a:extLst>
          </p:cNvPr>
          <p:cNvSpPr txBox="1"/>
          <p:nvPr userDrawn="1"/>
        </p:nvSpPr>
        <p:spPr>
          <a:xfrm>
            <a:off x="456128" y="1261595"/>
            <a:ext cx="1450776" cy="5348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1" b="0" i="0" u="none" strike="noStrike" kern="1200" cap="none" spc="0" normalizeH="0" baseline="0" noProof="0" dirty="0">
                <a:ln>
                  <a:noFill/>
                </a:ln>
                <a:solidFill>
                  <a:srgbClr val="1A428A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Agenda</a:t>
            </a:r>
          </a:p>
        </p:txBody>
      </p:sp>
      <p:sp>
        <p:nvSpPr>
          <p:cNvPr id="730" name="TextBox 729">
            <a:extLst>
              <a:ext uri="{FF2B5EF4-FFF2-40B4-BE49-F238E27FC236}">
                <a16:creationId xmlns:a16="http://schemas.microsoft.com/office/drawing/2014/main" id="{AB8D1A6B-3CE6-468D-804E-6300F8B6DC81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16" name="Text Placeholder 757">
            <a:extLst>
              <a:ext uri="{FF2B5EF4-FFF2-40B4-BE49-F238E27FC236}">
                <a16:creationId xmlns:a16="http://schemas.microsoft.com/office/drawing/2014/main" id="{B29EB907-51A5-4D60-B03A-85DECB7627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71075" y="1359908"/>
            <a:ext cx="5487829" cy="4322783"/>
          </a:xfrm>
        </p:spPr>
        <p:txBody>
          <a:bodyPr anchor="t"/>
          <a:lstStyle>
            <a:lvl1pPr marL="0" indent="0">
              <a:spcBef>
                <a:spcPts val="1350"/>
              </a:spcBef>
              <a:buClr>
                <a:schemeClr val="accent2"/>
              </a:buClr>
              <a:buFont typeface="Open Sans" panose="020B0606030504020204" pitchFamily="34" charset="0"/>
              <a:buChar char="​"/>
              <a:defRPr>
                <a:solidFill>
                  <a:schemeClr val="accent4"/>
                </a:solidFill>
              </a:defRPr>
            </a:lvl1pPr>
            <a:lvl2pPr marL="0" indent="0">
              <a:spcBef>
                <a:spcPts val="450"/>
              </a:spcBef>
              <a:buFont typeface="Open Sans" panose="020B0606030504020204" pitchFamily="34" charset="0"/>
              <a:buChar char="​"/>
              <a:defRPr/>
            </a:lvl2pPr>
            <a:lvl3pPr marL="257244" indent="0">
              <a:buFont typeface="Open Sans" panose="020B0606030504020204" pitchFamily="34" charset="0"/>
              <a:buNone/>
              <a:defRPr sz="1350"/>
            </a:lvl3pPr>
            <a:lvl4pPr marL="257244" indent="0">
              <a:buFont typeface="Open Sans" panose="020B0606030504020204" pitchFamily="34" charset="0"/>
              <a:buChar char="​"/>
              <a:tabLst/>
              <a:defRPr sz="1350">
                <a:solidFill>
                  <a:schemeClr val="tx2"/>
                </a:solidFill>
              </a:defRPr>
            </a:lvl4pPr>
            <a:lvl5pPr marL="257244" indent="0">
              <a:buFont typeface="Open Sans" panose="020B0606030504020204" pitchFamily="34" charset="0"/>
              <a:buChar char="​"/>
              <a:tabLst/>
              <a:defRPr sz="1350">
                <a:solidFill>
                  <a:schemeClr val="tx2"/>
                </a:solidFill>
              </a:defRPr>
            </a:lvl5pPr>
            <a:lvl6pPr marL="257244" indent="0">
              <a:buFont typeface="Open Sans" panose="020B0606030504020204" pitchFamily="34" charset="0"/>
              <a:buChar char="​"/>
              <a:defRPr sz="1350">
                <a:solidFill>
                  <a:schemeClr val="tx2"/>
                </a:solidFill>
              </a:defRPr>
            </a:lvl6pPr>
            <a:lvl7pPr marL="257244" indent="0">
              <a:buFont typeface="Open Sans" panose="020B0606030504020204" pitchFamily="34" charset="0"/>
              <a:buChar char="​"/>
              <a:defRPr sz="1350">
                <a:solidFill>
                  <a:schemeClr val="tx2"/>
                </a:solidFill>
              </a:defRPr>
            </a:lvl7pPr>
            <a:lvl8pPr marL="257244" indent="0">
              <a:buFont typeface="Open Sans" panose="020B0606030504020204" pitchFamily="34" charset="0"/>
              <a:buChar char="​"/>
              <a:defRPr sz="1350">
                <a:solidFill>
                  <a:schemeClr val="tx2"/>
                </a:solidFill>
              </a:defRPr>
            </a:lvl8pPr>
            <a:lvl9pPr marL="257244" indent="0">
              <a:buFont typeface="Open Sans" panose="020B0606030504020204" pitchFamily="34" charset="0"/>
              <a:buChar char="​"/>
              <a:defRPr sz="13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962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1946" y="938794"/>
            <a:ext cx="4821975" cy="1229360"/>
          </a:xfrm>
        </p:spPr>
        <p:txBody>
          <a:bodyPr wrap="square" anchor="b"/>
          <a:lstStyle>
            <a:lvl1pPr algn="l">
              <a:defRPr sz="2701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2343" y="2270788"/>
            <a:ext cx="4807553" cy="70088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4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4999166" y="329499"/>
            <a:ext cx="3505682" cy="8006945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7196054" y="2484753"/>
            <a:ext cx="970552" cy="4865159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7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1946" y="938794"/>
            <a:ext cx="4821975" cy="1229360"/>
          </a:xfrm>
        </p:spPr>
        <p:txBody>
          <a:bodyPr wrap="square" anchor="b"/>
          <a:lstStyle>
            <a:lvl1pPr algn="l">
              <a:defRPr sz="2701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2343" y="2267712"/>
            <a:ext cx="4807553" cy="70088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4999166" y="329499"/>
            <a:ext cx="3505682" cy="8006945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7196054" y="2484753"/>
            <a:ext cx="970552" cy="4865159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0000">
                <a:srgbClr val="7F35AB"/>
              </a:gs>
              <a:gs pos="95000">
                <a:schemeClr val="bg1"/>
              </a:gs>
              <a:gs pos="74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1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–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1946" y="938794"/>
            <a:ext cx="4821975" cy="1229360"/>
          </a:xfrm>
        </p:spPr>
        <p:txBody>
          <a:bodyPr wrap="square" anchor="b"/>
          <a:lstStyle>
            <a:lvl1pPr algn="l">
              <a:defRPr sz="2701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8" name="Subtitle 2">
            <a:extLst>
              <a:ext uri="{FF2B5EF4-FFF2-40B4-BE49-F238E27FC236}">
                <a16:creationId xmlns:a16="http://schemas.microsoft.com/office/drawing/2014/main" id="{6EBAFA4D-7B92-4E38-8320-94F3BCA2E41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2343" y="2267712"/>
            <a:ext cx="4807553" cy="70088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46B5F2-170B-43F3-865D-92F5CD3F3546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62DFBC-6461-46E5-9A65-C2BA6B55FAA7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1067657A-03A1-4F4F-AD0D-A5B15521E8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F0FBFF-D44D-482A-B547-D551EA5D3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9A9535C7-EA42-4FC0-BF2F-9F86B58ECC7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E775250D-8931-4334-BAE4-BDDB069541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6FFD602-6135-4BEE-BB2A-C867FBE1FF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4A9D646-E9F0-4A52-BD9E-F04121BF45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A919FBF8-B563-4387-B270-79EB182CF7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B407C40-A805-4838-8B00-1B2AAC94FDCD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428A741-FAD5-4234-862D-6AB7431CF1B6}"/>
              </a:ext>
            </a:extLst>
          </p:cNvPr>
          <p:cNvSpPr/>
          <p:nvPr userDrawn="1"/>
        </p:nvSpPr>
        <p:spPr>
          <a:xfrm rot="2700000">
            <a:off x="4999166" y="329499"/>
            <a:ext cx="3505682" cy="8006945"/>
          </a:xfrm>
          <a:custGeom>
            <a:avLst/>
            <a:gdLst>
              <a:gd name="connsiteX0" fmla="*/ 0 w 3505682"/>
              <a:gd name="connsiteY0" fmla="*/ 925479 h 10673146"/>
              <a:gd name="connsiteX1" fmla="*/ 925478 w 3505682"/>
              <a:gd name="connsiteY1" fmla="*/ 0 h 10673146"/>
              <a:gd name="connsiteX2" fmla="*/ 3505682 w 3505682"/>
              <a:gd name="connsiteY2" fmla="*/ 2580205 h 10673146"/>
              <a:gd name="connsiteX3" fmla="*/ 3505682 w 3505682"/>
              <a:gd name="connsiteY3" fmla="*/ 7167464 h 10673146"/>
              <a:gd name="connsiteX4" fmla="*/ 0 w 3505682"/>
              <a:gd name="connsiteY4" fmla="*/ 10673146 h 10673146"/>
              <a:gd name="connsiteX5" fmla="*/ 0 w 3505682"/>
              <a:gd name="connsiteY5" fmla="*/ 925479 h 10673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5682" h="10673146">
                <a:moveTo>
                  <a:pt x="0" y="925479"/>
                </a:moveTo>
                <a:lnTo>
                  <a:pt x="925478" y="0"/>
                </a:lnTo>
                <a:lnTo>
                  <a:pt x="3505682" y="2580205"/>
                </a:lnTo>
                <a:lnTo>
                  <a:pt x="3505682" y="7167464"/>
                </a:lnTo>
                <a:lnTo>
                  <a:pt x="0" y="10673146"/>
                </a:lnTo>
                <a:lnTo>
                  <a:pt x="0" y="92547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D3A6683-B1EA-4507-96A9-030793602B44}"/>
              </a:ext>
            </a:extLst>
          </p:cNvPr>
          <p:cNvSpPr/>
          <p:nvPr userDrawn="1"/>
        </p:nvSpPr>
        <p:spPr>
          <a:xfrm rot="2700000">
            <a:off x="7196054" y="2484753"/>
            <a:ext cx="970552" cy="4865159"/>
          </a:xfrm>
          <a:custGeom>
            <a:avLst/>
            <a:gdLst>
              <a:gd name="connsiteX0" fmla="*/ 1 w 970552"/>
              <a:gd name="connsiteY0" fmla="*/ 0 h 6485190"/>
              <a:gd name="connsiteX1" fmla="*/ 970552 w 970552"/>
              <a:gd name="connsiteY1" fmla="*/ 970551 h 6485190"/>
              <a:gd name="connsiteX2" fmla="*/ 970552 w 970552"/>
              <a:gd name="connsiteY2" fmla="*/ 5514638 h 6485190"/>
              <a:gd name="connsiteX3" fmla="*/ 0 w 970552"/>
              <a:gd name="connsiteY3" fmla="*/ 6485190 h 648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6485190">
                <a:moveTo>
                  <a:pt x="1" y="0"/>
                </a:moveTo>
                <a:lnTo>
                  <a:pt x="970552" y="970551"/>
                </a:lnTo>
                <a:lnTo>
                  <a:pt x="970552" y="5514638"/>
                </a:lnTo>
                <a:lnTo>
                  <a:pt x="0" y="648519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75" y="541338"/>
            <a:ext cx="72215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6709205" y="3622877"/>
            <a:ext cx="243908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0" y="-1"/>
            <a:ext cx="8156969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46" y="938794"/>
            <a:ext cx="4821975" cy="1229360"/>
          </a:xfrm>
        </p:spPr>
        <p:txBody>
          <a:bodyPr wrap="square" anchor="b"/>
          <a:lstStyle>
            <a:lvl1pPr algn="l">
              <a:defRPr sz="2701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2343" y="2267712"/>
            <a:ext cx="4807553" cy="70088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4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F4685D-9D09-447C-9352-68EBB79D3FB6}"/>
              </a:ext>
            </a:extLst>
          </p:cNvPr>
          <p:cNvSpPr/>
          <p:nvPr userDrawn="1"/>
        </p:nvSpPr>
        <p:spPr>
          <a:xfrm rot="2700000">
            <a:off x="6658480" y="3902018"/>
            <a:ext cx="970552" cy="3405990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64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Pl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0" y="-1"/>
            <a:ext cx="8156969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46" y="938794"/>
            <a:ext cx="4821975" cy="1229360"/>
          </a:xfrm>
        </p:spPr>
        <p:txBody>
          <a:bodyPr wrap="square" anchor="b"/>
          <a:lstStyle>
            <a:lvl1pPr algn="l">
              <a:defRPr sz="2701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2343" y="2267712"/>
            <a:ext cx="4807553" cy="70088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1B9CF672-C886-4A4A-B8C7-6054BDA7C6F8}"/>
              </a:ext>
            </a:extLst>
          </p:cNvPr>
          <p:cNvSpPr/>
          <p:nvPr userDrawn="1"/>
        </p:nvSpPr>
        <p:spPr>
          <a:xfrm>
            <a:off x="6709205" y="3622877"/>
            <a:ext cx="243908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79CBF5F-64CA-43B4-BB06-18EC3F20B58A}"/>
              </a:ext>
            </a:extLst>
          </p:cNvPr>
          <p:cNvSpPr/>
          <p:nvPr userDrawn="1"/>
        </p:nvSpPr>
        <p:spPr>
          <a:xfrm rot="2700000">
            <a:off x="6658480" y="3902018"/>
            <a:ext cx="970552" cy="3405990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>
                  <a:alpha val="57000"/>
                </a:srgbClr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Aqu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3782B963-3DE7-4086-92ED-CD92BCC38428}"/>
              </a:ext>
            </a:extLst>
          </p:cNvPr>
          <p:cNvSpPr/>
          <p:nvPr userDrawn="1"/>
        </p:nvSpPr>
        <p:spPr>
          <a:xfrm>
            <a:off x="6709205" y="3622877"/>
            <a:ext cx="243908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634BC28-ECEA-4006-A436-B22F54417FE9}"/>
              </a:ext>
            </a:extLst>
          </p:cNvPr>
          <p:cNvSpPr/>
          <p:nvPr userDrawn="1"/>
        </p:nvSpPr>
        <p:spPr>
          <a:xfrm rot="2700000">
            <a:off x="6658480" y="3902018"/>
            <a:ext cx="970552" cy="3405990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0" y="-1"/>
            <a:ext cx="8156969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46" y="938794"/>
            <a:ext cx="4821975" cy="1229360"/>
          </a:xfrm>
        </p:spPr>
        <p:txBody>
          <a:bodyPr wrap="square" anchor="b"/>
          <a:lstStyle>
            <a:lvl1pPr algn="l">
              <a:defRPr sz="2701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2343" y="2267712"/>
            <a:ext cx="4807553" cy="70088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365584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hoto –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7AF2AD3-F838-49C6-9DFB-93814BFCCBA6}"/>
              </a:ext>
            </a:extLst>
          </p:cNvPr>
          <p:cNvSpPr/>
          <p:nvPr userDrawn="1"/>
        </p:nvSpPr>
        <p:spPr>
          <a:xfrm>
            <a:off x="6709205" y="3622877"/>
            <a:ext cx="243908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385DDA8-6A1A-4BC0-A877-A6124E4A0330}"/>
              </a:ext>
            </a:extLst>
          </p:cNvPr>
          <p:cNvSpPr/>
          <p:nvPr userDrawn="1"/>
        </p:nvSpPr>
        <p:spPr>
          <a:xfrm rot="2700000">
            <a:off x="6658480" y="3902018"/>
            <a:ext cx="970552" cy="3405990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bg1">
                  <a:alpha val="59000"/>
                </a:schemeClr>
              </a:gs>
              <a:gs pos="78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4BC3A27-8DAD-4476-9725-CF11880123D8}"/>
              </a:ext>
            </a:extLst>
          </p:cNvPr>
          <p:cNvSpPr/>
          <p:nvPr userDrawn="1"/>
        </p:nvSpPr>
        <p:spPr>
          <a:xfrm>
            <a:off x="6703488" y="3622877"/>
            <a:ext cx="2439082" cy="325357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46FCD12-70AD-43E4-97A5-E350476D993C}"/>
              </a:ext>
            </a:extLst>
          </p:cNvPr>
          <p:cNvSpPr/>
          <p:nvPr userDrawn="1"/>
        </p:nvSpPr>
        <p:spPr>
          <a:xfrm rot="10800000">
            <a:off x="0" y="-1"/>
            <a:ext cx="8156969" cy="6868836"/>
          </a:xfrm>
          <a:custGeom>
            <a:avLst/>
            <a:gdLst>
              <a:gd name="connsiteX0" fmla="*/ 10873127 w 10873127"/>
              <a:gd name="connsiteY0" fmla="*/ 6868836 h 6868836"/>
              <a:gd name="connsiteX1" fmla="*/ 0 w 10873127"/>
              <a:gd name="connsiteY1" fmla="*/ 6868836 h 6868836"/>
              <a:gd name="connsiteX2" fmla="*/ 6863947 w 10873127"/>
              <a:gd name="connsiteY2" fmla="*/ 0 h 6868836"/>
              <a:gd name="connsiteX3" fmla="*/ 10873127 w 10873127"/>
              <a:gd name="connsiteY3" fmla="*/ 0 h 686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73127" h="6868836">
                <a:moveTo>
                  <a:pt x="10873127" y="6868836"/>
                </a:moveTo>
                <a:lnTo>
                  <a:pt x="0" y="6868836"/>
                </a:lnTo>
                <a:lnTo>
                  <a:pt x="6863947" y="0"/>
                </a:lnTo>
                <a:lnTo>
                  <a:pt x="1087312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AC21F4-620C-4207-A01D-C082619C707B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C6091C-E947-4C0C-85B0-C87C084AC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46" y="938794"/>
            <a:ext cx="4821975" cy="1229360"/>
          </a:xfrm>
        </p:spPr>
        <p:txBody>
          <a:bodyPr wrap="square" anchor="b"/>
          <a:lstStyle>
            <a:lvl1pPr algn="l">
              <a:defRPr sz="2701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A2044BBD-0109-43FF-A52D-8FA2841A4DF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2343" y="2267712"/>
            <a:ext cx="4807553" cy="70088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2"/>
                </a:solidFill>
                <a:latin typeface="+mj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0EECB4-F8FF-42F6-B913-97C4F2956537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A2743E06-9EDE-42AB-954B-24AD2E0ED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F727B63B-9DDF-4464-B305-91E2F1F53A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BE99358C-EF1D-4887-8E23-C6B6EFECC0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AB115210-A643-4048-8CE2-AE858AA6D2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ADAB024-3024-4445-96A4-008D5EBBB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C49FA45-007B-4A99-BFB8-737C3A292B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6AD6968C-6030-4061-9BA9-3E345BE073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67F80E-E3AF-43A3-AA96-C701371ACCD5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41878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-69137" y="-2810962"/>
            <a:ext cx="7499811" cy="10103516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5145759" y="913012"/>
            <a:ext cx="1042026" cy="6499647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2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4029" y="4619335"/>
            <a:ext cx="2055554" cy="1371600"/>
          </a:xfrm>
          <a:noFill/>
        </p:spPr>
        <p:txBody>
          <a:bodyPr anchor="ctr"/>
          <a:lstStyle>
            <a:lvl1pPr algn="ctr">
              <a:defRPr sz="18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270" y="1600200"/>
            <a:ext cx="4060994" cy="3200400"/>
          </a:xfrm>
        </p:spPr>
        <p:txBody>
          <a:bodyPr anchor="b"/>
          <a:lstStyle>
            <a:lvl1pPr marL="127431" indent="-127431">
              <a:buClrTx/>
              <a:buSzPct val="100000"/>
              <a:buFont typeface="Metropolis" panose="00000500000000000000" pitchFamily="2" charset="0"/>
              <a:buChar char="“"/>
              <a:defRPr sz="2101">
                <a:solidFill>
                  <a:schemeClr val="bg1"/>
                </a:solidFill>
              </a:defRPr>
            </a:lvl1pPr>
            <a:lvl2pPr marL="342991" indent="-1381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558552" indent="-127431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727666" indent="-1250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857479" indent="-103612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606" y="5065776"/>
            <a:ext cx="3436753" cy="274320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42352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-69137" y="-2810962"/>
            <a:ext cx="7499811" cy="10103516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5145759" y="913012"/>
            <a:ext cx="1042026" cy="6499647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4029" y="4619335"/>
            <a:ext cx="2055554" cy="1371600"/>
          </a:xfrm>
          <a:noFill/>
        </p:spPr>
        <p:txBody>
          <a:bodyPr anchor="ctr"/>
          <a:lstStyle>
            <a:lvl1pPr algn="ctr">
              <a:defRPr sz="18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270" y="1600200"/>
            <a:ext cx="4060994" cy="3200400"/>
          </a:xfrm>
        </p:spPr>
        <p:txBody>
          <a:bodyPr anchor="b"/>
          <a:lstStyle>
            <a:lvl1pPr marL="127431" indent="-127431">
              <a:buClrTx/>
              <a:buSzPct val="100000"/>
              <a:buFont typeface="Metropolis" panose="00000500000000000000" pitchFamily="2" charset="0"/>
              <a:buChar char="“"/>
              <a:defRPr sz="2101">
                <a:solidFill>
                  <a:schemeClr val="bg1"/>
                </a:solidFill>
              </a:defRPr>
            </a:lvl1pPr>
            <a:lvl2pPr marL="342991" indent="-1381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558552" indent="-127431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727666" indent="-1250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857479" indent="-103612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606" y="5065776"/>
            <a:ext cx="3436753" cy="274320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25721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834265-B4D7-4504-9C1C-C962DD96E4D9}"/>
              </a:ext>
            </a:extLst>
          </p:cNvPr>
          <p:cNvSpPr/>
          <p:nvPr userDrawn="1"/>
        </p:nvSpPr>
        <p:spPr>
          <a:xfrm rot="2700000">
            <a:off x="-69137" y="-2810962"/>
            <a:ext cx="7499811" cy="10103516"/>
          </a:xfrm>
          <a:custGeom>
            <a:avLst/>
            <a:gdLst>
              <a:gd name="connsiteX0" fmla="*/ 0 w 7499811"/>
              <a:gd name="connsiteY0" fmla="*/ 7314868 h 13467847"/>
              <a:gd name="connsiteX1" fmla="*/ 7314868 w 7499811"/>
              <a:gd name="connsiteY1" fmla="*/ 0 h 13467847"/>
              <a:gd name="connsiteX2" fmla="*/ 7499811 w 7499811"/>
              <a:gd name="connsiteY2" fmla="*/ 184942 h 13467847"/>
              <a:gd name="connsiteX3" fmla="*/ 7499811 w 7499811"/>
              <a:gd name="connsiteY3" fmla="*/ 9513150 h 13467847"/>
              <a:gd name="connsiteX4" fmla="*/ 3545114 w 7499811"/>
              <a:gd name="connsiteY4" fmla="*/ 13467847 h 13467847"/>
              <a:gd name="connsiteX5" fmla="*/ 0 w 7499811"/>
              <a:gd name="connsiteY5" fmla="*/ 9922733 h 1346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99811" h="13467847">
                <a:moveTo>
                  <a:pt x="0" y="7314868"/>
                </a:moveTo>
                <a:lnTo>
                  <a:pt x="7314868" y="0"/>
                </a:lnTo>
                <a:lnTo>
                  <a:pt x="7499811" y="184942"/>
                </a:lnTo>
                <a:lnTo>
                  <a:pt x="7499811" y="9513150"/>
                </a:lnTo>
                <a:lnTo>
                  <a:pt x="3545114" y="13467847"/>
                </a:lnTo>
                <a:lnTo>
                  <a:pt x="0" y="9922733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2F29CAF-76E7-4387-BEA8-66F482EB65A2}"/>
              </a:ext>
            </a:extLst>
          </p:cNvPr>
          <p:cNvSpPr/>
          <p:nvPr userDrawn="1"/>
        </p:nvSpPr>
        <p:spPr>
          <a:xfrm rot="2700000">
            <a:off x="5145759" y="913012"/>
            <a:ext cx="1042026" cy="6499647"/>
          </a:xfrm>
          <a:custGeom>
            <a:avLst/>
            <a:gdLst>
              <a:gd name="connsiteX0" fmla="*/ 0 w 1042026"/>
              <a:gd name="connsiteY0" fmla="*/ 0 h 8663939"/>
              <a:gd name="connsiteX1" fmla="*/ 1042026 w 1042026"/>
              <a:gd name="connsiteY1" fmla="*/ 0 h 8663939"/>
              <a:gd name="connsiteX2" fmla="*/ 1042026 w 1042026"/>
              <a:gd name="connsiteY2" fmla="*/ 7621913 h 8663939"/>
              <a:gd name="connsiteX3" fmla="*/ 0 w 1042026"/>
              <a:gd name="connsiteY3" fmla="*/ 8663939 h 866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026" h="8663939">
                <a:moveTo>
                  <a:pt x="0" y="0"/>
                </a:moveTo>
                <a:lnTo>
                  <a:pt x="1042026" y="0"/>
                </a:lnTo>
                <a:lnTo>
                  <a:pt x="1042026" y="7621913"/>
                </a:lnTo>
                <a:lnTo>
                  <a:pt x="0" y="866393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41" name="Picture Placeholder 184">
            <a:extLst>
              <a:ext uri="{FF2B5EF4-FFF2-40B4-BE49-F238E27FC236}">
                <a16:creationId xmlns:a16="http://schemas.microsoft.com/office/drawing/2014/main" id="{997DC603-F304-4357-BF7F-19215EB70C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4029" y="4619335"/>
            <a:ext cx="2055554" cy="1371600"/>
          </a:xfrm>
          <a:noFill/>
        </p:spPr>
        <p:txBody>
          <a:bodyPr anchor="ctr"/>
          <a:lstStyle>
            <a:lvl1pPr algn="ctr">
              <a:defRPr sz="1800" b="1">
                <a:solidFill>
                  <a:srgbClr val="F8981D"/>
                </a:solidFill>
              </a:defRPr>
            </a:lvl1pPr>
          </a:lstStyle>
          <a:p>
            <a:r>
              <a:rPr lang="en-US" dirty="0"/>
              <a:t>Click to insert logo or delete box if not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270" y="1600200"/>
            <a:ext cx="4060994" cy="3200400"/>
          </a:xfrm>
        </p:spPr>
        <p:txBody>
          <a:bodyPr anchor="b"/>
          <a:lstStyle>
            <a:lvl1pPr marL="127431" indent="-127431">
              <a:buClrTx/>
              <a:buSzPct val="100000"/>
              <a:buFont typeface="Metropolis" panose="00000500000000000000" pitchFamily="2" charset="0"/>
              <a:buChar char="“"/>
              <a:defRPr sz="2101">
                <a:solidFill>
                  <a:schemeClr val="bg1"/>
                </a:solidFill>
              </a:defRPr>
            </a:lvl1pPr>
            <a:lvl2pPr marL="342991" indent="-1381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558552" indent="-127431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727666" indent="-1250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857479" indent="-103612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606" y="5065776"/>
            <a:ext cx="3436753" cy="274320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571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-59092" y="-2493371"/>
            <a:ext cx="6293364" cy="9343547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4">
                  <a:alpha val="46000"/>
                </a:schemeClr>
              </a:gs>
              <a:gs pos="79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270" y="1600200"/>
            <a:ext cx="4060994" cy="3200400"/>
          </a:xfrm>
        </p:spPr>
        <p:txBody>
          <a:bodyPr anchor="b"/>
          <a:lstStyle>
            <a:lvl1pPr marL="127431" indent="-127431">
              <a:buClrTx/>
              <a:buSzPct val="100000"/>
              <a:buFont typeface="Metropolis" panose="00000500000000000000" pitchFamily="2" charset="0"/>
              <a:buChar char="“"/>
              <a:defRPr sz="2101">
                <a:solidFill>
                  <a:schemeClr val="bg1"/>
                </a:solidFill>
              </a:defRPr>
            </a:lvl1pPr>
            <a:lvl2pPr marL="342991" indent="-1381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558552" indent="-127431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727666" indent="-1250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857479" indent="-103612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606" y="5065776"/>
            <a:ext cx="3436753" cy="274320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4993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-59092" y="-2493371"/>
            <a:ext cx="6293364" cy="9343547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0">
                <a:srgbClr val="7F35AB">
                  <a:alpha val="27000"/>
                </a:srgbClr>
              </a:gs>
              <a:gs pos="82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270" y="1600200"/>
            <a:ext cx="4060994" cy="3200400"/>
          </a:xfrm>
        </p:spPr>
        <p:txBody>
          <a:bodyPr anchor="b"/>
          <a:lstStyle>
            <a:lvl1pPr marL="127431" indent="-127431">
              <a:buClrTx/>
              <a:buSzPct val="100000"/>
              <a:buFont typeface="Metropolis" panose="00000500000000000000" pitchFamily="2" charset="0"/>
              <a:buChar char="“"/>
              <a:defRPr sz="2101">
                <a:solidFill>
                  <a:schemeClr val="bg1"/>
                </a:solidFill>
              </a:defRPr>
            </a:lvl1pPr>
            <a:lvl2pPr marL="342991" indent="-1381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558552" indent="-127431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727666" indent="-1250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857479" indent="-103612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606" y="5065776"/>
            <a:ext cx="3436753" cy="274320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3003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-59092" y="-2493371"/>
            <a:ext cx="6293364" cy="9343547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24000">
                <a:schemeClr val="accent3">
                  <a:alpha val="40000"/>
                </a:schemeClr>
              </a:gs>
              <a:gs pos="82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270" y="1600200"/>
            <a:ext cx="4060994" cy="3200400"/>
          </a:xfrm>
        </p:spPr>
        <p:txBody>
          <a:bodyPr anchor="b"/>
          <a:lstStyle>
            <a:lvl1pPr marL="127431" indent="-127431">
              <a:buClrTx/>
              <a:buSzPct val="100000"/>
              <a:buFont typeface="Metropolis" panose="00000500000000000000" pitchFamily="2" charset="0"/>
              <a:buChar char="“"/>
              <a:defRPr sz="2101">
                <a:solidFill>
                  <a:schemeClr val="bg1"/>
                </a:solidFill>
              </a:defRPr>
            </a:lvl1pPr>
            <a:lvl2pPr marL="342991" indent="-1381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558552" indent="-127431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727666" indent="-1250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857479" indent="-103612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606" y="5065776"/>
            <a:ext cx="3436753" cy="274320"/>
          </a:xfrm>
        </p:spPr>
        <p:txBody>
          <a:bodyPr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10297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75" y="541338"/>
            <a:ext cx="72215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412875" y="1935163"/>
            <a:ext cx="7221538" cy="41021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448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Photo –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AB501C1-9DF6-44B6-A147-29CFF5E96E50}"/>
              </a:ext>
            </a:extLst>
          </p:cNvPr>
          <p:cNvSpPr/>
          <p:nvPr userDrawn="1"/>
        </p:nvSpPr>
        <p:spPr>
          <a:xfrm rot="2700000">
            <a:off x="-59092" y="-2493371"/>
            <a:ext cx="6293364" cy="9343547"/>
          </a:xfrm>
          <a:custGeom>
            <a:avLst/>
            <a:gdLst>
              <a:gd name="connsiteX0" fmla="*/ 0 w 6293364"/>
              <a:gd name="connsiteY0" fmla="*/ 6293364 h 12454818"/>
              <a:gd name="connsiteX1" fmla="*/ 6293364 w 6293364"/>
              <a:gd name="connsiteY1" fmla="*/ 0 h 12454818"/>
              <a:gd name="connsiteX2" fmla="*/ 6293364 w 6293364"/>
              <a:gd name="connsiteY2" fmla="*/ 9715045 h 12454818"/>
              <a:gd name="connsiteX3" fmla="*/ 3553591 w 6293364"/>
              <a:gd name="connsiteY3" fmla="*/ 12454818 h 12454818"/>
              <a:gd name="connsiteX4" fmla="*/ 0 w 6293364"/>
              <a:gd name="connsiteY4" fmla="*/ 8901227 h 1245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3364" h="12454818">
                <a:moveTo>
                  <a:pt x="0" y="6293364"/>
                </a:moveTo>
                <a:lnTo>
                  <a:pt x="6293364" y="0"/>
                </a:lnTo>
                <a:lnTo>
                  <a:pt x="6293364" y="9715045"/>
                </a:lnTo>
                <a:lnTo>
                  <a:pt x="3553591" y="12454818"/>
                </a:lnTo>
                <a:lnTo>
                  <a:pt x="0" y="8901227"/>
                </a:lnTo>
                <a:close/>
              </a:path>
            </a:pathLst>
          </a:custGeom>
          <a:gradFill>
            <a:gsLst>
              <a:gs pos="18000">
                <a:schemeClr val="bg1">
                  <a:alpha val="25000"/>
                </a:schemeClr>
              </a:gs>
              <a:gs pos="46000">
                <a:srgbClr val="FFFFFF">
                  <a:alpha val="64000"/>
                </a:srgbClr>
              </a:gs>
              <a:gs pos="77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347C3-DAFD-4322-8B75-FAADCB97A100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840448-0A4C-4F83-A1CE-7B630AF6D91D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33BBD7F2-6BDB-40F5-BE43-2E5C642F4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898F8B4-B178-4326-B6D0-C409F52A5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4FAC758-8579-4948-8E17-F881282AF5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9BC37D6E-0610-40BC-A869-ED4C24F40D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0AD2EDE2-8C04-4779-942A-CD00356199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9B95322-EB86-42B6-BCDB-3C38F71CEDF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0532F85-7A34-4927-9486-A847F29CF7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DCB4EB-8A9B-485D-A968-34B397B482C3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C21BA7-C6D2-446E-8FD2-266107E90C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9270" y="1600200"/>
            <a:ext cx="4060994" cy="3200400"/>
          </a:xfrm>
        </p:spPr>
        <p:txBody>
          <a:bodyPr anchor="b"/>
          <a:lstStyle>
            <a:lvl1pPr marL="127431" indent="-127431">
              <a:buClrTx/>
              <a:buSzPct val="100000"/>
              <a:buFont typeface="Metropolis" panose="00000500000000000000" pitchFamily="2" charset="0"/>
              <a:buChar char="“"/>
              <a:defRPr sz="2101">
                <a:solidFill>
                  <a:schemeClr val="tx2"/>
                </a:solidFill>
              </a:defRPr>
            </a:lvl1pPr>
            <a:lvl2pPr marL="342991" indent="-1381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2pPr>
            <a:lvl3pPr marL="558552" indent="-127431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3pPr>
            <a:lvl4pPr marL="727666" indent="-125049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4pPr>
            <a:lvl5pPr marL="857479" indent="-103612">
              <a:buClrTx/>
              <a:buFont typeface="Metropolis" panose="00000500000000000000" pitchFamily="2" charset="0"/>
              <a:buChar char="“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62CBDD-60C2-443D-88B5-C596896049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606" y="5065776"/>
            <a:ext cx="3436753" cy="274320"/>
          </a:xfrm>
        </p:spPr>
        <p:txBody>
          <a:bodyPr/>
          <a:lstStyle>
            <a:lvl1pPr>
              <a:defRPr sz="135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</p:spTree>
    <p:extLst>
      <p:ext uri="{BB962C8B-B14F-4D97-AF65-F5344CB8AC3E}">
        <p14:creationId xmlns:p14="http://schemas.microsoft.com/office/powerpoint/2010/main" val="32864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2499" y="1600201"/>
            <a:ext cx="8231744" cy="4572000"/>
          </a:xfrm>
        </p:spPr>
        <p:txBody>
          <a:bodyPr/>
          <a:lstStyle>
            <a:lvl1pPr>
              <a:spcBef>
                <a:spcPts val="1125"/>
              </a:spcBef>
              <a:defRPr/>
            </a:lvl1pPr>
            <a:lvl2pPr>
              <a:spcBef>
                <a:spcPts val="225"/>
              </a:spcBef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E3E8B-0F66-4996-9785-6E9531D89A5A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16D2F66-BB7F-4F0E-A224-A105F87676E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4310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24E83-0498-4D8B-94A0-3FF7CDD8F1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13361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950B906-C5A3-4658-B24C-B2B533310D26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28211D2-9BBA-4EB9-8867-E2CC72E9E0D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90EF1-7A6F-4CAE-80CD-2BC8A8107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</p:spTree>
    <p:extLst>
      <p:ext uri="{BB962C8B-B14F-4D97-AF65-F5344CB8AC3E}">
        <p14:creationId xmlns:p14="http://schemas.microsoft.com/office/powerpoint/2010/main" val="15893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F420A-ED2C-4AD1-A28B-EB26178557D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600200"/>
            <a:ext cx="4421346" cy="4572000"/>
          </a:xfrm>
        </p:spPr>
        <p:txBody>
          <a:bodyPr lIns="59436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050"/>
            </a:lvl7pPr>
            <a:lvl8pPr>
              <a:defRPr sz="90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5"/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860A49-A98C-4F0E-AB34-4E13B89D5EB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742200" y="1600200"/>
            <a:ext cx="4401800" cy="4572000"/>
          </a:xfrm>
        </p:spPr>
        <p:txBody>
          <a:bodyPr lIns="0" rIns="59436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050"/>
            </a:lvl7pPr>
            <a:lvl8pPr>
              <a:defRPr sz="90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9634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ntent Balanced –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ltGray">
          <a:xfrm>
            <a:off x="0" y="1600201"/>
            <a:ext cx="4421346" cy="4572000"/>
          </a:xfrm>
          <a:solidFill>
            <a:schemeClr val="accent4"/>
          </a:solidFill>
        </p:spPr>
        <p:txBody>
          <a:bodyPr vert="horz" lIns="594360" tIns="457200" rIns="457200" bIns="457200" rtlCol="0">
            <a:noAutofit/>
          </a:bodyPr>
          <a:lstStyle>
            <a:lvl1pPr>
              <a:spcBef>
                <a:spcPts val="900"/>
              </a:spcBef>
              <a:defRPr lang="en-US" sz="1350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sz="1200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sz="1050" dirty="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lang="en-US" sz="900" dirty="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lang="en-US" sz="900" dirty="0">
                <a:solidFill>
                  <a:schemeClr val="bg1"/>
                </a:solidFill>
              </a:defRPr>
            </a:lvl5pPr>
            <a:lvl6pPr>
              <a:buClrTx/>
              <a:defRPr sz="1350">
                <a:solidFill>
                  <a:schemeClr val="bg1"/>
                </a:solidFill>
              </a:defRPr>
            </a:lvl6pPr>
            <a:lvl7pPr>
              <a:buClrTx/>
              <a:defRPr sz="1050">
                <a:solidFill>
                  <a:schemeClr val="bg1"/>
                </a:solidFill>
              </a:defRPr>
            </a:lvl7pPr>
            <a:lvl8pPr>
              <a:buClrTx/>
              <a:defRPr sz="900">
                <a:solidFill>
                  <a:schemeClr val="bg1"/>
                </a:solidFill>
              </a:defRPr>
            </a:lvl8pPr>
            <a:lvl9pPr>
              <a:buClrTx/>
              <a:defRPr sz="13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4743771" y="1600201"/>
            <a:ext cx="4400230" cy="4572000"/>
          </a:xfrm>
          <a:solidFill>
            <a:schemeClr val="accent1"/>
          </a:solidFill>
        </p:spPr>
        <p:txBody>
          <a:bodyPr lIns="457200" tIns="457200" rIns="594360"/>
          <a:lstStyle>
            <a:lvl1pPr>
              <a:spcBef>
                <a:spcPts val="900"/>
              </a:spcBef>
              <a:defRPr sz="135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5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9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900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9629E-98B5-43F5-8323-C894B734208A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00E4C6-16B5-49A9-898A-3B53C5AB0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535540-CB20-4CD5-9F73-DB64F5A49C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6173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 bwMode="gray">
          <a:xfrm>
            <a:off x="1" y="1600201"/>
            <a:ext cx="4400916" cy="4572000"/>
          </a:xfrm>
          <a:solidFill>
            <a:schemeClr val="bg2"/>
          </a:solidFill>
        </p:spPr>
        <p:txBody>
          <a:bodyPr lIns="594360" tIns="1371600" rIns="548640"/>
          <a:lstStyle>
            <a:lvl1pPr>
              <a:spcBef>
                <a:spcPts val="1800"/>
              </a:spcBef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050"/>
            </a:lvl7pPr>
            <a:lvl8pPr>
              <a:defRPr sz="90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743771" y="1600201"/>
            <a:ext cx="4400230" cy="4572000"/>
          </a:xfrm>
          <a:solidFill>
            <a:schemeClr val="bg2"/>
          </a:solidFill>
        </p:spPr>
        <p:txBody>
          <a:bodyPr lIns="548640" tIns="1371600" rIns="548640"/>
          <a:lstStyle>
            <a:lvl1pPr>
              <a:spcBef>
                <a:spcPts val="1800"/>
              </a:spcBef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050"/>
            </a:lvl7pPr>
            <a:lvl8pPr>
              <a:defRPr sz="90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37636-71A7-4831-B382-F842B3A294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1806123"/>
            <a:ext cx="4229011" cy="911225"/>
          </a:xfrm>
          <a:solidFill>
            <a:schemeClr val="accent4"/>
          </a:solidFill>
        </p:spPr>
        <p:txBody>
          <a:bodyPr vert="horz" lIns="594360" tIns="91440" rIns="457200" bIns="91440" rtlCol="0" anchor="ctr">
            <a:noAutofit/>
          </a:bodyPr>
          <a:lstStyle>
            <a:lvl1pPr>
              <a:defRPr lang="en-US"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8A74DE7-78E3-4ECA-9661-D73FBD37E4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914990" y="1806123"/>
            <a:ext cx="4229010" cy="911225"/>
          </a:xfrm>
          <a:solidFill>
            <a:schemeClr val="accent1"/>
          </a:solidFill>
        </p:spPr>
        <p:txBody>
          <a:bodyPr vert="horz" lIns="338328" tIns="91440" rIns="612648" bIns="91440" rtlCol="0" anchor="ctr">
            <a:noAutofit/>
          </a:bodyPr>
          <a:lstStyle>
            <a:lvl1pPr>
              <a:defRPr lang="en-US"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176E5-FE3D-4EA5-BF24-8ABF8BFBF668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A1FE0B-90B1-4BED-9AA5-6DC9F6424E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541C7AA-97CA-4F96-9506-F144DA2CD8E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85995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E4CD6E-324F-4BEC-884B-D217C07BF39E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46AD2E-9306-49E7-A98B-7D26E458C2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7AE2CA-1B34-4F04-BD7F-F624F20E94F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514064" y="1600200"/>
            <a:ext cx="6173808" cy="457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51435C2-3F7C-4835-8DB0-71E2C00537C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FD232-93CB-4B54-A933-93C11B099F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600200"/>
            <a:ext cx="2171075" cy="4572000"/>
          </a:xfrm>
          <a:solidFill>
            <a:schemeClr val="accent2"/>
          </a:solidFill>
        </p:spPr>
        <p:txBody>
          <a:bodyPr lIns="594360" tIns="457200" rIns="457200" bIns="457200"/>
          <a:lstStyle>
            <a:lvl1pPr>
              <a:defRPr sz="1200">
                <a:solidFill>
                  <a:schemeClr val="bg1"/>
                </a:solidFill>
              </a:defRPr>
            </a:lvl1pPr>
            <a:lvl2pPr marL="128622" indent="-128622">
              <a:buClr>
                <a:schemeClr val="bg1"/>
              </a:buClr>
              <a:defRPr sz="1050">
                <a:solidFill>
                  <a:schemeClr val="bg1"/>
                </a:solidFill>
              </a:defRPr>
            </a:lvl2pPr>
            <a:lvl3pPr marL="257244" indent="-128622">
              <a:buClr>
                <a:schemeClr val="bg1"/>
              </a:buClr>
              <a:defRPr sz="900">
                <a:solidFill>
                  <a:schemeClr val="bg1"/>
                </a:solidFill>
              </a:defRPr>
            </a:lvl3pPr>
            <a:lvl4pPr marL="385865" indent="-128622">
              <a:buClr>
                <a:schemeClr val="bg1"/>
              </a:buClr>
              <a:defRPr sz="825">
                <a:solidFill>
                  <a:schemeClr val="bg1"/>
                </a:solidFill>
              </a:defRPr>
            </a:lvl4pPr>
            <a:lvl5pPr marL="557361" indent="-128622">
              <a:buClr>
                <a:schemeClr val="bg1"/>
              </a:buClr>
              <a:defRPr sz="825"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 sz="135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050">
                <a:solidFill>
                  <a:schemeClr val="bg1"/>
                </a:solidFill>
              </a:defRPr>
            </a:lvl7pPr>
            <a:lvl8pPr>
              <a:buClrTx/>
              <a:defRPr sz="900">
                <a:solidFill>
                  <a:schemeClr val="bg1"/>
                </a:solidFill>
              </a:defRPr>
            </a:lvl8pPr>
            <a:lvl9pPr>
              <a:buClrTx/>
              <a:defRPr sz="135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34860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ynamic –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60DEEA-0331-45ED-8943-6F9E748840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56128" y="1600200"/>
            <a:ext cx="6173808" cy="4572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1D12F-78DF-4A32-BDDB-1E22FB9CA5D0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2A934A-AC6B-460C-9C93-B13CF6B62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6F5131D-84AE-4294-83A1-243FE1C81A8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7ED16-D162-4BF7-B635-2F70E1085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72926" y="1600200"/>
            <a:ext cx="2171074" cy="4572000"/>
          </a:xfrm>
          <a:solidFill>
            <a:schemeClr val="accent1"/>
          </a:solidFill>
        </p:spPr>
        <p:txBody>
          <a:bodyPr lIns="457200" tIns="457200" rIns="594360" bIns="457200"/>
          <a:lstStyle>
            <a:lvl1pPr>
              <a:defRPr sz="1200">
                <a:solidFill>
                  <a:schemeClr val="bg1"/>
                </a:solidFill>
              </a:defRPr>
            </a:lvl1pPr>
            <a:lvl2pPr marL="128622" indent="-128622">
              <a:buClr>
                <a:schemeClr val="bg1"/>
              </a:buClr>
              <a:defRPr sz="1050">
                <a:solidFill>
                  <a:schemeClr val="bg1"/>
                </a:solidFill>
              </a:defRPr>
            </a:lvl2pPr>
            <a:lvl3pPr marL="257244" indent="-128622">
              <a:buClr>
                <a:schemeClr val="bg1"/>
              </a:buClr>
              <a:defRPr sz="900">
                <a:solidFill>
                  <a:schemeClr val="bg1"/>
                </a:solidFill>
              </a:defRPr>
            </a:lvl3pPr>
            <a:lvl4pPr marL="385865" indent="-128622">
              <a:buClr>
                <a:schemeClr val="bg1"/>
              </a:buClr>
              <a:defRPr sz="825">
                <a:solidFill>
                  <a:schemeClr val="bg1"/>
                </a:solidFill>
              </a:defRPr>
            </a:lvl4pPr>
            <a:lvl5pPr marL="514487" indent="-128622">
              <a:buClr>
                <a:schemeClr val="bg1"/>
              </a:buClr>
              <a:defRPr sz="825"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buClrTx/>
              <a:defRPr>
                <a:solidFill>
                  <a:schemeClr val="bg1"/>
                </a:solidFill>
              </a:defRPr>
            </a:lvl7pPr>
            <a:lvl8pPr>
              <a:buClrTx/>
              <a:defRPr>
                <a:solidFill>
                  <a:schemeClr val="bg1"/>
                </a:solidFill>
              </a:defRPr>
            </a:lvl8pPr>
            <a:lvl9pPr>
              <a:buClrTx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 Eight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23242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034FA3F-D529-4D8B-B6EC-A8341FCAF67E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 bwMode="gray">
          <a:xfrm>
            <a:off x="462499" y="2515154"/>
            <a:ext cx="2510851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90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900"/>
            </a:lvl7pPr>
            <a:lvl8pPr>
              <a:defRPr sz="825"/>
            </a:lvl8pPr>
            <a:lvl9pPr>
              <a:defRPr sz="12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 userDrawn="1">
            <p:ph sz="quarter" idx="16" hasCustomPrompt="1"/>
          </p:nvPr>
        </p:nvSpPr>
        <p:spPr bwMode="gray">
          <a:xfrm>
            <a:off x="3315621" y="2515154"/>
            <a:ext cx="2512759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90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900"/>
            </a:lvl7pPr>
            <a:lvl8pPr>
              <a:defRPr sz="825"/>
            </a:lvl8pPr>
            <a:lvl9pPr>
              <a:defRPr sz="12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 Level Seven 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3"/>
            <a:endParaRPr lang="en-US" dirty="0"/>
          </a:p>
          <a:p>
            <a:pPr lvl="1"/>
            <a:endParaRPr lang="en-US" dirty="0"/>
          </a:p>
        </p:txBody>
      </p:sp>
      <p:sp>
        <p:nvSpPr>
          <p:cNvPr id="73" name="Content Placeholder 17">
            <a:extLst>
              <a:ext uri="{FF2B5EF4-FFF2-40B4-BE49-F238E27FC236}">
                <a16:creationId xmlns:a16="http://schemas.microsoft.com/office/drawing/2014/main" id="{9C016467-4262-4DAA-9B43-A02E57530676}"/>
              </a:ext>
            </a:extLst>
          </p:cNvPr>
          <p:cNvSpPr>
            <a:spLocks noGrp="1"/>
          </p:cNvSpPr>
          <p:nvPr userDrawn="1">
            <p:ph sz="quarter" idx="17" hasCustomPrompt="1"/>
          </p:nvPr>
        </p:nvSpPr>
        <p:spPr bwMode="gray">
          <a:xfrm>
            <a:off x="6178880" y="2515154"/>
            <a:ext cx="2510682" cy="3657600"/>
          </a:xfrm>
          <a:solidFill>
            <a:schemeClr val="bg2"/>
          </a:solidFill>
        </p:spPr>
        <p:txBody>
          <a:bodyPr lIns="182880" tIns="274320" rIns="182880"/>
          <a:lstStyle>
            <a:lvl1pPr algn="l">
              <a:spcBef>
                <a:spcPts val="900"/>
              </a:spcBef>
              <a:defRPr sz="1200"/>
            </a:lvl1pPr>
            <a:lvl2pPr>
              <a:defRPr sz="105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900"/>
            </a:lvl7pPr>
            <a:lvl8pPr>
              <a:defRPr sz="825"/>
            </a:lvl8pPr>
            <a:lvl9pPr>
              <a:defRPr sz="12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  <a:p>
            <a:pPr lvl="1"/>
            <a:endParaRPr lang="en-US" dirty="0"/>
          </a:p>
        </p:txBody>
      </p:sp>
      <p:sp>
        <p:nvSpPr>
          <p:cNvPr id="818" name="TextBox 817">
            <a:extLst>
              <a:ext uri="{FF2B5EF4-FFF2-40B4-BE49-F238E27FC236}">
                <a16:creationId xmlns:a16="http://schemas.microsoft.com/office/drawing/2014/main" id="{0B7E1504-B128-423C-AA77-E7FED5DC3B79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F2C94F-DA57-4BDB-8E5C-E4A0C7522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C59F98B-A991-4DEC-A409-289E778CB84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92189-2D4C-4618-9072-F26EE557FD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2498" y="1600200"/>
            <a:ext cx="2510682" cy="914400"/>
          </a:xfrm>
          <a:solidFill>
            <a:schemeClr val="accent4"/>
          </a:solidFill>
        </p:spPr>
        <p:txBody>
          <a:bodyPr lIns="182880" tIns="91440" rIns="182880" bIns="91440" anchor="ctr"/>
          <a:lstStyle>
            <a:lvl1pPr>
              <a:defRPr sz="135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65955AB-F417-4DCB-8CC3-98BAC90A9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15620" y="1600200"/>
            <a:ext cx="2510682" cy="914400"/>
          </a:xfrm>
          <a:solidFill>
            <a:schemeClr val="accent1"/>
          </a:solidFill>
        </p:spPr>
        <p:txBody>
          <a:bodyPr lIns="182880" tIns="91440" rIns="182880" bIns="91440" anchor="ctr"/>
          <a:lstStyle>
            <a:lvl1pPr>
              <a:defRPr sz="135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AFB5407-642C-468A-81DB-F0C5C485F6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78880" y="1600200"/>
            <a:ext cx="2510682" cy="914400"/>
          </a:xfrm>
          <a:solidFill>
            <a:schemeClr val="accent2"/>
          </a:solidFill>
        </p:spPr>
        <p:txBody>
          <a:bodyPr lIns="182880" tIns="91440" rIns="182880" bIns="91440" anchor="ctr"/>
          <a:lstStyle>
            <a:lvl1pPr>
              <a:defRPr sz="1350">
                <a:solidFill>
                  <a:schemeClr val="bg1"/>
                </a:solidFill>
              </a:defRPr>
            </a:lvl1pPr>
            <a:lvl2pPr marL="0" indent="0">
              <a:buFont typeface="Open Sans" panose="020B0606030504020204" pitchFamily="34" charset="0"/>
              <a:buChar char="​"/>
              <a:defRPr sz="135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2179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0CD733-93DE-4793-929B-26E6DBA7592D}"/>
              </a:ext>
            </a:extLst>
          </p:cNvPr>
          <p:cNvSpPr/>
          <p:nvPr userDrawn="1"/>
        </p:nvSpPr>
        <p:spPr bwMode="ltGray">
          <a:xfrm>
            <a:off x="1" y="1600202"/>
            <a:ext cx="5943957" cy="45709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1" b="0" i="0" u="none" strike="noStrike" kern="1200" cap="none" spc="0" normalizeH="0" baseline="0" noProof="0" dirty="0">
              <a:ln>
                <a:noFill/>
              </a:ln>
              <a:solidFill>
                <a:srgbClr val="1A428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6286947" y="1608668"/>
            <a:ext cx="2857053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17EA1E-A574-444B-9004-45836D98DAD0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7BCD9-063B-4ED4-B68C-092EC2C342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96CC-9DD2-4299-850C-005958FB65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947" y="1600200"/>
            <a:ext cx="2857053" cy="4572000"/>
          </a:xfrm>
        </p:spPr>
        <p:txBody>
          <a:bodyPr tIns="457200" rIns="594360" bIns="457200"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050"/>
            </a:lvl7pPr>
            <a:lvl8pPr>
              <a:defRPr sz="900"/>
            </a:lvl8pPr>
            <a:lvl9pPr>
              <a:defRPr sz="135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 Seventh level</a:t>
            </a:r>
          </a:p>
          <a:p>
            <a:pPr lvl="7"/>
            <a:r>
              <a:rPr lang="en-US" dirty="0"/>
              <a:t> 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0D276D7-17CD-46AB-99B2-97FD34FEEFF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130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 / Benef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1458BF-96C1-46C6-A67F-AD0FB4B4E5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85755" y="4347904"/>
            <a:ext cx="2402117" cy="160020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105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1D19-2DDB-4D83-983D-3D159A7DE7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5755" y="2063048"/>
            <a:ext cx="2402117" cy="1600200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1050"/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947" y="1699688"/>
            <a:ext cx="1505342" cy="298450"/>
          </a:xfrm>
        </p:spPr>
        <p:txBody>
          <a:bodyPr anchor="b"/>
          <a:lstStyle>
            <a:lvl1pPr>
              <a:defRPr sz="12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Outcome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6286947" y="3872441"/>
            <a:ext cx="2857053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6947" y="3972469"/>
            <a:ext cx="1505342" cy="298450"/>
          </a:xfrm>
        </p:spPr>
        <p:txBody>
          <a:bodyPr anchor="b"/>
          <a:lstStyle>
            <a:lvl1pPr>
              <a:defRPr sz="12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Benefit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15888C-CFB4-4BEC-9B94-46E698DFC4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EE86E2-0F2F-484B-8170-3AEBA1DDEB2D}"/>
              </a:ext>
            </a:extLst>
          </p:cNvPr>
          <p:cNvSpPr/>
          <p:nvPr userDrawn="1"/>
        </p:nvSpPr>
        <p:spPr bwMode="ltGray">
          <a:xfrm>
            <a:off x="1" y="1600202"/>
            <a:ext cx="5943957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1" b="0" i="0" u="none" strike="noStrike" kern="1200" cap="none" spc="0" normalizeH="0" baseline="0" noProof="0" dirty="0">
              <a:ln>
                <a:noFill/>
              </a:ln>
              <a:solidFill>
                <a:srgbClr val="1A428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6D4D92B-574E-4F63-A5BA-8F7282B54C27}"/>
              </a:ext>
            </a:extLst>
          </p:cNvPr>
          <p:cNvCxnSpPr>
            <a:cxnSpLocks/>
          </p:cNvCxnSpPr>
          <p:nvPr userDrawn="1"/>
        </p:nvCxnSpPr>
        <p:spPr>
          <a:xfrm>
            <a:off x="6286947" y="1608668"/>
            <a:ext cx="2857053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btitle 2">
            <a:extLst>
              <a:ext uri="{FF2B5EF4-FFF2-40B4-BE49-F238E27FC236}">
                <a16:creationId xmlns:a16="http://schemas.microsoft.com/office/drawing/2014/main" id="{E9D6A872-88BD-4DFC-AFFD-1E9BEEB6533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057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uc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09367CD-64CE-4B7B-91B1-53B17F8F693D}"/>
              </a:ext>
            </a:extLst>
          </p:cNvPr>
          <p:cNvSpPr/>
          <p:nvPr userDrawn="1"/>
        </p:nvSpPr>
        <p:spPr bwMode="ltGray">
          <a:xfrm>
            <a:off x="1" y="1600202"/>
            <a:ext cx="5943957" cy="4570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1" b="0" i="0" u="none" strike="noStrike" kern="1200" cap="none" spc="0" normalizeH="0" baseline="0" noProof="0" dirty="0">
              <a:ln>
                <a:noFill/>
              </a:ln>
              <a:solidFill>
                <a:srgbClr val="1A428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72" name="Content Placeholder 17">
            <a:extLst>
              <a:ext uri="{FF2B5EF4-FFF2-40B4-BE49-F238E27FC236}">
                <a16:creationId xmlns:a16="http://schemas.microsoft.com/office/drawing/2014/main" id="{A0456ED3-FDC5-4E29-B939-E35EA08477C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8853" y="2409553"/>
            <a:ext cx="2402012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788" dirty="0">
                <a:solidFill>
                  <a:schemeClr val="tx2"/>
                </a:solidFill>
              </a:defRPr>
            </a:lvl1pPr>
            <a:lvl2pPr marL="85748" indent="-85748">
              <a:lnSpc>
                <a:spcPct val="100000"/>
              </a:lnSpc>
              <a:spcBef>
                <a:spcPts val="0"/>
              </a:spcBef>
              <a:defRPr lang="en-US" sz="750" dirty="0">
                <a:solidFill>
                  <a:schemeClr val="tx2"/>
                </a:solidFill>
              </a:defRPr>
            </a:lvl2pPr>
            <a:lvl3pPr>
              <a:defRPr lang="en-US" sz="1050" dirty="0">
                <a:solidFill>
                  <a:schemeClr val="tx2"/>
                </a:solidFill>
              </a:defRPr>
            </a:lvl3pPr>
            <a:lvl4pPr>
              <a:defRPr lang="en-US" sz="900" dirty="0">
                <a:solidFill>
                  <a:schemeClr val="tx2"/>
                </a:solidFill>
              </a:defRPr>
            </a:lvl4pPr>
            <a:lvl5pPr>
              <a:defRPr lang="en-US" sz="9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05EB21-86C3-42EF-BFE7-549D9EA364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940" y="2079840"/>
            <a:ext cx="1505342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About</a:t>
            </a:r>
          </a:p>
        </p:txBody>
      </p:sp>
      <p:sp>
        <p:nvSpPr>
          <p:cNvPr id="74" name="Content Placeholder 17">
            <a:extLst>
              <a:ext uri="{FF2B5EF4-FFF2-40B4-BE49-F238E27FC236}">
                <a16:creationId xmlns:a16="http://schemas.microsoft.com/office/drawing/2014/main" id="{F00013B6-2241-400E-9E61-946C485F8D5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8853" y="3952605"/>
            <a:ext cx="2402012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788" dirty="0">
                <a:solidFill>
                  <a:schemeClr val="tx2"/>
                </a:solidFill>
              </a:defRPr>
            </a:lvl1pPr>
            <a:lvl2pPr marL="85748" indent="-85748">
              <a:lnSpc>
                <a:spcPct val="100000"/>
              </a:lnSpc>
              <a:spcBef>
                <a:spcPts val="0"/>
              </a:spcBef>
              <a:defRPr lang="en-US" sz="750" dirty="0">
                <a:solidFill>
                  <a:schemeClr val="tx2"/>
                </a:solidFill>
              </a:defRPr>
            </a:lvl2pPr>
            <a:lvl3pPr>
              <a:defRPr lang="en-US" sz="1050" dirty="0">
                <a:solidFill>
                  <a:schemeClr val="tx2"/>
                </a:solidFill>
              </a:defRPr>
            </a:lvl3pPr>
            <a:lvl4pPr>
              <a:defRPr lang="en-US" sz="900" dirty="0">
                <a:solidFill>
                  <a:schemeClr val="tx2"/>
                </a:solidFill>
              </a:defRPr>
            </a:lvl4pPr>
            <a:lvl5pPr>
              <a:defRPr lang="en-US" sz="9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8C8783A-257B-4A50-95A0-6C7B8E51707B}"/>
              </a:ext>
            </a:extLst>
          </p:cNvPr>
          <p:cNvCxnSpPr>
            <a:cxnSpLocks/>
          </p:cNvCxnSpPr>
          <p:nvPr userDrawn="1"/>
        </p:nvCxnSpPr>
        <p:spPr>
          <a:xfrm>
            <a:off x="457319" y="1964843"/>
            <a:ext cx="2399734" cy="0"/>
          </a:xfrm>
          <a:prstGeom prst="line">
            <a:avLst/>
          </a:prstGeom>
          <a:ln w="25400">
            <a:solidFill>
              <a:schemeClr val="accent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789B473-DDE6-4450-A111-3761F341AAE3}"/>
              </a:ext>
            </a:extLst>
          </p:cNvPr>
          <p:cNvCxnSpPr>
            <a:cxnSpLocks/>
          </p:cNvCxnSpPr>
          <p:nvPr userDrawn="1"/>
        </p:nvCxnSpPr>
        <p:spPr>
          <a:xfrm>
            <a:off x="457319" y="3547676"/>
            <a:ext cx="2399734" cy="0"/>
          </a:xfrm>
          <a:prstGeom prst="line">
            <a:avLst/>
          </a:prstGeom>
          <a:ln w="25400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0D0977FA-A4CA-4F1F-8109-D7498D165ED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9940" y="3634037"/>
            <a:ext cx="1505342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2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992B4C-D72B-4160-80E2-5EE05E2DDD3F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87" name="Content Placeholder 17">
            <a:extLst>
              <a:ext uri="{FF2B5EF4-FFF2-40B4-BE49-F238E27FC236}">
                <a16:creationId xmlns:a16="http://schemas.microsoft.com/office/drawing/2014/main" id="{CB3B18B9-1B70-4F2B-86D9-C5183A845D12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202768" y="2409553"/>
            <a:ext cx="2402012" cy="934931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788" dirty="0">
                <a:solidFill>
                  <a:schemeClr val="tx2"/>
                </a:solidFill>
              </a:defRPr>
            </a:lvl1pPr>
            <a:lvl2pPr marL="85748" indent="-85748">
              <a:lnSpc>
                <a:spcPct val="100000"/>
              </a:lnSpc>
              <a:spcBef>
                <a:spcPts val="0"/>
              </a:spcBef>
              <a:defRPr lang="en-US" sz="750" dirty="0">
                <a:solidFill>
                  <a:schemeClr val="tx2"/>
                </a:solidFill>
              </a:defRPr>
            </a:lvl2pPr>
            <a:lvl3pPr>
              <a:defRPr lang="en-US" sz="1050" dirty="0">
                <a:solidFill>
                  <a:schemeClr val="tx2"/>
                </a:solidFill>
              </a:defRPr>
            </a:lvl3pPr>
            <a:lvl4pPr>
              <a:defRPr lang="en-US" sz="900" dirty="0">
                <a:solidFill>
                  <a:schemeClr val="tx2"/>
                </a:solidFill>
              </a:defRPr>
            </a:lvl4pPr>
            <a:lvl5pPr>
              <a:defRPr lang="en-US" sz="9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8" name="Text Placeholder 6">
            <a:extLst>
              <a:ext uri="{FF2B5EF4-FFF2-40B4-BE49-F238E27FC236}">
                <a16:creationId xmlns:a16="http://schemas.microsoft.com/office/drawing/2014/main" id="{45C2837B-EA55-4186-A2EA-1E7FB5B122D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03854" y="2079840"/>
            <a:ext cx="1505342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accent4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Solution</a:t>
            </a:r>
          </a:p>
        </p:txBody>
      </p:sp>
      <p:sp>
        <p:nvSpPr>
          <p:cNvPr id="89" name="Content Placeholder 17">
            <a:extLst>
              <a:ext uri="{FF2B5EF4-FFF2-40B4-BE49-F238E27FC236}">
                <a16:creationId xmlns:a16="http://schemas.microsoft.com/office/drawing/2014/main" id="{00A3A11C-EA43-4ACC-83B9-C4C7C1080E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202768" y="3952605"/>
            <a:ext cx="2402012" cy="847996"/>
          </a:xfrm>
          <a:noFill/>
        </p:spPr>
        <p:txBody>
          <a:bodyPr vert="horz" lIns="0" tIns="0" rIns="0" bIns="457200" rtlCol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US" sz="788" dirty="0">
                <a:solidFill>
                  <a:schemeClr val="tx2"/>
                </a:solidFill>
              </a:defRPr>
            </a:lvl1pPr>
            <a:lvl2pPr marL="85748" indent="-85748">
              <a:lnSpc>
                <a:spcPct val="100000"/>
              </a:lnSpc>
              <a:spcBef>
                <a:spcPts val="0"/>
              </a:spcBef>
              <a:defRPr lang="en-US" sz="750" dirty="0">
                <a:solidFill>
                  <a:schemeClr val="tx2"/>
                </a:solidFill>
              </a:defRPr>
            </a:lvl2pPr>
            <a:lvl3pPr>
              <a:defRPr lang="en-US" sz="1050" dirty="0">
                <a:solidFill>
                  <a:schemeClr val="tx2"/>
                </a:solidFill>
              </a:defRPr>
            </a:lvl3pPr>
            <a:lvl4pPr>
              <a:defRPr lang="en-US" sz="900" dirty="0">
                <a:solidFill>
                  <a:schemeClr val="tx2"/>
                </a:solidFill>
              </a:defRPr>
            </a:lvl4pPr>
            <a:lvl5pPr>
              <a:defRPr lang="en-US" sz="900" dirty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AAB5B3C-AE89-4605-BB4B-0C07DE733C40}"/>
              </a:ext>
            </a:extLst>
          </p:cNvPr>
          <p:cNvCxnSpPr>
            <a:cxnSpLocks/>
          </p:cNvCxnSpPr>
          <p:nvPr userDrawn="1"/>
        </p:nvCxnSpPr>
        <p:spPr>
          <a:xfrm>
            <a:off x="3201234" y="1964843"/>
            <a:ext cx="2399734" cy="0"/>
          </a:xfrm>
          <a:prstGeom prst="line">
            <a:avLst/>
          </a:prstGeom>
          <a:ln w="25400">
            <a:solidFill>
              <a:schemeClr val="accent4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709593A-BC10-40A3-842E-346F6E0EE30C}"/>
              </a:ext>
            </a:extLst>
          </p:cNvPr>
          <p:cNvCxnSpPr>
            <a:cxnSpLocks/>
          </p:cNvCxnSpPr>
          <p:nvPr userDrawn="1"/>
        </p:nvCxnSpPr>
        <p:spPr>
          <a:xfrm>
            <a:off x="3201234" y="3547676"/>
            <a:ext cx="2399734" cy="0"/>
          </a:xfrm>
          <a:prstGeom prst="line">
            <a:avLst/>
          </a:prstGeom>
          <a:ln w="25400">
            <a:solidFill>
              <a:schemeClr val="accent6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Placeholder 6">
            <a:extLst>
              <a:ext uri="{FF2B5EF4-FFF2-40B4-BE49-F238E27FC236}">
                <a16:creationId xmlns:a16="http://schemas.microsoft.com/office/drawing/2014/main" id="{48CE9E08-388B-4458-B1F4-453A8413D6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03854" y="3634037"/>
            <a:ext cx="1505342" cy="227454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6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Impact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909953-1B24-4C7D-A173-A53DF3FC7E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88137" y="2971800"/>
            <a:ext cx="2396162" cy="18288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0ED48B1-3A1C-41E2-BEC6-E8E6B54A07B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07385" y="1600201"/>
            <a:ext cx="1381485" cy="660399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 dirty="0"/>
              <a:t>Insert Logo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A78DDD-5F83-4940-98A7-CF6D7FB814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88138" y="5022215"/>
            <a:ext cx="2400925" cy="1153795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105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None/>
              <a:defRPr sz="9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3" name="Text Placeholder 10">
            <a:extLst>
              <a:ext uri="{FF2B5EF4-FFF2-40B4-BE49-F238E27FC236}">
                <a16:creationId xmlns:a16="http://schemas.microsoft.com/office/drawing/2014/main" id="{356F2006-5264-4FEB-8EBA-8BA6A55D19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83374" y="2347933"/>
            <a:ext cx="2405689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/>
            </a:lvl1pPr>
            <a:lvl2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F7F59A-4C67-4F41-A6E0-906850EDF3F1}"/>
              </a:ext>
            </a:extLst>
          </p:cNvPr>
          <p:cNvSpPr/>
          <p:nvPr userDrawn="1"/>
        </p:nvSpPr>
        <p:spPr>
          <a:xfrm>
            <a:off x="456673" y="4978400"/>
            <a:ext cx="2404191" cy="879645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chemeClr val="accent4"/>
              </a:gs>
            </a:gsLst>
            <a:lin ang="5400000" scaled="1"/>
          </a:gradFill>
        </p:spPr>
        <p:txBody>
          <a:bodyPr vert="horz" lIns="445886" tIns="342989" rIns="342989" bIns="342989" rtlCol="0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074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Char char="​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5779326-D874-4DC4-BA73-C7157B414B05}"/>
              </a:ext>
            </a:extLst>
          </p:cNvPr>
          <p:cNvSpPr/>
          <p:nvPr userDrawn="1"/>
        </p:nvSpPr>
        <p:spPr>
          <a:xfrm>
            <a:off x="3201233" y="4978400"/>
            <a:ext cx="2403546" cy="878840"/>
          </a:xfrm>
          <a:prstGeom prst="rect">
            <a:avLst/>
          </a:prstGeom>
          <a:solidFill>
            <a:schemeClr val="accent1"/>
          </a:solidFill>
        </p:spPr>
        <p:txBody>
          <a:bodyPr vert="horz" lIns="342989" tIns="342989" rIns="445886" bIns="0" rtlCol="0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17074">
                  <a:lumMod val="60000"/>
                  <a:lumOff val="40000"/>
                </a:srgbClr>
              </a:buClr>
              <a:buSzPct val="90000"/>
              <a:buFont typeface="Arial" panose="020B0604020202020204" pitchFamily="34" charset="0"/>
              <a:buChar char="​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D359B-DBB1-4A58-B3A5-88DBD360EF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Company Name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9A29AA74-2865-4B6A-BD11-7A351A336A6C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09C7727F-F570-4AF1-856D-98544836237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374" y="2647290"/>
            <a:ext cx="2405689" cy="2413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900"/>
            </a:lvl1pPr>
            <a:lvl2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2pPr>
            <a:lvl3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3pPr>
            <a:lvl4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4pPr>
            <a:lvl5pPr marL="0" indent="0" algn="ctr">
              <a:buFont typeface="Open Sans" panose="020B0606030504020204" pitchFamily="34" charset="0"/>
              <a:buChar char="​"/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Industry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F13DC67D-58A2-45BD-A728-B6ECDD8B5A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940" y="4978400"/>
            <a:ext cx="2400925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75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Products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3D9F0A4-74F4-4BA6-AD21-4791EF0A2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206331" y="4978400"/>
            <a:ext cx="2400925" cy="227454"/>
          </a:xfrm>
        </p:spPr>
        <p:txBody>
          <a:bodyPr anchor="b"/>
          <a:lstStyle>
            <a:lvl1pPr algn="ctr">
              <a:lnSpc>
                <a:spcPct val="100000"/>
              </a:lnSpc>
              <a:spcBef>
                <a:spcPts val="0"/>
              </a:spcBef>
              <a:defRPr sz="75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Strategic Priorities</a:t>
            </a:r>
          </a:p>
        </p:txBody>
      </p:sp>
    </p:spTree>
    <p:extLst>
      <p:ext uri="{BB962C8B-B14F-4D97-AF65-F5344CB8AC3E}">
        <p14:creationId xmlns:p14="http://schemas.microsoft.com/office/powerpoint/2010/main" val="291822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F5379A2-B049-4A1C-A18D-79A1F237E82B}"/>
              </a:ext>
            </a:extLst>
          </p:cNvPr>
          <p:cNvSpPr txBox="1"/>
          <p:nvPr userDrawn="1"/>
        </p:nvSpPr>
        <p:spPr bwMode="white"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2963ABA-B135-4D13-8059-831B7A9446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6766561"/>
            <a:ext cx="9144000" cy="952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EA9A53D-C1B8-4AC0-AF50-F242E124EF75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5945F4E-578F-4EE5-B98E-A75643A79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19DCDB05-0E28-45DE-9267-3E480A2300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C693093-F44C-4AF7-8565-38BF0EC750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3C36CFC-0A28-4E5C-BEAB-B63CE60700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45A3F9BB-BAC6-4065-B81D-9F3DF81635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2C0EF4D9-E299-4B39-8F2A-BD56CEC524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1F9A586-3983-444B-A345-4A891295D7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66660B-2EAC-47CE-944F-D039B1DF2E0F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Confidential 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Arial" panose="020B0604020202020204" pitchFamily="34" charset="0"/>
              </a:rPr>
              <a:t>│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27182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B1C210DC-5DBB-4F0D-875F-CD8AAAB938CE}"/>
              </a:ext>
            </a:extLst>
          </p:cNvPr>
          <p:cNvSpPr/>
          <p:nvPr userDrawn="1"/>
        </p:nvSpPr>
        <p:spPr bwMode="gray">
          <a:xfrm>
            <a:off x="1486795" y="2055430"/>
            <a:ext cx="1372077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46F04B0-7860-407F-85B7-42E38FAFE34B}"/>
              </a:ext>
            </a:extLst>
          </p:cNvPr>
          <p:cNvSpPr/>
          <p:nvPr userDrawn="1"/>
        </p:nvSpPr>
        <p:spPr bwMode="gray">
          <a:xfrm>
            <a:off x="6293615" y="2055430"/>
            <a:ext cx="1372077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ECF9D0-D7A8-43DD-B38D-E1090C0B322F}"/>
              </a:ext>
            </a:extLst>
          </p:cNvPr>
          <p:cNvSpPr/>
          <p:nvPr userDrawn="1"/>
        </p:nvSpPr>
        <p:spPr bwMode="gray">
          <a:xfrm>
            <a:off x="3889706" y="2055430"/>
            <a:ext cx="1372077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D23688F-2550-4740-B5D6-C78F74FDE08D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C5A99F-0678-4DC4-A266-1AD031E9C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EBF1472-E940-4CC7-B5D3-349346A425A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C9B40-9AF4-4EF7-8384-2ACE79EA9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4727" y="4267940"/>
            <a:ext cx="205912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8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69CA39A-E967-4A68-A944-35C345A456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1841" y="4267940"/>
            <a:ext cx="205912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1A16A22-350B-4B24-A3CD-4D5DE470D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3958" y="4267940"/>
            <a:ext cx="205912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38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83">
            <a:extLst>
              <a:ext uri="{FF2B5EF4-FFF2-40B4-BE49-F238E27FC236}">
                <a16:creationId xmlns:a16="http://schemas.microsoft.com/office/drawing/2014/main" id="{085441A7-EBA5-4ABB-8D29-CE4338F0F9B5}"/>
              </a:ext>
            </a:extLst>
          </p:cNvPr>
          <p:cNvSpPr/>
          <p:nvPr userDrawn="1"/>
        </p:nvSpPr>
        <p:spPr bwMode="gray">
          <a:xfrm>
            <a:off x="799520" y="2060873"/>
            <a:ext cx="1372077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3019BB56-AE7C-42CA-A8FF-432F4F176B8B}"/>
              </a:ext>
            </a:extLst>
          </p:cNvPr>
          <p:cNvSpPr/>
          <p:nvPr userDrawn="1"/>
        </p:nvSpPr>
        <p:spPr bwMode="gray">
          <a:xfrm>
            <a:off x="6978416" y="2060873"/>
            <a:ext cx="1372077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70C03F-6336-45E3-A9F4-0CD130D80D1B}"/>
              </a:ext>
            </a:extLst>
          </p:cNvPr>
          <p:cNvSpPr/>
          <p:nvPr userDrawn="1"/>
        </p:nvSpPr>
        <p:spPr bwMode="gray">
          <a:xfrm>
            <a:off x="4922857" y="2060873"/>
            <a:ext cx="1372077" cy="1828959"/>
          </a:xfrm>
          <a:prstGeom prst="ellipse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5D908EF-1F96-4808-A8DB-F55AB9E8E436}"/>
              </a:ext>
            </a:extLst>
          </p:cNvPr>
          <p:cNvSpPr/>
          <p:nvPr userDrawn="1"/>
        </p:nvSpPr>
        <p:spPr bwMode="gray">
          <a:xfrm>
            <a:off x="2855943" y="2060873"/>
            <a:ext cx="1372077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AAF357F-A1D5-401D-94D2-9C67E6AEDA09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6ED71B-2619-4816-B753-5E850ED08F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679D5C-AEFA-4052-96E3-7DF67D7C105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3A73281-E5F0-4C3B-BE4E-A12D56CC1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169" y="4269508"/>
            <a:ext cx="171494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8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0078EAE-661A-4C72-917B-F0225239F6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85559" y="4269508"/>
            <a:ext cx="171494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80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66D6B40-9CB0-4B56-A3E1-9A7F945F09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43495" y="4269508"/>
            <a:ext cx="171494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8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6F5CA9C-E491-4F70-B6EE-A506410601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1431" y="4269508"/>
            <a:ext cx="171494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8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0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c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A1FDF9D3-5B68-4A75-97BF-2C5113CFAA66}"/>
              </a:ext>
            </a:extLst>
          </p:cNvPr>
          <p:cNvSpPr/>
          <p:nvPr userDrawn="1"/>
        </p:nvSpPr>
        <p:spPr bwMode="gray">
          <a:xfrm>
            <a:off x="457469" y="2064664"/>
            <a:ext cx="1372077" cy="1828959"/>
          </a:xfrm>
          <a:prstGeom prst="ellipse">
            <a:avLst/>
          </a:prstGeom>
          <a:solidFill>
            <a:schemeClr val="accent4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AB1992-E472-4489-8A4E-A8FE45DE10CF}"/>
              </a:ext>
            </a:extLst>
          </p:cNvPr>
          <p:cNvSpPr/>
          <p:nvPr userDrawn="1"/>
        </p:nvSpPr>
        <p:spPr bwMode="gray">
          <a:xfrm>
            <a:off x="7310259" y="2064664"/>
            <a:ext cx="1372077" cy="1828959"/>
          </a:xfrm>
          <a:prstGeom prst="ellipse">
            <a:avLst/>
          </a:prstGeom>
          <a:solidFill>
            <a:schemeClr val="accent5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51C90A-573F-4E4A-9359-5C7B0F546BF9}"/>
              </a:ext>
            </a:extLst>
          </p:cNvPr>
          <p:cNvSpPr/>
          <p:nvPr userDrawn="1"/>
        </p:nvSpPr>
        <p:spPr bwMode="gray">
          <a:xfrm>
            <a:off x="3902051" y="2064664"/>
            <a:ext cx="1372077" cy="18289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79E162-3D8F-4829-A4AD-02A03597B11A}"/>
              </a:ext>
            </a:extLst>
          </p:cNvPr>
          <p:cNvSpPr/>
          <p:nvPr userDrawn="1"/>
        </p:nvSpPr>
        <p:spPr bwMode="gray">
          <a:xfrm>
            <a:off x="2169904" y="2064664"/>
            <a:ext cx="1372077" cy="1828959"/>
          </a:xfrm>
          <a:prstGeom prst="ellipse">
            <a:avLst/>
          </a:prstGeom>
          <a:solidFill>
            <a:schemeClr val="accent3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26B9B36-08E7-4664-970C-13123F24C793}"/>
              </a:ext>
            </a:extLst>
          </p:cNvPr>
          <p:cNvSpPr/>
          <p:nvPr userDrawn="1"/>
        </p:nvSpPr>
        <p:spPr bwMode="gray">
          <a:xfrm>
            <a:off x="5600149" y="2064664"/>
            <a:ext cx="1372077" cy="1828959"/>
          </a:xfrm>
          <a:prstGeom prst="ellipse">
            <a:avLst/>
          </a:prstGeom>
          <a:solidFill>
            <a:schemeClr val="accent2"/>
          </a:solidFill>
          <a:ln w="762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E19ACAF-9401-49DF-ACFF-2BA2129506AB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A8A47F-2243-412F-A1A8-FA8E3475F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One Line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EA64E97-C31D-49B1-B8E1-20E5F404F51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11831"/>
            <a:ext cx="8224157" cy="247743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4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E201879-B985-4ADE-8AD6-6C3E14CE0A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8257" y="4282873"/>
            <a:ext cx="137195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500">
                <a:solidFill>
                  <a:schemeClr val="accent4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 sz="12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495BAAB-E860-4075-9DA3-ABA7C32D23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71075" y="4282873"/>
            <a:ext cx="137195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500">
                <a:solidFill>
                  <a:schemeClr val="accent3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 sz="12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2D3946B-F2F1-42AF-8E89-00761A7745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89833" y="4282873"/>
            <a:ext cx="137195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500">
                <a:solidFill>
                  <a:schemeClr val="accent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 sz="12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2F84664-2E68-46AE-AE2C-E8D2B6C9A1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03960" y="4282873"/>
            <a:ext cx="137195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500">
                <a:solidFill>
                  <a:schemeClr val="accent2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 sz="12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DC9B65E-8BAA-4676-9F32-44EC3772D3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15915" y="4282873"/>
            <a:ext cx="1371957" cy="1458912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450"/>
              </a:spcBef>
              <a:defRPr sz="1500">
                <a:solidFill>
                  <a:schemeClr val="accent5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450"/>
              </a:spcBef>
              <a:buFont typeface="Open Sans" panose="020B0606030504020204" pitchFamily="34" charset="0"/>
              <a:buChar char="​"/>
              <a:defRPr sz="1200"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377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FC38F94-115E-4DBE-80BB-680CB172F9FB}"/>
              </a:ext>
            </a:extLst>
          </p:cNvPr>
          <p:cNvSpPr/>
          <p:nvPr userDrawn="1"/>
        </p:nvSpPr>
        <p:spPr>
          <a:xfrm rot="2700000">
            <a:off x="-624134" y="-1974655"/>
            <a:ext cx="9864449" cy="10103737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129" y="2057401"/>
            <a:ext cx="4458860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701"/>
            </a:lvl1pPr>
            <a:lvl2pPr marL="204842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E11EA0-C34E-47CC-A1C4-C041612819E2}"/>
              </a:ext>
            </a:extLst>
          </p:cNvPr>
          <p:cNvSpPr/>
          <p:nvPr userDrawn="1"/>
        </p:nvSpPr>
        <p:spPr>
          <a:xfrm rot="2700000">
            <a:off x="6658480" y="3902018"/>
            <a:ext cx="970552" cy="3405990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A04BF1-028D-4BDA-A4B7-2EF92A074224}"/>
              </a:ext>
            </a:extLst>
          </p:cNvPr>
          <p:cNvSpPr/>
          <p:nvPr userDrawn="1"/>
        </p:nvSpPr>
        <p:spPr>
          <a:xfrm rot="2700000">
            <a:off x="-624134" y="-1974655"/>
            <a:ext cx="9864449" cy="10103737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26A1-35AB-43B6-9A41-2142ACF3ACC4}"/>
              </a:ext>
            </a:extLst>
          </p:cNvPr>
          <p:cNvSpPr/>
          <p:nvPr userDrawn="1"/>
        </p:nvSpPr>
        <p:spPr>
          <a:xfrm rot="2700000">
            <a:off x="6658480" y="3902018"/>
            <a:ext cx="970552" cy="3405990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129" y="2057401"/>
            <a:ext cx="4458860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701"/>
            </a:lvl1pPr>
            <a:lvl2pPr marL="204842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18179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A14F3E-8802-40CC-94BC-F7A8969E93E3}"/>
              </a:ext>
            </a:extLst>
          </p:cNvPr>
          <p:cNvSpPr/>
          <p:nvPr userDrawn="1"/>
        </p:nvSpPr>
        <p:spPr>
          <a:xfrm rot="2700000">
            <a:off x="-624134" y="-1974655"/>
            <a:ext cx="9864449" cy="10103737"/>
          </a:xfrm>
          <a:custGeom>
            <a:avLst/>
            <a:gdLst>
              <a:gd name="connsiteX0" fmla="*/ 0 w 9864449"/>
              <a:gd name="connsiteY0" fmla="*/ 7314461 h 13468141"/>
              <a:gd name="connsiteX1" fmla="*/ 7314462 w 9864449"/>
              <a:gd name="connsiteY1" fmla="*/ 0 h 13468141"/>
              <a:gd name="connsiteX2" fmla="*/ 9864449 w 9864449"/>
              <a:gd name="connsiteY2" fmla="*/ 2549987 h 13468141"/>
              <a:gd name="connsiteX3" fmla="*/ 9864449 w 9864449"/>
              <a:gd name="connsiteY3" fmla="*/ 7148688 h 13468141"/>
              <a:gd name="connsiteX4" fmla="*/ 3544996 w 9864449"/>
              <a:gd name="connsiteY4" fmla="*/ 13468141 h 13468141"/>
              <a:gd name="connsiteX5" fmla="*/ 0 w 9864449"/>
              <a:gd name="connsiteY5" fmla="*/ 9923145 h 1346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64449" h="13468141">
                <a:moveTo>
                  <a:pt x="0" y="7314461"/>
                </a:moveTo>
                <a:lnTo>
                  <a:pt x="7314462" y="0"/>
                </a:lnTo>
                <a:lnTo>
                  <a:pt x="9864449" y="2549987"/>
                </a:lnTo>
                <a:lnTo>
                  <a:pt x="9864449" y="7148688"/>
                </a:lnTo>
                <a:lnTo>
                  <a:pt x="3544996" y="13468141"/>
                </a:lnTo>
                <a:lnTo>
                  <a:pt x="0" y="9923145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CD52C01-87CF-4DAA-AF73-217E439433CA}"/>
              </a:ext>
            </a:extLst>
          </p:cNvPr>
          <p:cNvSpPr/>
          <p:nvPr userDrawn="1"/>
        </p:nvSpPr>
        <p:spPr>
          <a:xfrm rot="2700000">
            <a:off x="6658480" y="3902018"/>
            <a:ext cx="970552" cy="3405990"/>
          </a:xfrm>
          <a:custGeom>
            <a:avLst/>
            <a:gdLst>
              <a:gd name="connsiteX0" fmla="*/ 1 w 970552"/>
              <a:gd name="connsiteY0" fmla="*/ 970551 h 4540137"/>
              <a:gd name="connsiteX1" fmla="*/ 970552 w 970552"/>
              <a:gd name="connsiteY1" fmla="*/ 0 h 4540137"/>
              <a:gd name="connsiteX2" fmla="*/ 970552 w 970552"/>
              <a:gd name="connsiteY2" fmla="*/ 3569585 h 4540137"/>
              <a:gd name="connsiteX3" fmla="*/ 0 w 970552"/>
              <a:gd name="connsiteY3" fmla="*/ 4540137 h 454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552" h="4540137">
                <a:moveTo>
                  <a:pt x="1" y="970551"/>
                </a:moveTo>
                <a:lnTo>
                  <a:pt x="970552" y="0"/>
                </a:lnTo>
                <a:lnTo>
                  <a:pt x="970552" y="3569585"/>
                </a:lnTo>
                <a:lnTo>
                  <a:pt x="0" y="4540137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63" name="Text Placeholder 862">
            <a:extLst>
              <a:ext uri="{FF2B5EF4-FFF2-40B4-BE49-F238E27FC236}">
                <a16:creationId xmlns:a16="http://schemas.microsoft.com/office/drawing/2014/main" id="{806A8161-3A3C-4E8C-98F0-AD01607CDA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129" y="2057401"/>
            <a:ext cx="4458860" cy="22859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701"/>
            </a:lvl1pPr>
            <a:lvl2pPr marL="204842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12" name="TextBox 1511">
            <a:extLst>
              <a:ext uri="{FF2B5EF4-FFF2-40B4-BE49-F238E27FC236}">
                <a16:creationId xmlns:a16="http://schemas.microsoft.com/office/drawing/2014/main" id="{6C78DB77-69E8-414D-8309-EC1F1C8DCA8E}"/>
              </a:ext>
            </a:extLst>
          </p:cNvPr>
          <p:cNvSpPr txBox="1"/>
          <p:nvPr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08A2D-0A8A-41FD-AA58-0A072FFF329F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596DD11-914A-4FCB-BD5A-B452681B6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22938A5-2D76-46C8-B7C1-3F77D5812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6EDDC02-7874-477D-8151-D0B193E894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1497605-B9F0-499D-9BAD-CAD4DF264D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87A173DB-972A-49CD-B107-F84916A5F7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A7E256D-662E-4F46-945F-75B84B1B31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745AE183-7E5A-47CA-8BC0-5071F1977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494915-7365-4D9B-82B2-73349D47E724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23512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95FD2E6-B8EA-4366-97C4-6A53370F84D0}"/>
              </a:ext>
            </a:extLst>
          </p:cNvPr>
          <p:cNvSpPr/>
          <p:nvPr userDrawn="1"/>
        </p:nvSpPr>
        <p:spPr>
          <a:xfrm>
            <a:off x="4035841" y="-52904"/>
            <a:ext cx="5108805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5456782" y="1515193"/>
            <a:ext cx="2802664" cy="3735912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256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129" y="2514601"/>
            <a:ext cx="4115455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701"/>
            </a:lvl1pPr>
            <a:lvl2pPr marL="204842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678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4175" y="457200"/>
            <a:ext cx="8467725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88747" y="468186"/>
            <a:ext cx="7221538" cy="4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13355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04AD3C8-5B0F-4AB1-B568-AA55FF64194A}"/>
              </a:ext>
            </a:extLst>
          </p:cNvPr>
          <p:cNvSpPr/>
          <p:nvPr userDrawn="1"/>
        </p:nvSpPr>
        <p:spPr>
          <a:xfrm>
            <a:off x="4035841" y="-52904"/>
            <a:ext cx="5108805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 rot="10800000">
            <a:off x="5456782" y="1515193"/>
            <a:ext cx="2802664" cy="3735912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256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129" y="2514601"/>
            <a:ext cx="4115455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701"/>
            </a:lvl1pPr>
            <a:lvl2pPr marL="204842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954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Icon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E49745E-959E-424E-B5AD-B75ACA32BFE8}"/>
              </a:ext>
            </a:extLst>
          </p:cNvPr>
          <p:cNvSpPr/>
          <p:nvPr userDrawn="1"/>
        </p:nvSpPr>
        <p:spPr>
          <a:xfrm>
            <a:off x="4035841" y="-52904"/>
            <a:ext cx="5108805" cy="6821367"/>
          </a:xfrm>
          <a:custGeom>
            <a:avLst/>
            <a:gdLst>
              <a:gd name="connsiteX0" fmla="*/ 6845677 w 6846538"/>
              <a:gd name="connsiteY0" fmla="*/ 4820854 h 6858000"/>
              <a:gd name="connsiteX1" fmla="*/ 4811938 w 6846538"/>
              <a:gd name="connsiteY1" fmla="*/ 6857998 h 6858000"/>
              <a:gd name="connsiteX2" fmla="*/ 6845677 w 6846538"/>
              <a:gd name="connsiteY2" fmla="*/ 6857998 h 6858000"/>
              <a:gd name="connsiteX3" fmla="*/ 6846538 w 6846538"/>
              <a:gd name="connsiteY3" fmla="*/ 0 h 6858000"/>
              <a:gd name="connsiteX4" fmla="*/ 6846538 w 6846538"/>
              <a:gd name="connsiteY4" fmla="*/ 6858000 h 6858000"/>
              <a:gd name="connsiteX5" fmla="*/ 0 w 6846538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46538" h="6858000">
                <a:moveTo>
                  <a:pt x="6845677" y="4820854"/>
                </a:moveTo>
                <a:lnTo>
                  <a:pt x="4811938" y="6857998"/>
                </a:lnTo>
                <a:lnTo>
                  <a:pt x="6845677" y="6857998"/>
                </a:lnTo>
                <a:close/>
                <a:moveTo>
                  <a:pt x="6846538" y="0"/>
                </a:moveTo>
                <a:lnTo>
                  <a:pt x="68465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>
                  <a:alpha val="76000"/>
                </a:schemeClr>
              </a:gs>
              <a:gs pos="89000">
                <a:schemeClr val="tx1">
                  <a:lumMod val="16000"/>
                  <a:lumOff val="84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774" name="TextBox 773">
            <a:extLst>
              <a:ext uri="{FF2B5EF4-FFF2-40B4-BE49-F238E27FC236}">
                <a16:creationId xmlns:a16="http://schemas.microsoft.com/office/drawing/2014/main" id="{BC2C04F8-C4D0-4DA4-8689-3A3303F0660F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  <p:sp>
        <p:nvSpPr>
          <p:cNvPr id="2147" name="Oval 2146">
            <a:extLst>
              <a:ext uri="{FF2B5EF4-FFF2-40B4-BE49-F238E27FC236}">
                <a16:creationId xmlns:a16="http://schemas.microsoft.com/office/drawing/2014/main" id="{FDDA58E5-A99B-48C0-A6B7-6BAE32E46F62}"/>
              </a:ext>
            </a:extLst>
          </p:cNvPr>
          <p:cNvSpPr/>
          <p:nvPr userDrawn="1"/>
        </p:nvSpPr>
        <p:spPr bwMode="gray">
          <a:xfrm>
            <a:off x="5456782" y="1515193"/>
            <a:ext cx="2802664" cy="3735912"/>
          </a:xfrm>
          <a:prstGeom prst="ellipse">
            <a:avLst/>
          </a:prstGeom>
          <a:solidFill>
            <a:schemeClr val="accent5"/>
          </a:solidFill>
          <a:ln w="762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256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8" name="Text Placeholder 862">
            <a:extLst>
              <a:ext uri="{FF2B5EF4-FFF2-40B4-BE49-F238E27FC236}">
                <a16:creationId xmlns:a16="http://schemas.microsoft.com/office/drawing/2014/main" id="{E56855D3-D3B3-4208-ADBF-9790190F0A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129" y="2514601"/>
            <a:ext cx="4115455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701"/>
            </a:lvl1pPr>
            <a:lvl2pPr marL="204842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48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DD6E7D-B875-48DF-B6A8-450BD6AE17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90592" y="0"/>
            <a:ext cx="4053409" cy="6764798"/>
          </a:xfrm>
        </p:spPr>
        <p:txBody>
          <a:bodyPr lIns="640080" tIns="0" rIns="640080" anchor="ctr"/>
          <a:lstStyle>
            <a:lvl1pPr algn="ctr">
              <a:defRPr/>
            </a:lvl1pPr>
          </a:lstStyle>
          <a:p>
            <a:r>
              <a:rPr lang="en-US" dirty="0"/>
              <a:t>Click on the icon to insert a picture from your computer</a:t>
            </a:r>
          </a:p>
        </p:txBody>
      </p:sp>
      <p:sp>
        <p:nvSpPr>
          <p:cNvPr id="17" name="Text Placeholder 862">
            <a:extLst>
              <a:ext uri="{FF2B5EF4-FFF2-40B4-BE49-F238E27FC236}">
                <a16:creationId xmlns:a16="http://schemas.microsoft.com/office/drawing/2014/main" id="{C8F55BC8-3E55-49EB-BF20-18EB4F7F59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129" y="2514601"/>
            <a:ext cx="4115455" cy="1828799"/>
          </a:xfrm>
        </p:spPr>
        <p:txBody>
          <a:bodyPr anchor="ctr"/>
          <a:lstStyle>
            <a:lvl1pPr>
              <a:lnSpc>
                <a:spcPct val="100000"/>
              </a:lnSpc>
              <a:spcBef>
                <a:spcPts val="0"/>
              </a:spcBef>
              <a:defRPr sz="2701"/>
            </a:lvl1pPr>
            <a:lvl2pPr marL="204842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6E1A1B-7C56-4DE3-BC90-B387C7F3E670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6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F1D41E-848B-4178-A0D2-2A18C6921400}"/>
              </a:ext>
            </a:extLst>
          </p:cNvPr>
          <p:cNvSpPr/>
          <p:nvPr userDrawn="1"/>
        </p:nvSpPr>
        <p:spPr bwMode="hidden">
          <a:xfrm>
            <a:off x="0" y="0"/>
            <a:ext cx="9143998" cy="433228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ED419A-30D8-44AB-9256-156B54D449CD}"/>
              </a:ext>
            </a:extLst>
          </p:cNvPr>
          <p:cNvSpPr/>
          <p:nvPr userDrawn="1"/>
        </p:nvSpPr>
        <p:spPr bwMode="white">
          <a:xfrm>
            <a:off x="504527" y="722997"/>
            <a:ext cx="3353673" cy="4470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BDA96F-134D-4855-8751-F1043ABF3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3191" y="2514600"/>
            <a:ext cx="3771692" cy="1371601"/>
          </a:xfrm>
        </p:spPr>
        <p:txBody>
          <a:bodyPr anchor="ctr"/>
          <a:lstStyle>
            <a:lvl1pPr>
              <a:spcBef>
                <a:spcPts val="0"/>
              </a:spcBef>
              <a:defRPr sz="270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Chart Placeholder 22">
            <a:extLst>
              <a:ext uri="{FF2B5EF4-FFF2-40B4-BE49-F238E27FC236}">
                <a16:creationId xmlns:a16="http://schemas.microsoft.com/office/drawing/2014/main" id="{4093E53D-7586-4113-99BD-F45F1343692F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7134" y="722997"/>
            <a:ext cx="3361067" cy="448025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insert a </a:t>
            </a:r>
            <a:br>
              <a:rPr lang="en-US" dirty="0"/>
            </a:br>
            <a:r>
              <a:rPr lang="en-US" dirty="0"/>
              <a:t>Doughnut chart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C4F4198-4BE0-4282-8B86-20DED598DC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6366" y="5507147"/>
            <a:ext cx="1028566" cy="423862"/>
          </a:xfrm>
        </p:spPr>
        <p:txBody>
          <a:bodyPr/>
          <a:lstStyle>
            <a:lvl1pPr algn="l">
              <a:defRPr sz="9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4B5F4E67-F2E8-4777-B495-668C321DCB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27788" y="5507147"/>
            <a:ext cx="1028566" cy="423862"/>
          </a:xfrm>
        </p:spPr>
        <p:txBody>
          <a:bodyPr/>
          <a:lstStyle>
            <a:lvl1pPr algn="l">
              <a:defRPr sz="9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1" name="Text Placeholder 12">
            <a:extLst>
              <a:ext uri="{FF2B5EF4-FFF2-40B4-BE49-F238E27FC236}">
                <a16:creationId xmlns:a16="http://schemas.microsoft.com/office/drawing/2014/main" id="{704846F3-64ED-4181-8AEC-68B9734DA96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96660" y="5507147"/>
            <a:ext cx="1028566" cy="423862"/>
          </a:xfrm>
        </p:spPr>
        <p:txBody>
          <a:bodyPr/>
          <a:lstStyle>
            <a:lvl1pPr algn="l">
              <a:defRPr sz="9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DD17F439-D919-44B7-889F-96A1DAF172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67271" y="5507147"/>
            <a:ext cx="1028566" cy="423862"/>
          </a:xfrm>
        </p:spPr>
        <p:txBody>
          <a:bodyPr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3" name="Text Placeholder 12">
            <a:extLst>
              <a:ext uri="{FF2B5EF4-FFF2-40B4-BE49-F238E27FC236}">
                <a16:creationId xmlns:a16="http://schemas.microsoft.com/office/drawing/2014/main" id="{0DA74846-CC03-44FE-9AE5-4975E808F8A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42051" y="5507147"/>
            <a:ext cx="1028566" cy="423862"/>
          </a:xfrm>
        </p:spPr>
        <p:txBody>
          <a:bodyPr/>
          <a:lstStyle>
            <a:lvl1pPr algn="l">
              <a:defRPr sz="9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EB51A67B-FBDC-4AB8-B81A-6B6B96D04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314426" y="5507147"/>
            <a:ext cx="1028566" cy="423862"/>
          </a:xfrm>
        </p:spPr>
        <p:txBody>
          <a:bodyPr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03ACE7-B591-43FD-A636-47D01F482F04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025D71-18A5-4A22-8386-917E1B08C46A}"/>
              </a:ext>
            </a:extLst>
          </p:cNvPr>
          <p:cNvSpPr txBox="1"/>
          <p:nvPr userDrawn="1"/>
        </p:nvSpPr>
        <p:spPr>
          <a:xfrm>
            <a:off x="8620451" y="6388100"/>
            <a:ext cx="328578" cy="36512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1DB15-7364-4F0B-A3A0-1309F883005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pPr marL="0" marR="0" lvl="0" indent="0" algn="r" defTabSz="685983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Metropoli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8A8ACB-CBE3-4DC0-BBE3-C6829C462CD7}"/>
              </a:ext>
            </a:extLst>
          </p:cNvPr>
          <p:cNvSpPr/>
          <p:nvPr userDrawn="1"/>
        </p:nvSpPr>
        <p:spPr>
          <a:xfrm rot="2700000">
            <a:off x="13989" y="-1202058"/>
            <a:ext cx="2891746" cy="6298485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4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87096-C8D7-45D0-8DCC-218276F547CC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tx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AC0FC71-A82A-4369-B44E-4E8FF53C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D84D398-3251-432F-8986-05570D3BB8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07096BFD-803A-42D4-BA19-C683E35B0D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89E6840-6882-4279-A152-16C7CCB9BE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21DF59C-D6C9-4EC0-90A3-7752F6B72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4C478B3-2ECE-440E-A04E-B8C84D0416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2190CFD5-6EEA-46D1-AE5E-D69C2E08F3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479A9FB-8CEE-475F-BF22-3B0B11EB4E81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2F598B-F734-42BE-8CB8-5E3FDDD7ED52}"/>
              </a:ext>
            </a:extLst>
          </p:cNvPr>
          <p:cNvSpPr txBox="1"/>
          <p:nvPr userDrawn="1"/>
        </p:nvSpPr>
        <p:spPr>
          <a:xfrm>
            <a:off x="5343576" y="4133698"/>
            <a:ext cx="2689868" cy="51950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1" b="0" i="0" u="none" strike="noStrike" kern="1200" cap="none" spc="0" normalizeH="0" baseline="0" noProof="0" dirty="0">
                <a:ln>
                  <a:noFill/>
                </a:ln>
                <a:solidFill>
                  <a:srgbClr val="1A428A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Thank You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B8D218C-9E1A-4E8B-A343-F3F3A628E78E}"/>
              </a:ext>
            </a:extLst>
          </p:cNvPr>
          <p:cNvSpPr/>
          <p:nvPr userDrawn="1"/>
        </p:nvSpPr>
        <p:spPr>
          <a:xfrm rot="18900000">
            <a:off x="-940323" y="2913755"/>
            <a:ext cx="4780834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94000">
                <a:schemeClr val="bg1"/>
              </a:gs>
              <a:gs pos="16000">
                <a:schemeClr val="accent4"/>
              </a:gs>
              <a:gs pos="76000">
                <a:schemeClr val="bg1">
                  <a:alpha val="91000"/>
                </a:schemeClr>
              </a:gs>
            </a:gsLst>
            <a:lin ang="7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1CD93A-658C-4473-839D-9C0B5E8F5F7C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DFBF2D3-5C06-47C4-A81C-0305B322C5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64D7FA4-CABA-4E4E-ACCA-68953799CF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EB1261E-CBF9-4479-A018-76C0F24D3B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8C4A243B-FBF5-4C04-8CD0-8E1C4721D9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67E765D-8E8B-44F9-BE70-63FC0512FD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1B4614B4-F94A-4053-B179-EC5C3F70A9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157F005-56AC-4E75-8AA5-582D0D69E2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73A8DE-DD1F-43EE-8FA2-4C689A038BA5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594E1E-E234-471D-B539-F75E8CC06D07}"/>
              </a:ext>
            </a:extLst>
          </p:cNvPr>
          <p:cNvSpPr txBox="1"/>
          <p:nvPr userDrawn="1"/>
        </p:nvSpPr>
        <p:spPr>
          <a:xfrm>
            <a:off x="5343576" y="4133698"/>
            <a:ext cx="2689868" cy="51950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1" b="0" i="0" u="none" strike="noStrike" kern="1200" cap="none" spc="0" normalizeH="0" baseline="0" noProof="0" dirty="0">
                <a:ln>
                  <a:noFill/>
                </a:ln>
                <a:solidFill>
                  <a:srgbClr val="1A428A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Thank You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C67E5CD-C662-462D-9821-CBF45A809F13}"/>
              </a:ext>
            </a:extLst>
          </p:cNvPr>
          <p:cNvSpPr/>
          <p:nvPr userDrawn="1"/>
        </p:nvSpPr>
        <p:spPr>
          <a:xfrm rot="2700000">
            <a:off x="13989" y="-1202058"/>
            <a:ext cx="2891746" cy="6298485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rgbClr val="7F35AB"/>
              </a:gs>
              <a:gs pos="87000">
                <a:srgbClr val="264088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BDC7692-DF81-49A0-9672-BF8E1DB9B662}"/>
              </a:ext>
            </a:extLst>
          </p:cNvPr>
          <p:cNvSpPr/>
          <p:nvPr userDrawn="1"/>
        </p:nvSpPr>
        <p:spPr>
          <a:xfrm rot="18900000">
            <a:off x="-940323" y="2913755"/>
            <a:ext cx="4780834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2000">
                <a:srgbClr val="7F35AB">
                  <a:alpha val="94000"/>
                </a:srgbClr>
              </a:gs>
              <a:gs pos="95000">
                <a:schemeClr val="bg1"/>
              </a:gs>
              <a:gs pos="77000">
                <a:schemeClr val="bg1">
                  <a:alpha val="79000"/>
                </a:schemeClr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Closing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B1C875-AD13-4256-9E56-D2FCF94B81E1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1B65455-CBDD-4B2B-8BB7-0D016422E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AF202269-FCD9-4D84-82E7-4E6E4F5B7E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68585838-6A08-43B0-827A-D33942E82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AAAE7B3A-0116-4C7F-85A1-4CDFE95B9B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9CA84427-5217-43A1-9C71-25D9E1DFDD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60ADC44-391E-4E50-A7BB-332F2C9E8B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DA390D7-F8F5-442A-8A17-9A9EB73BF9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1C01D4-7C61-4B0F-8304-87A15AD01262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9F709C-1996-44DB-8C47-9CBD9243BF4E}"/>
              </a:ext>
            </a:extLst>
          </p:cNvPr>
          <p:cNvSpPr txBox="1"/>
          <p:nvPr userDrawn="1"/>
        </p:nvSpPr>
        <p:spPr>
          <a:xfrm>
            <a:off x="5343576" y="4133698"/>
            <a:ext cx="2689868" cy="51950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51" b="0" i="0" u="none" strike="noStrike" kern="1200" cap="none" spc="0" normalizeH="0" baseline="0" noProof="0" dirty="0">
                <a:ln>
                  <a:noFill/>
                </a:ln>
                <a:solidFill>
                  <a:srgbClr val="1A428A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Thank You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11A168A-1363-4430-87C6-83E5143B39F6}"/>
              </a:ext>
            </a:extLst>
          </p:cNvPr>
          <p:cNvSpPr/>
          <p:nvPr userDrawn="1"/>
        </p:nvSpPr>
        <p:spPr>
          <a:xfrm rot="2700000">
            <a:off x="13989" y="-1202058"/>
            <a:ext cx="2891746" cy="6298485"/>
          </a:xfrm>
          <a:custGeom>
            <a:avLst/>
            <a:gdLst>
              <a:gd name="connsiteX0" fmla="*/ 0 w 2891746"/>
              <a:gd name="connsiteY0" fmla="*/ 2890035 h 8395793"/>
              <a:gd name="connsiteX1" fmla="*/ 1390389 w 2891746"/>
              <a:gd name="connsiteY1" fmla="*/ 1499646 h 8395793"/>
              <a:gd name="connsiteX2" fmla="*/ 1390389 w 2891746"/>
              <a:gd name="connsiteY2" fmla="*/ 1499646 h 8395793"/>
              <a:gd name="connsiteX3" fmla="*/ 2890036 w 2891746"/>
              <a:gd name="connsiteY3" fmla="*/ 0 h 8395793"/>
              <a:gd name="connsiteX4" fmla="*/ 2890036 w 2891746"/>
              <a:gd name="connsiteY4" fmla="*/ 8322767 h 8395793"/>
              <a:gd name="connsiteX5" fmla="*/ 2891746 w 2891746"/>
              <a:gd name="connsiteY5" fmla="*/ 8340727 h 8395793"/>
              <a:gd name="connsiteX6" fmla="*/ 2891741 w 2891746"/>
              <a:gd name="connsiteY6" fmla="*/ 8395793 h 8395793"/>
              <a:gd name="connsiteX7" fmla="*/ 2546313 w 2891746"/>
              <a:gd name="connsiteY7" fmla="*/ 8050365 h 8395793"/>
              <a:gd name="connsiteX8" fmla="*/ 2546315 w 2891746"/>
              <a:gd name="connsiteY8" fmla="*/ 8050364 h 8395793"/>
              <a:gd name="connsiteX9" fmla="*/ 0 w 2891746"/>
              <a:gd name="connsiteY9" fmla="*/ 5504049 h 839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91746" h="8395793">
                <a:moveTo>
                  <a:pt x="0" y="2890035"/>
                </a:moveTo>
                <a:lnTo>
                  <a:pt x="1390389" y="1499646"/>
                </a:lnTo>
                <a:lnTo>
                  <a:pt x="1390389" y="1499646"/>
                </a:lnTo>
                <a:lnTo>
                  <a:pt x="2890036" y="0"/>
                </a:lnTo>
                <a:lnTo>
                  <a:pt x="2890036" y="8322767"/>
                </a:lnTo>
                <a:lnTo>
                  <a:pt x="2891746" y="8340727"/>
                </a:lnTo>
                <a:lnTo>
                  <a:pt x="2891741" y="8395793"/>
                </a:lnTo>
                <a:lnTo>
                  <a:pt x="2546313" y="8050365"/>
                </a:lnTo>
                <a:lnTo>
                  <a:pt x="2546315" y="8050364"/>
                </a:lnTo>
                <a:lnTo>
                  <a:pt x="0" y="5504049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7000">
                <a:schemeClr val="accent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C946B50-6B2C-4792-825B-BEFD24908723}"/>
              </a:ext>
            </a:extLst>
          </p:cNvPr>
          <p:cNvSpPr/>
          <p:nvPr userDrawn="1"/>
        </p:nvSpPr>
        <p:spPr>
          <a:xfrm rot="18900000">
            <a:off x="-940323" y="2913755"/>
            <a:ext cx="4780834" cy="905566"/>
          </a:xfrm>
          <a:custGeom>
            <a:avLst/>
            <a:gdLst>
              <a:gd name="connsiteX0" fmla="*/ 6372785 w 6372785"/>
              <a:gd name="connsiteY0" fmla="*/ 0 h 905566"/>
              <a:gd name="connsiteX1" fmla="*/ 6372785 w 6372785"/>
              <a:gd name="connsiteY1" fmla="*/ 905566 h 905566"/>
              <a:gd name="connsiteX2" fmla="*/ 0 w 6372785"/>
              <a:gd name="connsiteY2" fmla="*/ 905566 h 905566"/>
              <a:gd name="connsiteX3" fmla="*/ 905566 w 6372785"/>
              <a:gd name="connsiteY3" fmla="*/ 0 h 90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785" h="905566">
                <a:moveTo>
                  <a:pt x="6372785" y="0"/>
                </a:moveTo>
                <a:lnTo>
                  <a:pt x="6372785" y="905566"/>
                </a:lnTo>
                <a:lnTo>
                  <a:pt x="0" y="905566"/>
                </a:lnTo>
                <a:lnTo>
                  <a:pt x="905566" y="0"/>
                </a:lnTo>
                <a:close/>
              </a:path>
            </a:pathLst>
          </a:custGeom>
          <a:gradFill>
            <a:gsLst>
              <a:gs pos="24000">
                <a:schemeClr val="accent3"/>
              </a:gs>
              <a:gs pos="80511">
                <a:schemeClr val="bg1">
                  <a:alpha val="76000"/>
                </a:schemeClr>
              </a:gs>
              <a:gs pos="100000">
                <a:schemeClr val="bg1"/>
              </a:gs>
            </a:gsLst>
            <a:lin ang="8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t Ch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A75217-7D87-4C71-8F80-833477FCB149}"/>
              </a:ext>
            </a:extLst>
          </p:cNvPr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9AC7DF-BFC1-4044-BB52-C9946AD8A327}"/>
              </a:ext>
            </a:extLst>
          </p:cNvPr>
          <p:cNvSpPr txBox="1">
            <a:spLocks/>
          </p:cNvSpPr>
          <p:nvPr userDrawn="1"/>
        </p:nvSpPr>
        <p:spPr>
          <a:xfrm>
            <a:off x="423537" y="366687"/>
            <a:ext cx="8252902" cy="70611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 Ligh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C12014-9EC5-4F8C-BD3D-B60E85EC9FFD}"/>
              </a:ext>
            </a:extLst>
          </p:cNvPr>
          <p:cNvSpPr txBox="1"/>
          <p:nvPr userDrawn="1"/>
        </p:nvSpPr>
        <p:spPr>
          <a:xfrm>
            <a:off x="465793" y="3906061"/>
            <a:ext cx="8224157" cy="2380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If yes, you are good to go!</a:t>
            </a:r>
          </a:p>
          <a:p>
            <a:pPr marL="0" marR="0" lvl="0" indent="0" algn="l" defTabSz="6859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If the answer is no, you do not have the Metropolis font installed.</a:t>
            </a:r>
          </a:p>
          <a:p>
            <a:pPr marL="0" marR="0" lvl="0" indent="0" algn="l" defTabSz="6859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  <a:p>
            <a:pPr marL="0" marR="0" lvl="0" indent="0" algn="l" defTabSz="6859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Click here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 to download the font.</a:t>
            </a:r>
          </a:p>
          <a:p>
            <a:pPr marL="300118" marR="0" lvl="0" indent="-170305" algn="l" defTabSz="6859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Log in with SSO and select the Brand Assets tab in Brand Central</a:t>
            </a:r>
          </a:p>
          <a:p>
            <a:pPr marL="0" marR="0" lvl="0" indent="0" algn="l" defTabSz="6859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Need more information on how to install fonts? </a:t>
            </a:r>
            <a:b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</a:b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Refer to the quick-start section in the template guidelines or contact Oasis.</a:t>
            </a:r>
          </a:p>
          <a:p>
            <a:pPr marL="0" marR="0" lvl="0" indent="0" algn="l" defTabSz="68598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 </a:t>
            </a:r>
            <a:endParaRPr kumimoji="0" lang="en-US" sz="24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DDDC76C1-EE98-469A-A6AD-21148374D6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703" y="2908233"/>
            <a:ext cx="4017024" cy="895350"/>
          </a:xfrm>
        </p:spPr>
        <p:txBody>
          <a:bodyPr/>
          <a:lstStyle>
            <a:lvl1pPr>
              <a:defRPr sz="3676">
                <a:solidFill>
                  <a:schemeClr val="bg1"/>
                </a:solidFill>
              </a:defRPr>
            </a:lvl1pPr>
            <a:lvl2pPr>
              <a:defRPr sz="2701">
                <a:solidFill>
                  <a:schemeClr val="bg1"/>
                </a:solidFill>
              </a:defRPr>
            </a:lvl2pPr>
            <a:lvl3pPr>
              <a:defRPr sz="2401">
                <a:solidFill>
                  <a:schemeClr val="bg1"/>
                </a:solidFill>
              </a:defRPr>
            </a:lvl3pPr>
            <a:lvl4pPr>
              <a:defRPr sz="2101">
                <a:solidFill>
                  <a:schemeClr val="bg1"/>
                </a:solidFill>
              </a:defRPr>
            </a:lvl4pPr>
            <a:lvl5pPr>
              <a:defRPr sz="21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29BE03A-21B0-4196-A033-4E90957BA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z="2101" dirty="0">
                <a:solidFill>
                  <a:schemeClr val="bg1"/>
                </a:solidFill>
              </a:rPr>
              <a:t>Metropolis Font Check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CB049186-CC25-4BD3-8410-4DE62ED4B08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44766" y="838105"/>
            <a:ext cx="8224157" cy="247743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dirty="0"/>
              <a:t>Is the Metropolis font installed on my computer?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A92F24-FC82-4FA9-9362-801284731CC8}"/>
              </a:ext>
            </a:extLst>
          </p:cNvPr>
          <p:cNvSpPr/>
          <p:nvPr userDrawn="1"/>
        </p:nvSpPr>
        <p:spPr bwMode="gray">
          <a:xfrm>
            <a:off x="467644" y="1616678"/>
            <a:ext cx="3476208" cy="2441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Do the fonts in the words below match on your screen?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9E37DB-3217-4772-AE8E-E9673A139975}"/>
              </a:ext>
            </a:extLst>
          </p:cNvPr>
          <p:cNvCxnSpPr>
            <a:cxnSpLocks/>
          </p:cNvCxnSpPr>
          <p:nvPr userDrawn="1"/>
        </p:nvCxnSpPr>
        <p:spPr>
          <a:xfrm>
            <a:off x="467645" y="1860778"/>
            <a:ext cx="5476313" cy="0"/>
          </a:xfrm>
          <a:prstGeom prst="line">
            <a:avLst/>
          </a:prstGeom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Placeholder 43">
            <a:extLst>
              <a:ext uri="{FF2B5EF4-FFF2-40B4-BE49-F238E27FC236}">
                <a16:creationId xmlns:a16="http://schemas.microsoft.com/office/drawing/2014/main" id="{6C28CB3F-7257-499E-B2F6-B9B1B38D82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8932" y="2908233"/>
            <a:ext cx="4017024" cy="895350"/>
          </a:xfrm>
        </p:spPr>
        <p:txBody>
          <a:bodyPr/>
          <a:lstStyle>
            <a:lvl1pPr>
              <a:defRPr sz="3676">
                <a:solidFill>
                  <a:schemeClr val="bg1"/>
                </a:solidFill>
                <a:latin typeface="+mj-lt"/>
              </a:defRPr>
            </a:lvl1pPr>
            <a:lvl2pPr>
              <a:defRPr sz="2701">
                <a:solidFill>
                  <a:schemeClr val="bg1"/>
                </a:solidFill>
              </a:defRPr>
            </a:lvl2pPr>
            <a:lvl3pPr>
              <a:defRPr sz="2401">
                <a:solidFill>
                  <a:schemeClr val="bg1"/>
                </a:solidFill>
              </a:defRPr>
            </a:lvl3pPr>
            <a:lvl4pPr>
              <a:defRPr sz="2101">
                <a:solidFill>
                  <a:schemeClr val="bg1"/>
                </a:solidFill>
              </a:defRPr>
            </a:lvl4pPr>
            <a:lvl5pPr>
              <a:defRPr sz="210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Metropolis Light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65F6992-4889-4035-986F-E69979C7B028}"/>
              </a:ext>
            </a:extLst>
          </p:cNvPr>
          <p:cNvGrpSpPr/>
          <p:nvPr userDrawn="1"/>
        </p:nvGrpSpPr>
        <p:grpSpPr>
          <a:xfrm>
            <a:off x="4542375" y="2225997"/>
            <a:ext cx="3525514" cy="542276"/>
            <a:chOff x="6685343" y="2270804"/>
            <a:chExt cx="4699461" cy="542276"/>
          </a:xfrm>
          <a:solidFill>
            <a:schemeClr val="bg1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57C5E2C-9A8F-469D-810E-FD271477DD05}"/>
                </a:ext>
              </a:extLst>
            </p:cNvPr>
            <p:cNvSpPr/>
            <p:nvPr/>
          </p:nvSpPr>
          <p:spPr>
            <a:xfrm>
              <a:off x="9320530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3" y="219"/>
                    <a:pt x="40467" y="2872"/>
                    <a:pt x="45439" y="7959"/>
                  </a:cubicBezTo>
                  <a:cubicBezTo>
                    <a:pt x="50411" y="13047"/>
                    <a:pt x="52987" y="19255"/>
                    <a:pt x="53167" y="26583"/>
                  </a:cubicBezTo>
                  <a:cubicBezTo>
                    <a:pt x="52987" y="34182"/>
                    <a:pt x="50411" y="40468"/>
                    <a:pt x="45439" y="45439"/>
                  </a:cubicBezTo>
                  <a:cubicBezTo>
                    <a:pt x="40467" y="50411"/>
                    <a:pt x="34183" y="52987"/>
                    <a:pt x="26583" y="53167"/>
                  </a:cubicBezTo>
                  <a:cubicBezTo>
                    <a:pt x="18985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5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16D8268-B556-4A2E-A24F-2098FB05E4CA}"/>
                </a:ext>
              </a:extLst>
            </p:cNvPr>
            <p:cNvSpPr/>
            <p:nvPr/>
          </p:nvSpPr>
          <p:spPr>
            <a:xfrm>
              <a:off x="10320655" y="2270804"/>
              <a:ext cx="53167" cy="53167"/>
            </a:xfrm>
            <a:custGeom>
              <a:avLst/>
              <a:gdLst/>
              <a:ahLst/>
              <a:cxnLst/>
              <a:rect l="l" t="t" r="r" b="b"/>
              <a:pathLst>
                <a:path w="53167" h="53167">
                  <a:moveTo>
                    <a:pt x="26583" y="0"/>
                  </a:moveTo>
                  <a:cubicBezTo>
                    <a:pt x="34182" y="219"/>
                    <a:pt x="40468" y="2872"/>
                    <a:pt x="45439" y="7959"/>
                  </a:cubicBezTo>
                  <a:cubicBezTo>
                    <a:pt x="50411" y="13047"/>
                    <a:pt x="52986" y="19255"/>
                    <a:pt x="53167" y="26583"/>
                  </a:cubicBezTo>
                  <a:cubicBezTo>
                    <a:pt x="52986" y="34182"/>
                    <a:pt x="50411" y="40468"/>
                    <a:pt x="45439" y="45439"/>
                  </a:cubicBezTo>
                  <a:cubicBezTo>
                    <a:pt x="40468" y="50411"/>
                    <a:pt x="34182" y="52987"/>
                    <a:pt x="26583" y="53167"/>
                  </a:cubicBezTo>
                  <a:cubicBezTo>
                    <a:pt x="18984" y="52987"/>
                    <a:pt x="12699" y="50411"/>
                    <a:pt x="7727" y="45439"/>
                  </a:cubicBezTo>
                  <a:cubicBezTo>
                    <a:pt x="2756" y="40468"/>
                    <a:pt x="180" y="34182"/>
                    <a:pt x="0" y="26583"/>
                  </a:cubicBezTo>
                  <a:cubicBezTo>
                    <a:pt x="180" y="19255"/>
                    <a:pt x="2756" y="13047"/>
                    <a:pt x="7727" y="7959"/>
                  </a:cubicBezTo>
                  <a:cubicBezTo>
                    <a:pt x="12699" y="2872"/>
                    <a:pt x="18984" y="219"/>
                    <a:pt x="2658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A54C27A0-5E49-4C0A-B9A5-777E28510D88}"/>
                </a:ext>
              </a:extLst>
            </p:cNvPr>
            <p:cNvSpPr/>
            <p:nvPr/>
          </p:nvSpPr>
          <p:spPr>
            <a:xfrm>
              <a:off x="9176178" y="2273899"/>
              <a:ext cx="38309" cy="432691"/>
            </a:xfrm>
            <a:custGeom>
              <a:avLst/>
              <a:gdLst/>
              <a:ahLst/>
              <a:cxnLst/>
              <a:rect l="l" t="t" r="r" b="b"/>
              <a:pathLst>
                <a:path w="38309" h="432691">
                  <a:moveTo>
                    <a:pt x="0" y="0"/>
                  </a:moveTo>
                  <a:lnTo>
                    <a:pt x="38309" y="0"/>
                  </a:ln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6DC2D46-24E8-497A-AE7E-3F29CF07D0E0}"/>
                </a:ext>
              </a:extLst>
            </p:cNvPr>
            <p:cNvSpPr/>
            <p:nvPr/>
          </p:nvSpPr>
          <p:spPr>
            <a:xfrm>
              <a:off x="10871628" y="2273899"/>
              <a:ext cx="263051" cy="432691"/>
            </a:xfrm>
            <a:custGeom>
              <a:avLst/>
              <a:gdLst/>
              <a:ahLst/>
              <a:cxnLst/>
              <a:rect l="l" t="t" r="r" b="b"/>
              <a:pathLst>
                <a:path w="263051" h="432691">
                  <a:moveTo>
                    <a:pt x="0" y="0"/>
                  </a:moveTo>
                  <a:lnTo>
                    <a:pt x="38309" y="0"/>
                  </a:lnTo>
                  <a:lnTo>
                    <a:pt x="38309" y="164610"/>
                  </a:lnTo>
                  <a:cubicBezTo>
                    <a:pt x="47303" y="146708"/>
                    <a:pt x="61058" y="132407"/>
                    <a:pt x="79575" y="121706"/>
                  </a:cubicBezTo>
                  <a:cubicBezTo>
                    <a:pt x="98091" y="111006"/>
                    <a:pt x="119435" y="105521"/>
                    <a:pt x="143603" y="105252"/>
                  </a:cubicBezTo>
                  <a:cubicBezTo>
                    <a:pt x="179471" y="105803"/>
                    <a:pt x="208206" y="117063"/>
                    <a:pt x="229805" y="139033"/>
                  </a:cubicBezTo>
                  <a:cubicBezTo>
                    <a:pt x="251405" y="161002"/>
                    <a:pt x="262487" y="190372"/>
                    <a:pt x="263051" y="227142"/>
                  </a:cubicBezTo>
                  <a:lnTo>
                    <a:pt x="263051" y="432691"/>
                  </a:lnTo>
                  <a:lnTo>
                    <a:pt x="224743" y="432691"/>
                  </a:lnTo>
                  <a:lnTo>
                    <a:pt x="224743" y="232095"/>
                  </a:lnTo>
                  <a:cubicBezTo>
                    <a:pt x="224343" y="204441"/>
                    <a:pt x="216316" y="182359"/>
                    <a:pt x="200663" y="165849"/>
                  </a:cubicBezTo>
                  <a:cubicBezTo>
                    <a:pt x="185011" y="149339"/>
                    <a:pt x="164133" y="140877"/>
                    <a:pt x="138029" y="140464"/>
                  </a:cubicBezTo>
                  <a:cubicBezTo>
                    <a:pt x="109215" y="141019"/>
                    <a:pt x="85549" y="149506"/>
                    <a:pt x="67032" y="165926"/>
                  </a:cubicBezTo>
                  <a:cubicBezTo>
                    <a:pt x="48515" y="182346"/>
                    <a:pt x="38941" y="203370"/>
                    <a:pt x="38309" y="228999"/>
                  </a:cubicBezTo>
                  <a:lnTo>
                    <a:pt x="38309" y="432691"/>
                  </a:lnTo>
                  <a:lnTo>
                    <a:pt x="0" y="432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B6A4DE9-31A3-428E-B420-424F68D79E41}"/>
                </a:ext>
              </a:extLst>
            </p:cNvPr>
            <p:cNvSpPr/>
            <p:nvPr/>
          </p:nvSpPr>
          <p:spPr>
            <a:xfrm>
              <a:off x="6685343" y="2281329"/>
              <a:ext cx="403593" cy="425261"/>
            </a:xfrm>
            <a:custGeom>
              <a:avLst/>
              <a:gdLst/>
              <a:ahLst/>
              <a:cxnLst/>
              <a:rect l="l" t="t" r="r" b="b"/>
              <a:pathLst>
                <a:path w="403593" h="425261">
                  <a:moveTo>
                    <a:pt x="0" y="0"/>
                  </a:moveTo>
                  <a:lnTo>
                    <a:pt x="39547" y="0"/>
                  </a:lnTo>
                  <a:lnTo>
                    <a:pt x="201797" y="304554"/>
                  </a:lnTo>
                  <a:lnTo>
                    <a:pt x="364046" y="0"/>
                  </a:lnTo>
                  <a:lnTo>
                    <a:pt x="403593" y="0"/>
                  </a:lnTo>
                  <a:lnTo>
                    <a:pt x="403593" y="425261"/>
                  </a:lnTo>
                  <a:lnTo>
                    <a:pt x="364046" y="425261"/>
                  </a:lnTo>
                  <a:lnTo>
                    <a:pt x="364046" y="84186"/>
                  </a:lnTo>
                  <a:lnTo>
                    <a:pt x="201797" y="388740"/>
                  </a:lnTo>
                  <a:lnTo>
                    <a:pt x="39547" y="84186"/>
                  </a:lnTo>
                  <a:lnTo>
                    <a:pt x="39547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221A60B-A1D2-4D5F-ADCD-2B3BF1989BD1}"/>
                </a:ext>
              </a:extLst>
            </p:cNvPr>
            <p:cNvSpPr/>
            <p:nvPr/>
          </p:nvSpPr>
          <p:spPr>
            <a:xfrm>
              <a:off x="9980992" y="2281329"/>
              <a:ext cx="276052" cy="425261"/>
            </a:xfrm>
            <a:custGeom>
              <a:avLst/>
              <a:gdLst/>
              <a:ahLst/>
              <a:cxnLst/>
              <a:rect l="l" t="t" r="r" b="b"/>
              <a:pathLst>
                <a:path w="276052" h="425261">
                  <a:moveTo>
                    <a:pt x="0" y="0"/>
                  </a:moveTo>
                  <a:lnTo>
                    <a:pt x="39547" y="0"/>
                  </a:lnTo>
                  <a:lnTo>
                    <a:pt x="39547" y="387572"/>
                  </a:lnTo>
                  <a:lnTo>
                    <a:pt x="276052" y="387572"/>
                  </a:lnTo>
                  <a:lnTo>
                    <a:pt x="276052" y="425261"/>
                  </a:lnTo>
                  <a:lnTo>
                    <a:pt x="0" y="425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738972-CA48-44E6-B7DD-E4E8B81F3D9E}"/>
                </a:ext>
              </a:extLst>
            </p:cNvPr>
            <p:cNvSpPr/>
            <p:nvPr/>
          </p:nvSpPr>
          <p:spPr>
            <a:xfrm>
              <a:off x="7532020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4" y="0"/>
                  </a:lnTo>
                  <a:lnTo>
                    <a:pt x="90314" y="87916"/>
                  </a:lnTo>
                  <a:lnTo>
                    <a:pt x="170801" y="87916"/>
                  </a:lnTo>
                  <a:lnTo>
                    <a:pt x="170801" y="123129"/>
                  </a:lnTo>
                  <a:lnTo>
                    <a:pt x="90314" y="123129"/>
                  </a:lnTo>
                  <a:lnTo>
                    <a:pt x="90314" y="333695"/>
                  </a:lnTo>
                  <a:cubicBezTo>
                    <a:pt x="90598" y="347552"/>
                    <a:pt x="94365" y="358699"/>
                    <a:pt x="101613" y="367138"/>
                  </a:cubicBezTo>
                  <a:cubicBezTo>
                    <a:pt x="108862" y="375576"/>
                    <a:pt x="117891" y="379911"/>
                    <a:pt x="128700" y="380143"/>
                  </a:cubicBezTo>
                  <a:cubicBezTo>
                    <a:pt x="136207" y="380079"/>
                    <a:pt x="143172" y="378814"/>
                    <a:pt x="149596" y="376350"/>
                  </a:cubicBezTo>
                  <a:cubicBezTo>
                    <a:pt x="156019" y="373886"/>
                    <a:pt x="161436" y="370608"/>
                    <a:pt x="165848" y="366518"/>
                  </a:cubicBezTo>
                  <a:lnTo>
                    <a:pt x="185660" y="394970"/>
                  </a:lnTo>
                  <a:cubicBezTo>
                    <a:pt x="177185" y="401495"/>
                    <a:pt x="167821" y="406514"/>
                    <a:pt x="157567" y="410028"/>
                  </a:cubicBezTo>
                  <a:cubicBezTo>
                    <a:pt x="147313" y="413541"/>
                    <a:pt x="136865" y="415317"/>
                    <a:pt x="126224" y="415356"/>
                  </a:cubicBezTo>
                  <a:cubicBezTo>
                    <a:pt x="104177" y="414934"/>
                    <a:pt x="86392" y="407284"/>
                    <a:pt x="72869" y="392407"/>
                  </a:cubicBezTo>
                  <a:cubicBezTo>
                    <a:pt x="59345" y="377530"/>
                    <a:pt x="52391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C0E3A6F-0249-4454-864B-04BF720A73B8}"/>
                </a:ext>
              </a:extLst>
            </p:cNvPr>
            <p:cNvSpPr/>
            <p:nvPr/>
          </p:nvSpPr>
          <p:spPr>
            <a:xfrm>
              <a:off x="11199144" y="2298664"/>
              <a:ext cx="185660" cy="415356"/>
            </a:xfrm>
            <a:custGeom>
              <a:avLst/>
              <a:gdLst/>
              <a:ahLst/>
              <a:cxnLst/>
              <a:rect l="l" t="t" r="r" b="b"/>
              <a:pathLst>
                <a:path w="185660" h="415356">
                  <a:moveTo>
                    <a:pt x="52006" y="0"/>
                  </a:moveTo>
                  <a:lnTo>
                    <a:pt x="90315" y="0"/>
                  </a:lnTo>
                  <a:lnTo>
                    <a:pt x="90315" y="87916"/>
                  </a:lnTo>
                  <a:lnTo>
                    <a:pt x="170802" y="87916"/>
                  </a:lnTo>
                  <a:lnTo>
                    <a:pt x="170802" y="123129"/>
                  </a:lnTo>
                  <a:lnTo>
                    <a:pt x="90315" y="123129"/>
                  </a:lnTo>
                  <a:lnTo>
                    <a:pt x="90315" y="333695"/>
                  </a:lnTo>
                  <a:cubicBezTo>
                    <a:pt x="90599" y="347552"/>
                    <a:pt x="94366" y="358699"/>
                    <a:pt x="101614" y="367138"/>
                  </a:cubicBezTo>
                  <a:cubicBezTo>
                    <a:pt x="108863" y="375576"/>
                    <a:pt x="117892" y="379911"/>
                    <a:pt x="128701" y="380143"/>
                  </a:cubicBezTo>
                  <a:cubicBezTo>
                    <a:pt x="136208" y="380079"/>
                    <a:pt x="143173" y="378814"/>
                    <a:pt x="149596" y="376350"/>
                  </a:cubicBezTo>
                  <a:cubicBezTo>
                    <a:pt x="156020" y="373886"/>
                    <a:pt x="161437" y="370608"/>
                    <a:pt x="165848" y="366518"/>
                  </a:cubicBezTo>
                  <a:lnTo>
                    <a:pt x="185660" y="394970"/>
                  </a:lnTo>
                  <a:cubicBezTo>
                    <a:pt x="177186" y="401495"/>
                    <a:pt x="167822" y="406514"/>
                    <a:pt x="157568" y="410028"/>
                  </a:cubicBezTo>
                  <a:cubicBezTo>
                    <a:pt x="147314" y="413541"/>
                    <a:pt x="136866" y="415317"/>
                    <a:pt x="126224" y="415356"/>
                  </a:cubicBezTo>
                  <a:cubicBezTo>
                    <a:pt x="104178" y="414934"/>
                    <a:pt x="86393" y="407284"/>
                    <a:pt x="72870" y="392407"/>
                  </a:cubicBezTo>
                  <a:cubicBezTo>
                    <a:pt x="59346" y="377530"/>
                    <a:pt x="52392" y="357959"/>
                    <a:pt x="52006" y="333695"/>
                  </a:cubicBezTo>
                  <a:lnTo>
                    <a:pt x="52006" y="123129"/>
                  </a:lnTo>
                  <a:lnTo>
                    <a:pt x="0" y="123129"/>
                  </a:lnTo>
                  <a:lnTo>
                    <a:pt x="0" y="87916"/>
                  </a:lnTo>
                  <a:lnTo>
                    <a:pt x="52006" y="87916"/>
                  </a:lnTo>
                  <a:lnTo>
                    <a:pt x="52006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BD5D52F-83DC-4C29-BFF9-C29AC76D694C}"/>
                </a:ext>
              </a:extLst>
            </p:cNvPr>
            <p:cNvSpPr/>
            <p:nvPr/>
          </p:nvSpPr>
          <p:spPr>
            <a:xfrm>
              <a:off x="7184309" y="2379151"/>
              <a:ext cx="309486" cy="334869"/>
            </a:xfrm>
            <a:custGeom>
              <a:avLst/>
              <a:gdLst/>
              <a:ahLst/>
              <a:cxnLst/>
              <a:rect l="l" t="t" r="r" b="b"/>
              <a:pathLst>
                <a:path w="309486" h="334869">
                  <a:moveTo>
                    <a:pt x="157840" y="0"/>
                  </a:moveTo>
                  <a:cubicBezTo>
                    <a:pt x="205615" y="720"/>
                    <a:pt x="242734" y="17376"/>
                    <a:pt x="269197" y="49965"/>
                  </a:cubicBezTo>
                  <a:cubicBezTo>
                    <a:pt x="295660" y="82555"/>
                    <a:pt x="309089" y="126754"/>
                    <a:pt x="309486" y="182564"/>
                  </a:cubicBezTo>
                  <a:lnTo>
                    <a:pt x="38928" y="182564"/>
                  </a:lnTo>
                  <a:cubicBezTo>
                    <a:pt x="42863" y="216445"/>
                    <a:pt x="55740" y="244247"/>
                    <a:pt x="77559" y="265969"/>
                  </a:cubicBezTo>
                  <a:cubicBezTo>
                    <a:pt x="99377" y="287692"/>
                    <a:pt x="126963" y="298921"/>
                    <a:pt x="160317" y="299656"/>
                  </a:cubicBezTo>
                  <a:cubicBezTo>
                    <a:pt x="181013" y="299488"/>
                    <a:pt x="201090" y="295797"/>
                    <a:pt x="220547" y="288582"/>
                  </a:cubicBezTo>
                  <a:cubicBezTo>
                    <a:pt x="240005" y="281367"/>
                    <a:pt x="255436" y="271635"/>
                    <a:pt x="266842" y="259387"/>
                  </a:cubicBezTo>
                  <a:lnTo>
                    <a:pt x="290950" y="285407"/>
                  </a:lnTo>
                  <a:cubicBezTo>
                    <a:pt x="276534" y="300459"/>
                    <a:pt x="257271" y="312414"/>
                    <a:pt x="233160" y="321273"/>
                  </a:cubicBezTo>
                  <a:cubicBezTo>
                    <a:pt x="209050" y="330132"/>
                    <a:pt x="184975" y="334664"/>
                    <a:pt x="160937" y="334869"/>
                  </a:cubicBezTo>
                  <a:cubicBezTo>
                    <a:pt x="132043" y="334568"/>
                    <a:pt x="105473" y="327127"/>
                    <a:pt x="81227" y="312548"/>
                  </a:cubicBezTo>
                  <a:cubicBezTo>
                    <a:pt x="56980" y="297968"/>
                    <a:pt x="37482" y="278056"/>
                    <a:pt x="22732" y="252812"/>
                  </a:cubicBezTo>
                  <a:cubicBezTo>
                    <a:pt x="7982" y="227567"/>
                    <a:pt x="405" y="198797"/>
                    <a:pt x="0" y="166502"/>
                  </a:cubicBezTo>
                  <a:cubicBezTo>
                    <a:pt x="343" y="134622"/>
                    <a:pt x="7561" y="106198"/>
                    <a:pt x="21654" y="81230"/>
                  </a:cubicBezTo>
                  <a:cubicBezTo>
                    <a:pt x="35746" y="56262"/>
                    <a:pt x="54656" y="36557"/>
                    <a:pt x="78382" y="22115"/>
                  </a:cubicBezTo>
                  <a:cubicBezTo>
                    <a:pt x="102109" y="7673"/>
                    <a:pt x="128595" y="301"/>
                    <a:pt x="157840" y="0"/>
                  </a:cubicBezTo>
                  <a:close/>
                  <a:moveTo>
                    <a:pt x="159079" y="35212"/>
                  </a:moveTo>
                  <a:cubicBezTo>
                    <a:pt x="127505" y="35742"/>
                    <a:pt x="100848" y="46145"/>
                    <a:pt x="79107" y="66423"/>
                  </a:cubicBezTo>
                  <a:cubicBezTo>
                    <a:pt x="57366" y="86700"/>
                    <a:pt x="44179" y="113676"/>
                    <a:pt x="39547" y="147351"/>
                  </a:cubicBezTo>
                  <a:lnTo>
                    <a:pt x="271796" y="147351"/>
                  </a:lnTo>
                  <a:cubicBezTo>
                    <a:pt x="268881" y="114489"/>
                    <a:pt x="257836" y="87745"/>
                    <a:pt x="238663" y="67120"/>
                  </a:cubicBezTo>
                  <a:cubicBezTo>
                    <a:pt x="219489" y="46494"/>
                    <a:pt x="192961" y="35858"/>
                    <a:pt x="159079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A50D27D-9134-4260-9625-A03ACB43BB75}"/>
                </a:ext>
              </a:extLst>
            </p:cNvPr>
            <p:cNvSpPr/>
            <p:nvPr/>
          </p:nvSpPr>
          <p:spPr>
            <a:xfrm>
              <a:off x="7784908" y="2379151"/>
              <a:ext cx="162134" cy="327439"/>
            </a:xfrm>
            <a:custGeom>
              <a:avLst/>
              <a:gdLst/>
              <a:ahLst/>
              <a:cxnLst/>
              <a:rect l="l" t="t" r="r" b="b"/>
              <a:pathLst>
                <a:path w="162134" h="327439">
                  <a:moveTo>
                    <a:pt x="162134" y="0"/>
                  </a:moveTo>
                  <a:lnTo>
                    <a:pt x="162134" y="35212"/>
                  </a:lnTo>
                  <a:cubicBezTo>
                    <a:pt x="125283" y="35792"/>
                    <a:pt x="95591" y="46396"/>
                    <a:pt x="73057" y="67025"/>
                  </a:cubicBezTo>
                  <a:cubicBezTo>
                    <a:pt x="50523" y="87655"/>
                    <a:pt x="38941" y="114831"/>
                    <a:pt x="38309" y="148556"/>
                  </a:cubicBezTo>
                  <a:lnTo>
                    <a:pt x="38309" y="327439"/>
                  </a:lnTo>
                  <a:lnTo>
                    <a:pt x="0" y="327439"/>
                  </a:lnTo>
                  <a:lnTo>
                    <a:pt x="0" y="7429"/>
                  </a:lnTo>
                  <a:lnTo>
                    <a:pt x="38309" y="7429"/>
                  </a:lnTo>
                  <a:lnTo>
                    <a:pt x="38309" y="74217"/>
                  </a:lnTo>
                  <a:cubicBezTo>
                    <a:pt x="47338" y="51898"/>
                    <a:pt x="62713" y="34035"/>
                    <a:pt x="84434" y="20628"/>
                  </a:cubicBezTo>
                  <a:cubicBezTo>
                    <a:pt x="106154" y="7222"/>
                    <a:pt x="132054" y="345"/>
                    <a:pt x="1621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AD9AAAC-AEE1-41E7-98D0-8AAAA66A65F2}"/>
                </a:ext>
              </a:extLst>
            </p:cNvPr>
            <p:cNvSpPr/>
            <p:nvPr/>
          </p:nvSpPr>
          <p:spPr>
            <a:xfrm>
              <a:off x="7992696" y="2379151"/>
              <a:ext cx="330536" cy="334869"/>
            </a:xfrm>
            <a:custGeom>
              <a:avLst/>
              <a:gdLst/>
              <a:ahLst/>
              <a:cxnLst/>
              <a:rect l="l" t="t" r="r" b="b"/>
              <a:pathLst>
                <a:path w="330536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2" y="83060"/>
                  </a:cubicBezTo>
                  <a:cubicBezTo>
                    <a:pt x="322585" y="108185"/>
                    <a:pt x="330170" y="136207"/>
                    <a:pt x="330536" y="167125"/>
                  </a:cubicBezTo>
                  <a:cubicBezTo>
                    <a:pt x="330170" y="198051"/>
                    <a:pt x="322585" y="226126"/>
                    <a:pt x="307782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2" y="334495"/>
                    <a:pt x="107084" y="326788"/>
                    <a:pt x="82234" y="311748"/>
                  </a:cubicBezTo>
                  <a:cubicBezTo>
                    <a:pt x="57384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4" y="37901"/>
                    <a:pt x="82234" y="22960"/>
                  </a:cubicBezTo>
                  <a:cubicBezTo>
                    <a:pt x="107084" y="8019"/>
                    <a:pt x="134762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5D99233-8B51-431E-B7AE-9CFD2F67C3E6}"/>
                </a:ext>
              </a:extLst>
            </p:cNvPr>
            <p:cNvSpPr/>
            <p:nvPr/>
          </p:nvSpPr>
          <p:spPr>
            <a:xfrm>
              <a:off x="8404653" y="2379151"/>
              <a:ext cx="303913" cy="433929"/>
            </a:xfrm>
            <a:custGeom>
              <a:avLst/>
              <a:gdLst/>
              <a:ahLst/>
              <a:cxnLst/>
              <a:rect l="l" t="t" r="r" b="b"/>
              <a:pathLst>
                <a:path w="303913" h="433929">
                  <a:moveTo>
                    <a:pt x="157842" y="0"/>
                  </a:moveTo>
                  <a:cubicBezTo>
                    <a:pt x="199966" y="1002"/>
                    <a:pt x="234608" y="16936"/>
                    <a:pt x="261767" y="47802"/>
                  </a:cubicBezTo>
                  <a:cubicBezTo>
                    <a:pt x="288926" y="78669"/>
                    <a:pt x="302975" y="118456"/>
                    <a:pt x="303913" y="167163"/>
                  </a:cubicBezTo>
                  <a:cubicBezTo>
                    <a:pt x="302975" y="216136"/>
                    <a:pt x="288926" y="256082"/>
                    <a:pt x="261767" y="287003"/>
                  </a:cubicBezTo>
                  <a:cubicBezTo>
                    <a:pt x="234608" y="317924"/>
                    <a:pt x="199966" y="333879"/>
                    <a:pt x="157842" y="334869"/>
                  </a:cubicBezTo>
                  <a:cubicBezTo>
                    <a:pt x="131378" y="334665"/>
                    <a:pt x="107972" y="328432"/>
                    <a:pt x="87624" y="316172"/>
                  </a:cubicBezTo>
                  <a:cubicBezTo>
                    <a:pt x="67276" y="303912"/>
                    <a:pt x="50837" y="286849"/>
                    <a:pt x="38308" y="264985"/>
                  </a:cubicBezTo>
                  <a:lnTo>
                    <a:pt x="38308" y="433929"/>
                  </a:lnTo>
                  <a:lnTo>
                    <a:pt x="0" y="433929"/>
                  </a:lnTo>
                  <a:lnTo>
                    <a:pt x="0" y="7429"/>
                  </a:lnTo>
                  <a:lnTo>
                    <a:pt x="38308" y="7429"/>
                  </a:lnTo>
                  <a:lnTo>
                    <a:pt x="38308" y="69894"/>
                  </a:lnTo>
                  <a:cubicBezTo>
                    <a:pt x="50837" y="48025"/>
                    <a:pt x="67276" y="30959"/>
                    <a:pt x="87624" y="18698"/>
                  </a:cubicBezTo>
                  <a:cubicBezTo>
                    <a:pt x="107972" y="6437"/>
                    <a:pt x="131378" y="204"/>
                    <a:pt x="157842" y="0"/>
                  </a:cubicBezTo>
                  <a:close/>
                  <a:moveTo>
                    <a:pt x="150410" y="35212"/>
                  </a:moveTo>
                  <a:cubicBezTo>
                    <a:pt x="117017" y="35870"/>
                    <a:pt x="90127" y="48179"/>
                    <a:pt x="69740" y="72139"/>
                  </a:cubicBezTo>
                  <a:cubicBezTo>
                    <a:pt x="49354" y="96098"/>
                    <a:pt x="38876" y="127760"/>
                    <a:pt x="38308" y="167125"/>
                  </a:cubicBezTo>
                  <a:cubicBezTo>
                    <a:pt x="38876" y="206515"/>
                    <a:pt x="49354" y="238281"/>
                    <a:pt x="69740" y="262421"/>
                  </a:cubicBezTo>
                  <a:cubicBezTo>
                    <a:pt x="90127" y="286561"/>
                    <a:pt x="117017" y="298972"/>
                    <a:pt x="150410" y="299656"/>
                  </a:cubicBezTo>
                  <a:cubicBezTo>
                    <a:pt x="183312" y="298856"/>
                    <a:pt x="210253" y="286212"/>
                    <a:pt x="231233" y="261724"/>
                  </a:cubicBezTo>
                  <a:cubicBezTo>
                    <a:pt x="252213" y="237235"/>
                    <a:pt x="263051" y="205703"/>
                    <a:pt x="263747" y="167125"/>
                  </a:cubicBezTo>
                  <a:cubicBezTo>
                    <a:pt x="263051" y="128573"/>
                    <a:pt x="252213" y="97143"/>
                    <a:pt x="231233" y="72836"/>
                  </a:cubicBezTo>
                  <a:cubicBezTo>
                    <a:pt x="210253" y="48528"/>
                    <a:pt x="183312" y="35987"/>
                    <a:pt x="150410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9B1F118-34ED-4FB8-A180-737A1399C241}"/>
                </a:ext>
              </a:extLst>
            </p:cNvPr>
            <p:cNvSpPr/>
            <p:nvPr/>
          </p:nvSpPr>
          <p:spPr>
            <a:xfrm>
              <a:off x="8764222" y="2379151"/>
              <a:ext cx="330535" cy="334869"/>
            </a:xfrm>
            <a:custGeom>
              <a:avLst/>
              <a:gdLst/>
              <a:ahLst/>
              <a:cxnLst/>
              <a:rect l="l" t="t" r="r" b="b"/>
              <a:pathLst>
                <a:path w="330535" h="334869">
                  <a:moveTo>
                    <a:pt x="165267" y="0"/>
                  </a:moveTo>
                  <a:cubicBezTo>
                    <a:pt x="195773" y="366"/>
                    <a:pt x="223451" y="8019"/>
                    <a:pt x="248301" y="22960"/>
                  </a:cubicBezTo>
                  <a:cubicBezTo>
                    <a:pt x="273151" y="37901"/>
                    <a:pt x="292978" y="57935"/>
                    <a:pt x="307781" y="83060"/>
                  </a:cubicBezTo>
                  <a:cubicBezTo>
                    <a:pt x="322585" y="108185"/>
                    <a:pt x="330169" y="136207"/>
                    <a:pt x="330535" y="167125"/>
                  </a:cubicBezTo>
                  <a:cubicBezTo>
                    <a:pt x="330169" y="198051"/>
                    <a:pt x="322585" y="226126"/>
                    <a:pt x="307781" y="251351"/>
                  </a:cubicBezTo>
                  <a:cubicBezTo>
                    <a:pt x="292978" y="276575"/>
                    <a:pt x="273151" y="296708"/>
                    <a:pt x="248301" y="311748"/>
                  </a:cubicBezTo>
                  <a:cubicBezTo>
                    <a:pt x="223451" y="326788"/>
                    <a:pt x="195773" y="334495"/>
                    <a:pt x="165267" y="334869"/>
                  </a:cubicBezTo>
                  <a:cubicBezTo>
                    <a:pt x="134761" y="334495"/>
                    <a:pt x="107083" y="326788"/>
                    <a:pt x="82234" y="311748"/>
                  </a:cubicBezTo>
                  <a:cubicBezTo>
                    <a:pt x="57383" y="296708"/>
                    <a:pt x="37557" y="276575"/>
                    <a:pt x="22754" y="251351"/>
                  </a:cubicBezTo>
                  <a:cubicBezTo>
                    <a:pt x="7951" y="226126"/>
                    <a:pt x="366" y="198051"/>
                    <a:pt x="0" y="167125"/>
                  </a:cubicBezTo>
                  <a:cubicBezTo>
                    <a:pt x="366" y="136207"/>
                    <a:pt x="7951" y="108185"/>
                    <a:pt x="22754" y="83060"/>
                  </a:cubicBezTo>
                  <a:cubicBezTo>
                    <a:pt x="37557" y="57935"/>
                    <a:pt x="57383" y="37901"/>
                    <a:pt x="82234" y="22960"/>
                  </a:cubicBezTo>
                  <a:cubicBezTo>
                    <a:pt x="107083" y="8019"/>
                    <a:pt x="134761" y="366"/>
                    <a:pt x="165267" y="0"/>
                  </a:cubicBezTo>
                  <a:close/>
                  <a:moveTo>
                    <a:pt x="165267" y="35212"/>
                  </a:moveTo>
                  <a:cubicBezTo>
                    <a:pt x="129954" y="36180"/>
                    <a:pt x="100407" y="49108"/>
                    <a:pt x="76628" y="73997"/>
                  </a:cubicBezTo>
                  <a:cubicBezTo>
                    <a:pt x="52849" y="98885"/>
                    <a:pt x="40489" y="129928"/>
                    <a:pt x="39547" y="167125"/>
                  </a:cubicBezTo>
                  <a:cubicBezTo>
                    <a:pt x="40489" y="204348"/>
                    <a:pt x="52849" y="235494"/>
                    <a:pt x="76628" y="260563"/>
                  </a:cubicBezTo>
                  <a:cubicBezTo>
                    <a:pt x="100407" y="285632"/>
                    <a:pt x="129954" y="298663"/>
                    <a:pt x="165267" y="299656"/>
                  </a:cubicBezTo>
                  <a:cubicBezTo>
                    <a:pt x="200581" y="298663"/>
                    <a:pt x="230128" y="285632"/>
                    <a:pt x="253907" y="260563"/>
                  </a:cubicBezTo>
                  <a:cubicBezTo>
                    <a:pt x="277686" y="235494"/>
                    <a:pt x="290047" y="204348"/>
                    <a:pt x="290989" y="167125"/>
                  </a:cubicBezTo>
                  <a:cubicBezTo>
                    <a:pt x="290047" y="129928"/>
                    <a:pt x="277686" y="98885"/>
                    <a:pt x="253907" y="73997"/>
                  </a:cubicBezTo>
                  <a:cubicBezTo>
                    <a:pt x="230128" y="49108"/>
                    <a:pt x="200581" y="36180"/>
                    <a:pt x="165267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9817CB1-DAD9-42CD-BEDA-3ADB122B8709}"/>
                </a:ext>
              </a:extLst>
            </p:cNvPr>
            <p:cNvSpPr/>
            <p:nvPr/>
          </p:nvSpPr>
          <p:spPr>
            <a:xfrm>
              <a:off x="9443830" y="2379151"/>
              <a:ext cx="247572" cy="334869"/>
            </a:xfrm>
            <a:custGeom>
              <a:avLst/>
              <a:gdLst/>
              <a:ahLst/>
              <a:cxnLst/>
              <a:rect l="l" t="t" r="r" b="b"/>
              <a:pathLst>
                <a:path w="247572" h="334869">
                  <a:moveTo>
                    <a:pt x="127498" y="0"/>
                  </a:moveTo>
                  <a:cubicBezTo>
                    <a:pt x="147218" y="103"/>
                    <a:pt x="166934" y="3295"/>
                    <a:pt x="186644" y="9575"/>
                  </a:cubicBezTo>
                  <a:cubicBezTo>
                    <a:pt x="206354" y="15856"/>
                    <a:pt x="224810" y="24609"/>
                    <a:pt x="242012" y="35833"/>
                  </a:cubicBezTo>
                  <a:lnTo>
                    <a:pt x="222857" y="65559"/>
                  </a:lnTo>
                  <a:cubicBezTo>
                    <a:pt x="206974" y="55624"/>
                    <a:pt x="190931" y="48089"/>
                    <a:pt x="174726" y="42954"/>
                  </a:cubicBezTo>
                  <a:cubicBezTo>
                    <a:pt x="158521" y="37819"/>
                    <a:pt x="142778" y="35238"/>
                    <a:pt x="127498" y="35212"/>
                  </a:cubicBezTo>
                  <a:cubicBezTo>
                    <a:pt x="107457" y="35367"/>
                    <a:pt x="90706" y="39857"/>
                    <a:pt x="77246" y="48683"/>
                  </a:cubicBezTo>
                  <a:cubicBezTo>
                    <a:pt x="63786" y="57508"/>
                    <a:pt x="56792" y="69739"/>
                    <a:pt x="56263" y="85377"/>
                  </a:cubicBezTo>
                  <a:cubicBezTo>
                    <a:pt x="56004" y="99440"/>
                    <a:pt x="62715" y="110949"/>
                    <a:pt x="76394" y="119903"/>
                  </a:cubicBezTo>
                  <a:cubicBezTo>
                    <a:pt x="90074" y="128857"/>
                    <a:pt x="112270" y="138198"/>
                    <a:pt x="142984" y="147927"/>
                  </a:cubicBezTo>
                  <a:cubicBezTo>
                    <a:pt x="173358" y="156519"/>
                    <a:pt x="198222" y="167667"/>
                    <a:pt x="217578" y="181369"/>
                  </a:cubicBezTo>
                  <a:cubicBezTo>
                    <a:pt x="236933" y="195071"/>
                    <a:pt x="246931" y="215508"/>
                    <a:pt x="247572" y="242680"/>
                  </a:cubicBezTo>
                  <a:cubicBezTo>
                    <a:pt x="246802" y="270365"/>
                    <a:pt x="235668" y="292542"/>
                    <a:pt x="214171" y="309212"/>
                  </a:cubicBezTo>
                  <a:cubicBezTo>
                    <a:pt x="192674" y="325881"/>
                    <a:pt x="165434" y="334434"/>
                    <a:pt x="132453" y="334869"/>
                  </a:cubicBezTo>
                  <a:cubicBezTo>
                    <a:pt x="109819" y="334780"/>
                    <a:pt x="86962" y="330634"/>
                    <a:pt x="63881" y="322433"/>
                  </a:cubicBezTo>
                  <a:cubicBezTo>
                    <a:pt x="40800" y="314231"/>
                    <a:pt x="19507" y="302510"/>
                    <a:pt x="0" y="287270"/>
                  </a:cubicBezTo>
                  <a:lnTo>
                    <a:pt x="21044" y="258782"/>
                  </a:lnTo>
                  <a:cubicBezTo>
                    <a:pt x="39390" y="272136"/>
                    <a:pt x="58025" y="282277"/>
                    <a:pt x="76948" y="289205"/>
                  </a:cubicBezTo>
                  <a:cubicBezTo>
                    <a:pt x="95870" y="296134"/>
                    <a:pt x="114372" y="299618"/>
                    <a:pt x="132453" y="299656"/>
                  </a:cubicBezTo>
                  <a:cubicBezTo>
                    <a:pt x="155166" y="299372"/>
                    <a:pt x="173543" y="294366"/>
                    <a:pt x="187584" y="284638"/>
                  </a:cubicBezTo>
                  <a:cubicBezTo>
                    <a:pt x="201624" y="274910"/>
                    <a:pt x="208851" y="262162"/>
                    <a:pt x="209264" y="246396"/>
                  </a:cubicBezTo>
                  <a:cubicBezTo>
                    <a:pt x="208942" y="229481"/>
                    <a:pt x="201224" y="216244"/>
                    <a:pt x="186112" y="206683"/>
                  </a:cubicBezTo>
                  <a:cubicBezTo>
                    <a:pt x="171000" y="197123"/>
                    <a:pt x="150430" y="188685"/>
                    <a:pt x="124401" y="181369"/>
                  </a:cubicBezTo>
                  <a:cubicBezTo>
                    <a:pt x="86371" y="170622"/>
                    <a:pt x="59031" y="158210"/>
                    <a:pt x="42382" y="144133"/>
                  </a:cubicBezTo>
                  <a:cubicBezTo>
                    <a:pt x="25733" y="130057"/>
                    <a:pt x="17590" y="111917"/>
                    <a:pt x="17954" y="89712"/>
                  </a:cubicBezTo>
                  <a:cubicBezTo>
                    <a:pt x="18686" y="62673"/>
                    <a:pt x="29278" y="41063"/>
                    <a:pt x="49729" y="24883"/>
                  </a:cubicBezTo>
                  <a:cubicBezTo>
                    <a:pt x="70181" y="8703"/>
                    <a:pt x="96104" y="409"/>
                    <a:pt x="1274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965CEB0-3B0E-4C5D-82CE-B28C6B20C2B1}"/>
                </a:ext>
              </a:extLst>
            </p:cNvPr>
            <p:cNvSpPr/>
            <p:nvPr/>
          </p:nvSpPr>
          <p:spPr>
            <a:xfrm>
              <a:off x="10449527" y="2379151"/>
              <a:ext cx="305770" cy="433929"/>
            </a:xfrm>
            <a:custGeom>
              <a:avLst/>
              <a:gdLst/>
              <a:ahLst/>
              <a:cxnLst/>
              <a:rect l="l" t="t" r="r" b="b"/>
              <a:pathLst>
                <a:path w="305770" h="433929">
                  <a:moveTo>
                    <a:pt x="144833" y="0"/>
                  </a:moveTo>
                  <a:cubicBezTo>
                    <a:pt x="172238" y="138"/>
                    <a:pt x="196392" y="6193"/>
                    <a:pt x="217295" y="18166"/>
                  </a:cubicBezTo>
                  <a:cubicBezTo>
                    <a:pt x="238197" y="30138"/>
                    <a:pt x="254920" y="47197"/>
                    <a:pt x="267462" y="69342"/>
                  </a:cubicBezTo>
                  <a:lnTo>
                    <a:pt x="267462" y="7429"/>
                  </a:lnTo>
                  <a:lnTo>
                    <a:pt x="305770" y="7429"/>
                  </a:lnTo>
                  <a:lnTo>
                    <a:pt x="305770" y="293411"/>
                  </a:lnTo>
                  <a:cubicBezTo>
                    <a:pt x="304987" y="335306"/>
                    <a:pt x="290628" y="369024"/>
                    <a:pt x="262693" y="394562"/>
                  </a:cubicBezTo>
                  <a:cubicBezTo>
                    <a:pt x="234759" y="420100"/>
                    <a:pt x="197950" y="433223"/>
                    <a:pt x="152265" y="433929"/>
                  </a:cubicBezTo>
                  <a:cubicBezTo>
                    <a:pt x="126743" y="433698"/>
                    <a:pt x="102539" y="429681"/>
                    <a:pt x="79653" y="421880"/>
                  </a:cubicBezTo>
                  <a:cubicBezTo>
                    <a:pt x="56767" y="414078"/>
                    <a:pt x="37837" y="403878"/>
                    <a:pt x="22863" y="391281"/>
                  </a:cubicBezTo>
                  <a:lnTo>
                    <a:pt x="40165" y="360299"/>
                  </a:lnTo>
                  <a:cubicBezTo>
                    <a:pt x="53533" y="372201"/>
                    <a:pt x="69687" y="381547"/>
                    <a:pt x="88629" y="388337"/>
                  </a:cubicBezTo>
                  <a:cubicBezTo>
                    <a:pt x="107569" y="395128"/>
                    <a:pt x="127130" y="398587"/>
                    <a:pt x="147310" y="398716"/>
                  </a:cubicBezTo>
                  <a:cubicBezTo>
                    <a:pt x="184561" y="398393"/>
                    <a:pt x="213799" y="388971"/>
                    <a:pt x="235023" y="370449"/>
                  </a:cubicBezTo>
                  <a:cubicBezTo>
                    <a:pt x="256249" y="351928"/>
                    <a:pt x="267062" y="326249"/>
                    <a:pt x="267462" y="293411"/>
                  </a:cubicBezTo>
                  <a:lnTo>
                    <a:pt x="267462" y="234017"/>
                  </a:lnTo>
                  <a:cubicBezTo>
                    <a:pt x="254843" y="256428"/>
                    <a:pt x="237965" y="273648"/>
                    <a:pt x="216830" y="285678"/>
                  </a:cubicBezTo>
                  <a:cubicBezTo>
                    <a:pt x="195696" y="297707"/>
                    <a:pt x="171696" y="303786"/>
                    <a:pt x="144833" y="303913"/>
                  </a:cubicBezTo>
                  <a:cubicBezTo>
                    <a:pt x="102761" y="303026"/>
                    <a:pt x="68325" y="288564"/>
                    <a:pt x="41527" y="260527"/>
                  </a:cubicBezTo>
                  <a:cubicBezTo>
                    <a:pt x="14729" y="232489"/>
                    <a:pt x="886" y="196196"/>
                    <a:pt x="0" y="151646"/>
                  </a:cubicBezTo>
                  <a:cubicBezTo>
                    <a:pt x="886" y="107393"/>
                    <a:pt x="14729" y="71281"/>
                    <a:pt x="41527" y="43308"/>
                  </a:cubicBezTo>
                  <a:cubicBezTo>
                    <a:pt x="68325" y="15335"/>
                    <a:pt x="102761" y="899"/>
                    <a:pt x="144833" y="0"/>
                  </a:cubicBezTo>
                  <a:close/>
                  <a:moveTo>
                    <a:pt x="152265" y="35212"/>
                  </a:moveTo>
                  <a:cubicBezTo>
                    <a:pt x="119685" y="35921"/>
                    <a:pt x="93028" y="47045"/>
                    <a:pt x="72294" y="68583"/>
                  </a:cubicBezTo>
                  <a:cubicBezTo>
                    <a:pt x="51559" y="90122"/>
                    <a:pt x="40849" y="117823"/>
                    <a:pt x="40165" y="151685"/>
                  </a:cubicBezTo>
                  <a:cubicBezTo>
                    <a:pt x="40849" y="185815"/>
                    <a:pt x="51559" y="213675"/>
                    <a:pt x="72294" y="235267"/>
                  </a:cubicBezTo>
                  <a:cubicBezTo>
                    <a:pt x="93028" y="256859"/>
                    <a:pt x="119685" y="268003"/>
                    <a:pt x="152265" y="268700"/>
                  </a:cubicBezTo>
                  <a:cubicBezTo>
                    <a:pt x="186057" y="268120"/>
                    <a:pt x="213540" y="257207"/>
                    <a:pt x="234714" y="235959"/>
                  </a:cubicBezTo>
                  <a:cubicBezTo>
                    <a:pt x="255888" y="214711"/>
                    <a:pt x="266804" y="186607"/>
                    <a:pt x="267462" y="151646"/>
                  </a:cubicBezTo>
                  <a:cubicBezTo>
                    <a:pt x="266804" y="116989"/>
                    <a:pt x="255888" y="89068"/>
                    <a:pt x="234714" y="67882"/>
                  </a:cubicBezTo>
                  <a:cubicBezTo>
                    <a:pt x="213540" y="46696"/>
                    <a:pt x="186057" y="35806"/>
                    <a:pt x="152265" y="3521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2C78B23A-632F-4FF2-B1DB-D62779A331A5}"/>
                </a:ext>
              </a:extLst>
            </p:cNvPr>
            <p:cNvSpPr/>
            <p:nvPr/>
          </p:nvSpPr>
          <p:spPr>
            <a:xfrm>
              <a:off x="9327958" y="2386580"/>
              <a:ext cx="38308" cy="320010"/>
            </a:xfrm>
            <a:custGeom>
              <a:avLst/>
              <a:gdLst/>
              <a:ahLst/>
              <a:cxnLst/>
              <a:rect l="l" t="t" r="r" b="b"/>
              <a:pathLst>
                <a:path w="38308" h="320010">
                  <a:moveTo>
                    <a:pt x="0" y="0"/>
                  </a:moveTo>
                  <a:lnTo>
                    <a:pt x="38308" y="0"/>
                  </a:lnTo>
                  <a:lnTo>
                    <a:pt x="38308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24329D5-649B-4928-85CD-14362B04489C}"/>
                </a:ext>
              </a:extLst>
            </p:cNvPr>
            <p:cNvSpPr/>
            <p:nvPr/>
          </p:nvSpPr>
          <p:spPr>
            <a:xfrm>
              <a:off x="10328084" y="2386580"/>
              <a:ext cx="38309" cy="320010"/>
            </a:xfrm>
            <a:custGeom>
              <a:avLst/>
              <a:gdLst/>
              <a:ahLst/>
              <a:cxnLst/>
              <a:rect l="l" t="t" r="r" b="b"/>
              <a:pathLst>
                <a:path w="38309" h="320010">
                  <a:moveTo>
                    <a:pt x="0" y="0"/>
                  </a:moveTo>
                  <a:lnTo>
                    <a:pt x="38309" y="0"/>
                  </a:lnTo>
                  <a:lnTo>
                    <a:pt x="38309" y="320010"/>
                  </a:lnTo>
                  <a:lnTo>
                    <a:pt x="0" y="3200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64E83D4-30F6-4C59-8FFA-AD2FC2966221}"/>
              </a:ext>
            </a:extLst>
          </p:cNvPr>
          <p:cNvGrpSpPr/>
          <p:nvPr userDrawn="1"/>
        </p:nvGrpSpPr>
        <p:grpSpPr>
          <a:xfrm>
            <a:off x="504475" y="2225997"/>
            <a:ext cx="2266980" cy="546070"/>
            <a:chOff x="2656324" y="2163854"/>
            <a:chExt cx="3021853" cy="546070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3051B0B-E539-41DA-BF1C-88B850B08AC1}"/>
                </a:ext>
              </a:extLst>
            </p:cNvPr>
            <p:cNvSpPr txBox="1">
              <a:spLocks/>
            </p:cNvSpPr>
            <p:nvPr/>
          </p:nvSpPr>
          <p:spPr>
            <a:xfrm>
              <a:off x="5302274" y="2163854"/>
              <a:ext cx="61293" cy="61294"/>
            </a:xfrm>
            <a:custGeom>
              <a:avLst/>
              <a:gdLst/>
              <a:ahLst/>
              <a:cxnLst/>
              <a:rect l="l" t="t" r="r" b="b"/>
              <a:pathLst>
                <a:path w="61293" h="61294">
                  <a:moveTo>
                    <a:pt x="30956" y="0"/>
                  </a:moveTo>
                  <a:cubicBezTo>
                    <a:pt x="39211" y="0"/>
                    <a:pt x="46331" y="2993"/>
                    <a:pt x="52316" y="8978"/>
                  </a:cubicBezTo>
                  <a:cubicBezTo>
                    <a:pt x="58301" y="14963"/>
                    <a:pt x="61293" y="22083"/>
                    <a:pt x="61293" y="30338"/>
                  </a:cubicBezTo>
                  <a:cubicBezTo>
                    <a:pt x="61293" y="38592"/>
                    <a:pt x="58301" y="45816"/>
                    <a:pt x="52316" y="52007"/>
                  </a:cubicBezTo>
                  <a:cubicBezTo>
                    <a:pt x="46331" y="58198"/>
                    <a:pt x="39211" y="61294"/>
                    <a:pt x="30956" y="61294"/>
                  </a:cubicBezTo>
                  <a:cubicBezTo>
                    <a:pt x="22288" y="61294"/>
                    <a:pt x="14962" y="58198"/>
                    <a:pt x="8977" y="52007"/>
                  </a:cubicBezTo>
                  <a:cubicBezTo>
                    <a:pt x="2992" y="45816"/>
                    <a:pt x="0" y="38592"/>
                    <a:pt x="0" y="30338"/>
                  </a:cubicBezTo>
                  <a:cubicBezTo>
                    <a:pt x="0" y="22083"/>
                    <a:pt x="2992" y="14963"/>
                    <a:pt x="8977" y="8978"/>
                  </a:cubicBezTo>
                  <a:cubicBezTo>
                    <a:pt x="14962" y="2993"/>
                    <a:pt x="22288" y="0"/>
                    <a:pt x="3095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869A88A-B6ED-41AF-A29B-C30FFF486BB6}"/>
                </a:ext>
              </a:extLst>
            </p:cNvPr>
            <p:cNvSpPr txBox="1">
              <a:spLocks/>
            </p:cNvSpPr>
            <p:nvPr/>
          </p:nvSpPr>
          <p:spPr>
            <a:xfrm>
              <a:off x="5157303" y="2170665"/>
              <a:ext cx="46434" cy="432768"/>
            </a:xfrm>
            <a:custGeom>
              <a:avLst/>
              <a:gdLst/>
              <a:ahLst/>
              <a:cxnLst/>
              <a:rect l="l" t="t" r="r" b="b"/>
              <a:pathLst>
                <a:path w="46434" h="432768">
                  <a:moveTo>
                    <a:pt x="0" y="0"/>
                  </a:moveTo>
                  <a:lnTo>
                    <a:pt x="46434" y="0"/>
                  </a:lnTo>
                  <a:lnTo>
                    <a:pt x="46434" y="432768"/>
                  </a:lnTo>
                  <a:lnTo>
                    <a:pt x="0" y="432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801540C-5A6C-4A54-B0C6-6C0846EC4390}"/>
                </a:ext>
              </a:extLst>
            </p:cNvPr>
            <p:cNvSpPr txBox="1">
              <a:spLocks/>
            </p:cNvSpPr>
            <p:nvPr/>
          </p:nvSpPr>
          <p:spPr>
            <a:xfrm>
              <a:off x="2656324" y="2178095"/>
              <a:ext cx="412337" cy="425339"/>
            </a:xfrm>
            <a:custGeom>
              <a:avLst/>
              <a:gdLst/>
              <a:ahLst/>
              <a:cxnLst/>
              <a:rect l="l" t="t" r="r" b="b"/>
              <a:pathLst>
                <a:path w="412337" h="425339">
                  <a:moveTo>
                    <a:pt x="0" y="0"/>
                  </a:moveTo>
                  <a:lnTo>
                    <a:pt x="48291" y="0"/>
                  </a:lnTo>
                  <a:lnTo>
                    <a:pt x="206168" y="296561"/>
                  </a:lnTo>
                  <a:lnTo>
                    <a:pt x="364045" y="0"/>
                  </a:lnTo>
                  <a:lnTo>
                    <a:pt x="412337" y="0"/>
                  </a:lnTo>
                  <a:lnTo>
                    <a:pt x="412337" y="425339"/>
                  </a:lnTo>
                  <a:lnTo>
                    <a:pt x="364045" y="425339"/>
                  </a:lnTo>
                  <a:lnTo>
                    <a:pt x="364045" y="104013"/>
                  </a:lnTo>
                  <a:lnTo>
                    <a:pt x="206168" y="400574"/>
                  </a:lnTo>
                  <a:lnTo>
                    <a:pt x="48291" y="104013"/>
                  </a:lnTo>
                  <a:lnTo>
                    <a:pt x="48291" y="425339"/>
                  </a:lnTo>
                  <a:lnTo>
                    <a:pt x="0" y="4253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91D5C56-2A21-48F7-9A01-6B21056777FC}"/>
                </a:ext>
              </a:extLst>
            </p:cNvPr>
            <p:cNvSpPr txBox="1">
              <a:spLocks/>
            </p:cNvSpPr>
            <p:nvPr/>
          </p:nvSpPr>
          <p:spPr>
            <a:xfrm>
              <a:off x="3506716" y="2195431"/>
              <a:ext cx="187595" cy="415433"/>
            </a:xfrm>
            <a:custGeom>
              <a:avLst/>
              <a:gdLst/>
              <a:ahLst/>
              <a:cxnLst/>
              <a:rect l="l" t="t" r="r" b="b"/>
              <a:pathLst>
                <a:path w="187595" h="415433">
                  <a:moveTo>
                    <a:pt x="50149" y="0"/>
                  </a:moveTo>
                  <a:lnTo>
                    <a:pt x="96583" y="0"/>
                  </a:lnTo>
                  <a:lnTo>
                    <a:pt x="96583" y="87916"/>
                  </a:lnTo>
                  <a:lnTo>
                    <a:pt x="175212" y="87916"/>
                  </a:lnTo>
                  <a:lnTo>
                    <a:pt x="175212" y="129397"/>
                  </a:lnTo>
                  <a:lnTo>
                    <a:pt x="96583" y="129397"/>
                  </a:lnTo>
                  <a:lnTo>
                    <a:pt x="96583" y="333708"/>
                  </a:lnTo>
                  <a:cubicBezTo>
                    <a:pt x="96583" y="345265"/>
                    <a:pt x="99988" y="354862"/>
                    <a:pt x="106799" y="362497"/>
                  </a:cubicBezTo>
                  <a:cubicBezTo>
                    <a:pt x="113609" y="370133"/>
                    <a:pt x="121761" y="373951"/>
                    <a:pt x="131254" y="373951"/>
                  </a:cubicBezTo>
                  <a:cubicBezTo>
                    <a:pt x="138271" y="373951"/>
                    <a:pt x="144669" y="372713"/>
                    <a:pt x="150447" y="370237"/>
                  </a:cubicBezTo>
                  <a:cubicBezTo>
                    <a:pt x="156226" y="367760"/>
                    <a:pt x="160972" y="364664"/>
                    <a:pt x="164687" y="360950"/>
                  </a:cubicBezTo>
                  <a:lnTo>
                    <a:pt x="187595" y="395002"/>
                  </a:lnTo>
                  <a:cubicBezTo>
                    <a:pt x="170259" y="408622"/>
                    <a:pt x="150447" y="415433"/>
                    <a:pt x="128158" y="415433"/>
                  </a:cubicBezTo>
                  <a:cubicBezTo>
                    <a:pt x="105457" y="415433"/>
                    <a:pt x="86780" y="407797"/>
                    <a:pt x="72128" y="392525"/>
                  </a:cubicBezTo>
                  <a:cubicBezTo>
                    <a:pt x="57475" y="377253"/>
                    <a:pt x="50149" y="357648"/>
                    <a:pt x="50149" y="333708"/>
                  </a:cubicBezTo>
                  <a:lnTo>
                    <a:pt x="50149" y="129397"/>
                  </a:lnTo>
                  <a:lnTo>
                    <a:pt x="0" y="129397"/>
                  </a:lnTo>
                  <a:lnTo>
                    <a:pt x="0" y="87916"/>
                  </a:lnTo>
                  <a:lnTo>
                    <a:pt x="50149" y="87916"/>
                  </a:lnTo>
                  <a:lnTo>
                    <a:pt x="501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38751F7-5AB7-4F81-9DD2-C1AE3EE50FDD}"/>
                </a:ext>
              </a:extLst>
            </p:cNvPr>
            <p:cNvSpPr txBox="1">
              <a:spLocks/>
            </p:cNvSpPr>
            <p:nvPr/>
          </p:nvSpPr>
          <p:spPr>
            <a:xfrm>
              <a:off x="3159005" y="2275917"/>
              <a:ext cx="309563" cy="334947"/>
            </a:xfrm>
            <a:custGeom>
              <a:avLst/>
              <a:gdLst/>
              <a:ahLst/>
              <a:cxnLst/>
              <a:rect l="l" t="t" r="r" b="b"/>
              <a:pathLst>
                <a:path w="309563" h="334947">
                  <a:moveTo>
                    <a:pt x="157877" y="0"/>
                  </a:moveTo>
                  <a:cubicBezTo>
                    <a:pt x="205757" y="0"/>
                    <a:pt x="243007" y="16716"/>
                    <a:pt x="269629" y="50149"/>
                  </a:cubicBezTo>
                  <a:cubicBezTo>
                    <a:pt x="296252" y="83582"/>
                    <a:pt x="309563" y="128572"/>
                    <a:pt x="309563" y="185118"/>
                  </a:cubicBezTo>
                  <a:lnTo>
                    <a:pt x="47673" y="185118"/>
                  </a:lnTo>
                  <a:cubicBezTo>
                    <a:pt x="50975" y="216900"/>
                    <a:pt x="63048" y="242903"/>
                    <a:pt x="83892" y="263128"/>
                  </a:cubicBezTo>
                  <a:cubicBezTo>
                    <a:pt x="104736" y="283353"/>
                    <a:pt x="130636" y="293465"/>
                    <a:pt x="161592" y="293465"/>
                  </a:cubicBezTo>
                  <a:cubicBezTo>
                    <a:pt x="180579" y="293465"/>
                    <a:pt x="199669" y="289751"/>
                    <a:pt x="218861" y="282321"/>
                  </a:cubicBezTo>
                  <a:cubicBezTo>
                    <a:pt x="238054" y="274892"/>
                    <a:pt x="252604" y="265811"/>
                    <a:pt x="262509" y="255080"/>
                  </a:cubicBezTo>
                  <a:lnTo>
                    <a:pt x="290989" y="285417"/>
                  </a:lnTo>
                  <a:cubicBezTo>
                    <a:pt x="277368" y="300276"/>
                    <a:pt x="258279" y="312245"/>
                    <a:pt x="233720" y="321326"/>
                  </a:cubicBezTo>
                  <a:cubicBezTo>
                    <a:pt x="209162" y="330406"/>
                    <a:pt x="185326" y="334947"/>
                    <a:pt x="162211" y="334947"/>
                  </a:cubicBezTo>
                  <a:cubicBezTo>
                    <a:pt x="133732" y="334947"/>
                    <a:pt x="107109" y="327724"/>
                    <a:pt x="82344" y="313277"/>
                  </a:cubicBezTo>
                  <a:cubicBezTo>
                    <a:pt x="57579" y="298831"/>
                    <a:pt x="37664" y="278709"/>
                    <a:pt x="22599" y="252913"/>
                  </a:cubicBezTo>
                  <a:cubicBezTo>
                    <a:pt x="7533" y="227116"/>
                    <a:pt x="0" y="198326"/>
                    <a:pt x="0" y="166545"/>
                  </a:cubicBezTo>
                  <a:cubicBezTo>
                    <a:pt x="0" y="135588"/>
                    <a:pt x="7120" y="107315"/>
                    <a:pt x="21361" y="81725"/>
                  </a:cubicBezTo>
                  <a:cubicBezTo>
                    <a:pt x="35600" y="56134"/>
                    <a:pt x="54793" y="36116"/>
                    <a:pt x="78939" y="21669"/>
                  </a:cubicBezTo>
                  <a:cubicBezTo>
                    <a:pt x="103085" y="7223"/>
                    <a:pt x="129398" y="0"/>
                    <a:pt x="157877" y="0"/>
                  </a:cubicBezTo>
                  <a:close/>
                  <a:moveTo>
                    <a:pt x="159735" y="41481"/>
                  </a:moveTo>
                  <a:cubicBezTo>
                    <a:pt x="130842" y="41481"/>
                    <a:pt x="106077" y="50871"/>
                    <a:pt x="85440" y="69652"/>
                  </a:cubicBezTo>
                  <a:cubicBezTo>
                    <a:pt x="64802" y="88432"/>
                    <a:pt x="52420" y="113094"/>
                    <a:pt x="48292" y="143637"/>
                  </a:cubicBezTo>
                  <a:lnTo>
                    <a:pt x="263748" y="143637"/>
                  </a:lnTo>
                  <a:cubicBezTo>
                    <a:pt x="260446" y="113094"/>
                    <a:pt x="249921" y="88432"/>
                    <a:pt x="232172" y="69652"/>
                  </a:cubicBezTo>
                  <a:cubicBezTo>
                    <a:pt x="214424" y="50871"/>
                    <a:pt x="190278" y="41481"/>
                    <a:pt x="159735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977B035-ADE6-4A4C-86F9-E9355E9D8122}"/>
                </a:ext>
              </a:extLst>
            </p:cNvPr>
            <p:cNvSpPr txBox="1">
              <a:spLocks/>
            </p:cNvSpPr>
            <p:nvPr/>
          </p:nvSpPr>
          <p:spPr>
            <a:xfrm>
              <a:off x="3757128" y="2275917"/>
              <a:ext cx="170259" cy="327517"/>
            </a:xfrm>
            <a:custGeom>
              <a:avLst/>
              <a:gdLst/>
              <a:ahLst/>
              <a:cxnLst/>
              <a:rect l="l" t="t" r="r" b="b"/>
              <a:pathLst>
                <a:path w="170259" h="327517">
                  <a:moveTo>
                    <a:pt x="170259" y="0"/>
                  </a:moveTo>
                  <a:lnTo>
                    <a:pt x="170259" y="41481"/>
                  </a:lnTo>
                  <a:cubicBezTo>
                    <a:pt x="146320" y="41481"/>
                    <a:pt x="124960" y="46022"/>
                    <a:pt x="106180" y="55102"/>
                  </a:cubicBezTo>
                  <a:cubicBezTo>
                    <a:pt x="87400" y="64183"/>
                    <a:pt x="72747" y="76875"/>
                    <a:pt x="62222" y="93178"/>
                  </a:cubicBezTo>
                  <a:cubicBezTo>
                    <a:pt x="51697" y="109482"/>
                    <a:pt x="46434" y="127953"/>
                    <a:pt x="46434" y="148590"/>
                  </a:cubicBezTo>
                  <a:lnTo>
                    <a:pt x="46434" y="327517"/>
                  </a:lnTo>
                  <a:lnTo>
                    <a:pt x="0" y="32751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9961"/>
                  </a:lnTo>
                  <a:cubicBezTo>
                    <a:pt x="55927" y="48498"/>
                    <a:pt x="71612" y="31472"/>
                    <a:pt x="93488" y="18883"/>
                  </a:cubicBezTo>
                  <a:cubicBezTo>
                    <a:pt x="115364" y="6294"/>
                    <a:pt x="140954" y="0"/>
                    <a:pt x="1702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5491C69-6B3D-4C4E-A712-AAE6470473FA}"/>
                </a:ext>
              </a:extLst>
            </p:cNvPr>
            <p:cNvSpPr txBox="1">
              <a:spLocks/>
            </p:cNvSpPr>
            <p:nvPr/>
          </p:nvSpPr>
          <p:spPr>
            <a:xfrm>
              <a:off x="3976917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3" y="7533"/>
                    <a:pt x="247650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0" y="312349"/>
                  </a:cubicBezTo>
                  <a:cubicBezTo>
                    <a:pt x="222473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70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70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799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799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D07AB51-93C8-42B3-BDB7-A2C7B1E8F5E3}"/>
                </a:ext>
              </a:extLst>
            </p:cNvPr>
            <p:cNvSpPr txBox="1">
              <a:spLocks/>
            </p:cNvSpPr>
            <p:nvPr/>
          </p:nvSpPr>
          <p:spPr>
            <a:xfrm>
              <a:off x="4385778" y="2275917"/>
              <a:ext cx="310182" cy="434007"/>
            </a:xfrm>
            <a:custGeom>
              <a:avLst/>
              <a:gdLst/>
              <a:ahLst/>
              <a:cxnLst/>
              <a:rect l="l" t="t" r="r" b="b"/>
              <a:pathLst>
                <a:path w="310182" h="434007">
                  <a:moveTo>
                    <a:pt x="162830" y="0"/>
                  </a:moveTo>
                  <a:cubicBezTo>
                    <a:pt x="190484" y="0"/>
                    <a:pt x="215559" y="7120"/>
                    <a:pt x="238053" y="21360"/>
                  </a:cubicBezTo>
                  <a:cubicBezTo>
                    <a:pt x="260548" y="35600"/>
                    <a:pt x="278193" y="55412"/>
                    <a:pt x="290989" y="80796"/>
                  </a:cubicBezTo>
                  <a:cubicBezTo>
                    <a:pt x="303784" y="106180"/>
                    <a:pt x="310182" y="134969"/>
                    <a:pt x="310182" y="167164"/>
                  </a:cubicBezTo>
                  <a:cubicBezTo>
                    <a:pt x="310182" y="199358"/>
                    <a:pt x="303784" y="228251"/>
                    <a:pt x="290989" y="253841"/>
                  </a:cubicBezTo>
                  <a:cubicBezTo>
                    <a:pt x="278193" y="279432"/>
                    <a:pt x="260548" y="299347"/>
                    <a:pt x="238053" y="313587"/>
                  </a:cubicBezTo>
                  <a:cubicBezTo>
                    <a:pt x="215559" y="327827"/>
                    <a:pt x="190484" y="334947"/>
                    <a:pt x="162830" y="334947"/>
                  </a:cubicBezTo>
                  <a:cubicBezTo>
                    <a:pt x="137652" y="334947"/>
                    <a:pt x="115054" y="329065"/>
                    <a:pt x="95035" y="317302"/>
                  </a:cubicBezTo>
                  <a:cubicBezTo>
                    <a:pt x="75018" y="305538"/>
                    <a:pt x="58817" y="288925"/>
                    <a:pt x="46434" y="267462"/>
                  </a:cubicBezTo>
                  <a:lnTo>
                    <a:pt x="46434" y="434007"/>
                  </a:lnTo>
                  <a:lnTo>
                    <a:pt x="0" y="434007"/>
                  </a:lnTo>
                  <a:lnTo>
                    <a:pt x="0" y="7430"/>
                  </a:lnTo>
                  <a:lnTo>
                    <a:pt x="46434" y="7430"/>
                  </a:lnTo>
                  <a:lnTo>
                    <a:pt x="46434" y="67485"/>
                  </a:lnTo>
                  <a:cubicBezTo>
                    <a:pt x="58817" y="46022"/>
                    <a:pt x="75018" y="29408"/>
                    <a:pt x="95035" y="17645"/>
                  </a:cubicBezTo>
                  <a:cubicBezTo>
                    <a:pt x="115054" y="5882"/>
                    <a:pt x="137652" y="0"/>
                    <a:pt x="162830" y="0"/>
                  </a:cubicBezTo>
                  <a:close/>
                  <a:moveTo>
                    <a:pt x="154162" y="41481"/>
                  </a:moveTo>
                  <a:cubicBezTo>
                    <a:pt x="133525" y="41481"/>
                    <a:pt x="114951" y="46847"/>
                    <a:pt x="98441" y="57579"/>
                  </a:cubicBezTo>
                  <a:cubicBezTo>
                    <a:pt x="81931" y="68310"/>
                    <a:pt x="69136" y="83169"/>
                    <a:pt x="60055" y="102156"/>
                  </a:cubicBezTo>
                  <a:cubicBezTo>
                    <a:pt x="50974" y="121142"/>
                    <a:pt x="46434" y="142812"/>
                    <a:pt x="46434" y="167164"/>
                  </a:cubicBezTo>
                  <a:cubicBezTo>
                    <a:pt x="46434" y="191516"/>
                    <a:pt x="50974" y="213289"/>
                    <a:pt x="60055" y="232481"/>
                  </a:cubicBezTo>
                  <a:cubicBezTo>
                    <a:pt x="69136" y="251674"/>
                    <a:pt x="81931" y="266637"/>
                    <a:pt x="98441" y="277368"/>
                  </a:cubicBezTo>
                  <a:cubicBezTo>
                    <a:pt x="114951" y="288100"/>
                    <a:pt x="133525" y="293465"/>
                    <a:pt x="154162" y="293465"/>
                  </a:cubicBezTo>
                  <a:cubicBezTo>
                    <a:pt x="174799" y="293465"/>
                    <a:pt x="193270" y="288100"/>
                    <a:pt x="209574" y="277368"/>
                  </a:cubicBezTo>
                  <a:cubicBezTo>
                    <a:pt x="225877" y="266637"/>
                    <a:pt x="238569" y="251674"/>
                    <a:pt x="247650" y="232481"/>
                  </a:cubicBezTo>
                  <a:cubicBezTo>
                    <a:pt x="256731" y="213289"/>
                    <a:pt x="261271" y="191516"/>
                    <a:pt x="261271" y="167164"/>
                  </a:cubicBezTo>
                  <a:cubicBezTo>
                    <a:pt x="261271" y="142812"/>
                    <a:pt x="256731" y="121142"/>
                    <a:pt x="247650" y="102156"/>
                  </a:cubicBezTo>
                  <a:cubicBezTo>
                    <a:pt x="238569" y="83169"/>
                    <a:pt x="225877" y="68310"/>
                    <a:pt x="209574" y="57579"/>
                  </a:cubicBezTo>
                  <a:cubicBezTo>
                    <a:pt x="193270" y="46847"/>
                    <a:pt x="174799" y="41481"/>
                    <a:pt x="154162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47A2D20-1802-410D-9F0E-D83DA9A2E647}"/>
                </a:ext>
              </a:extLst>
            </p:cNvPr>
            <p:cNvSpPr txBox="1">
              <a:spLocks/>
            </p:cNvSpPr>
            <p:nvPr/>
          </p:nvSpPr>
          <p:spPr>
            <a:xfrm>
              <a:off x="4748442" y="2275917"/>
              <a:ext cx="329994" cy="334947"/>
            </a:xfrm>
            <a:custGeom>
              <a:avLst/>
              <a:gdLst/>
              <a:ahLst/>
              <a:cxnLst/>
              <a:rect l="l" t="t" r="r" b="b"/>
              <a:pathLst>
                <a:path w="329994" h="334947">
                  <a:moveTo>
                    <a:pt x="165307" y="0"/>
                  </a:moveTo>
                  <a:cubicBezTo>
                    <a:pt x="195025" y="0"/>
                    <a:pt x="222472" y="7533"/>
                    <a:pt x="247651" y="22598"/>
                  </a:cubicBezTo>
                  <a:cubicBezTo>
                    <a:pt x="272828" y="37663"/>
                    <a:pt x="292847" y="57991"/>
                    <a:pt x="307706" y="83582"/>
                  </a:cubicBezTo>
                  <a:cubicBezTo>
                    <a:pt x="322565" y="109172"/>
                    <a:pt x="329994" y="137033"/>
                    <a:pt x="329994" y="167164"/>
                  </a:cubicBezTo>
                  <a:cubicBezTo>
                    <a:pt x="329994" y="197295"/>
                    <a:pt x="322565" y="225258"/>
                    <a:pt x="307706" y="251055"/>
                  </a:cubicBezTo>
                  <a:cubicBezTo>
                    <a:pt x="292847" y="276852"/>
                    <a:pt x="272828" y="297283"/>
                    <a:pt x="247651" y="312349"/>
                  </a:cubicBezTo>
                  <a:cubicBezTo>
                    <a:pt x="222472" y="327414"/>
                    <a:pt x="195025" y="334947"/>
                    <a:pt x="165307" y="334947"/>
                  </a:cubicBezTo>
                  <a:cubicBezTo>
                    <a:pt x="135589" y="334947"/>
                    <a:pt x="108038" y="327414"/>
                    <a:pt x="82654" y="312349"/>
                  </a:cubicBezTo>
                  <a:cubicBezTo>
                    <a:pt x="57269" y="297283"/>
                    <a:pt x="37148" y="276852"/>
                    <a:pt x="22289" y="251055"/>
                  </a:cubicBezTo>
                  <a:cubicBezTo>
                    <a:pt x="7430" y="225258"/>
                    <a:pt x="0" y="197295"/>
                    <a:pt x="0" y="167164"/>
                  </a:cubicBezTo>
                  <a:cubicBezTo>
                    <a:pt x="0" y="137033"/>
                    <a:pt x="7430" y="109172"/>
                    <a:pt x="22289" y="83582"/>
                  </a:cubicBezTo>
                  <a:cubicBezTo>
                    <a:pt x="37148" y="57991"/>
                    <a:pt x="57269" y="37663"/>
                    <a:pt x="82654" y="22598"/>
                  </a:cubicBezTo>
                  <a:cubicBezTo>
                    <a:pt x="108038" y="7533"/>
                    <a:pt x="135589" y="0"/>
                    <a:pt x="165307" y="0"/>
                  </a:cubicBezTo>
                  <a:close/>
                  <a:moveTo>
                    <a:pt x="165307" y="41481"/>
                  </a:moveTo>
                  <a:cubicBezTo>
                    <a:pt x="144257" y="41481"/>
                    <a:pt x="124754" y="47157"/>
                    <a:pt x="106800" y="58507"/>
                  </a:cubicBezTo>
                  <a:cubicBezTo>
                    <a:pt x="88845" y="69858"/>
                    <a:pt x="74605" y="85130"/>
                    <a:pt x="64080" y="104323"/>
                  </a:cubicBezTo>
                  <a:cubicBezTo>
                    <a:pt x="53555" y="123515"/>
                    <a:pt x="48292" y="144463"/>
                    <a:pt x="48292" y="167164"/>
                  </a:cubicBezTo>
                  <a:cubicBezTo>
                    <a:pt x="48292" y="189865"/>
                    <a:pt x="53555" y="210915"/>
                    <a:pt x="64080" y="230314"/>
                  </a:cubicBezTo>
                  <a:cubicBezTo>
                    <a:pt x="74605" y="249714"/>
                    <a:pt x="88845" y="265089"/>
                    <a:pt x="106800" y="276439"/>
                  </a:cubicBezTo>
                  <a:cubicBezTo>
                    <a:pt x="124754" y="287790"/>
                    <a:pt x="144257" y="293465"/>
                    <a:pt x="165307" y="293465"/>
                  </a:cubicBezTo>
                  <a:cubicBezTo>
                    <a:pt x="186357" y="293465"/>
                    <a:pt x="205756" y="287790"/>
                    <a:pt x="223505" y="276439"/>
                  </a:cubicBezTo>
                  <a:cubicBezTo>
                    <a:pt x="241253" y="265089"/>
                    <a:pt x="255390" y="249714"/>
                    <a:pt x="265915" y="230314"/>
                  </a:cubicBezTo>
                  <a:cubicBezTo>
                    <a:pt x="276440" y="210915"/>
                    <a:pt x="281702" y="189865"/>
                    <a:pt x="281702" y="167164"/>
                  </a:cubicBezTo>
                  <a:cubicBezTo>
                    <a:pt x="281702" y="144463"/>
                    <a:pt x="276440" y="123515"/>
                    <a:pt x="265915" y="104323"/>
                  </a:cubicBezTo>
                  <a:cubicBezTo>
                    <a:pt x="255390" y="85130"/>
                    <a:pt x="241253" y="69858"/>
                    <a:pt x="223505" y="58507"/>
                  </a:cubicBezTo>
                  <a:cubicBezTo>
                    <a:pt x="205756" y="47157"/>
                    <a:pt x="186357" y="41481"/>
                    <a:pt x="165307" y="414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0F960C2-D281-4BC9-BACA-B4004C0AB29F}"/>
                </a:ext>
              </a:extLst>
            </p:cNvPr>
            <p:cNvSpPr txBox="1">
              <a:spLocks/>
            </p:cNvSpPr>
            <p:nvPr/>
          </p:nvSpPr>
          <p:spPr>
            <a:xfrm>
              <a:off x="5428671" y="2275917"/>
              <a:ext cx="249506" cy="334947"/>
            </a:xfrm>
            <a:custGeom>
              <a:avLst/>
              <a:gdLst/>
              <a:ahLst/>
              <a:cxnLst/>
              <a:rect l="l" t="t" r="r" b="b"/>
              <a:pathLst>
                <a:path w="249506" h="334947">
                  <a:moveTo>
                    <a:pt x="127539" y="0"/>
                  </a:moveTo>
                  <a:cubicBezTo>
                    <a:pt x="146938" y="0"/>
                    <a:pt x="166544" y="3199"/>
                    <a:pt x="186356" y="9596"/>
                  </a:cubicBezTo>
                  <a:cubicBezTo>
                    <a:pt x="206168" y="15994"/>
                    <a:pt x="224742" y="24765"/>
                    <a:pt x="242077" y="35909"/>
                  </a:cubicBezTo>
                  <a:lnTo>
                    <a:pt x="219789" y="71819"/>
                  </a:lnTo>
                  <a:cubicBezTo>
                    <a:pt x="188007" y="51594"/>
                    <a:pt x="157257" y="41481"/>
                    <a:pt x="127539" y="41481"/>
                  </a:cubicBezTo>
                  <a:cubicBezTo>
                    <a:pt x="108553" y="41481"/>
                    <a:pt x="92868" y="45609"/>
                    <a:pt x="80486" y="53864"/>
                  </a:cubicBezTo>
                  <a:cubicBezTo>
                    <a:pt x="68103" y="62119"/>
                    <a:pt x="61912" y="73676"/>
                    <a:pt x="61912" y="88535"/>
                  </a:cubicBezTo>
                  <a:cubicBezTo>
                    <a:pt x="61912" y="97615"/>
                    <a:pt x="64594" y="105045"/>
                    <a:pt x="69960" y="110823"/>
                  </a:cubicBezTo>
                  <a:cubicBezTo>
                    <a:pt x="75326" y="116602"/>
                    <a:pt x="83375" y="121761"/>
                    <a:pt x="94107" y="126302"/>
                  </a:cubicBezTo>
                  <a:cubicBezTo>
                    <a:pt x="104838" y="130842"/>
                    <a:pt x="121761" y="136827"/>
                    <a:pt x="144875" y="144256"/>
                  </a:cubicBezTo>
                  <a:cubicBezTo>
                    <a:pt x="167576" y="151273"/>
                    <a:pt x="185943" y="158083"/>
                    <a:pt x="199977" y="164687"/>
                  </a:cubicBezTo>
                  <a:cubicBezTo>
                    <a:pt x="214010" y="171291"/>
                    <a:pt x="225774" y="180475"/>
                    <a:pt x="235267" y="192238"/>
                  </a:cubicBezTo>
                  <a:cubicBezTo>
                    <a:pt x="244760" y="204002"/>
                    <a:pt x="249506" y="219377"/>
                    <a:pt x="249506" y="238363"/>
                  </a:cubicBezTo>
                  <a:cubicBezTo>
                    <a:pt x="249506" y="267256"/>
                    <a:pt x="238466" y="290576"/>
                    <a:pt x="216383" y="308324"/>
                  </a:cubicBezTo>
                  <a:cubicBezTo>
                    <a:pt x="194301" y="326073"/>
                    <a:pt x="166338" y="334947"/>
                    <a:pt x="132492" y="334947"/>
                  </a:cubicBezTo>
                  <a:cubicBezTo>
                    <a:pt x="109791" y="334947"/>
                    <a:pt x="86780" y="330819"/>
                    <a:pt x="63460" y="322564"/>
                  </a:cubicBezTo>
                  <a:cubicBezTo>
                    <a:pt x="40139" y="314309"/>
                    <a:pt x="18986" y="302546"/>
                    <a:pt x="0" y="287274"/>
                  </a:cubicBezTo>
                  <a:lnTo>
                    <a:pt x="24145" y="253222"/>
                  </a:lnTo>
                  <a:cubicBezTo>
                    <a:pt x="60880" y="280051"/>
                    <a:pt x="96995" y="293465"/>
                    <a:pt x="132492" y="293465"/>
                  </a:cubicBezTo>
                  <a:cubicBezTo>
                    <a:pt x="153543" y="293465"/>
                    <a:pt x="170568" y="288925"/>
                    <a:pt x="183570" y="279845"/>
                  </a:cubicBezTo>
                  <a:cubicBezTo>
                    <a:pt x="196572" y="270764"/>
                    <a:pt x="203073" y="258588"/>
                    <a:pt x="203073" y="243316"/>
                  </a:cubicBezTo>
                  <a:cubicBezTo>
                    <a:pt x="203073" y="232585"/>
                    <a:pt x="199564" y="223607"/>
                    <a:pt x="192547" y="216384"/>
                  </a:cubicBezTo>
                  <a:cubicBezTo>
                    <a:pt x="185531" y="209161"/>
                    <a:pt x="176760" y="203486"/>
                    <a:pt x="166235" y="199358"/>
                  </a:cubicBezTo>
                  <a:cubicBezTo>
                    <a:pt x="155709" y="195231"/>
                    <a:pt x="141160" y="190484"/>
                    <a:pt x="122586" y="185118"/>
                  </a:cubicBezTo>
                  <a:cubicBezTo>
                    <a:pt x="83375" y="173974"/>
                    <a:pt x="55721" y="161695"/>
                    <a:pt x="39624" y="148280"/>
                  </a:cubicBezTo>
                  <a:cubicBezTo>
                    <a:pt x="23526" y="134866"/>
                    <a:pt x="15478" y="116808"/>
                    <a:pt x="15478" y="94107"/>
                  </a:cubicBezTo>
                  <a:cubicBezTo>
                    <a:pt x="15478" y="65627"/>
                    <a:pt x="26003" y="42823"/>
                    <a:pt x="47053" y="25694"/>
                  </a:cubicBezTo>
                  <a:cubicBezTo>
                    <a:pt x="68103" y="8565"/>
                    <a:pt x="94932" y="0"/>
                    <a:pt x="12753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AD02CAE-EA62-46F9-AF21-428066FCE7DE}"/>
                </a:ext>
              </a:extLst>
            </p:cNvPr>
            <p:cNvSpPr txBox="1">
              <a:spLocks/>
            </p:cNvSpPr>
            <p:nvPr/>
          </p:nvSpPr>
          <p:spPr>
            <a:xfrm>
              <a:off x="5309703" y="2283347"/>
              <a:ext cx="46435" cy="320087"/>
            </a:xfrm>
            <a:custGeom>
              <a:avLst/>
              <a:gdLst/>
              <a:ahLst/>
              <a:cxnLst/>
              <a:rect l="l" t="t" r="r" b="b"/>
              <a:pathLst>
                <a:path w="46435" h="320087">
                  <a:moveTo>
                    <a:pt x="0" y="0"/>
                  </a:moveTo>
                  <a:lnTo>
                    <a:pt x="46435" y="0"/>
                  </a:lnTo>
                  <a:lnTo>
                    <a:pt x="46435" y="320087"/>
                  </a:lnTo>
                  <a:lnTo>
                    <a:pt x="0" y="3200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1">
                    <a:lumMod val="60000"/>
                    <a:lumOff val="40000"/>
                  </a:schemeClr>
                </a:buClr>
                <a:buSzPct val="90000"/>
                <a:buFont typeface="Arial" panose="020B0604020202020204" pitchFamily="34" charset="0"/>
                <a:buChar char="​"/>
                <a:defRPr sz="49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indent="-1841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3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744538" indent="-16986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defRPr sz="3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969963" indent="-1666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•"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143000" indent="-138113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Camphor Std" panose="020B0504030404020204" pitchFamily="34" charset="0"/>
                <a:buChar char="–"/>
                <a:tabLst/>
                <a:defRPr sz="2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28600" indent="-228600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rabi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512763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tx2"/>
                </a:buClr>
                <a:buSzPct val="90000"/>
                <a:buFont typeface="+mj-lt"/>
                <a:buAutoNum type="alphaLcPeriod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741363" indent="-166688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tx2"/>
                </a:buClr>
                <a:buSzPct val="90000"/>
                <a:buFont typeface="+mj-lt"/>
                <a:buAutoNum type="romanLcPeriod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4163" indent="-284163" algn="l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Clr>
                  <a:schemeClr val="tx2"/>
                </a:buClr>
                <a:buSzPct val="90000"/>
                <a:buFont typeface="+mj-lt"/>
                <a:buAutoNum type="alphaUcPeriod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1350"/>
                </a:spcBef>
                <a:spcAft>
                  <a:spcPts val="0"/>
                </a:spcAft>
                <a:buClr>
                  <a:srgbClr val="717074">
                    <a:lumMod val="60000"/>
                    <a:lumOff val="40000"/>
                  </a:srgbClr>
                </a:buClr>
                <a:buSzPct val="90000"/>
                <a:buFont typeface="Arial" panose="020B0604020202020204" pitchFamily="34" charset="0"/>
                <a:buChar char="​"/>
                <a:tabLst/>
                <a:defRPr/>
              </a:pPr>
              <a:endParaRPr kumimoji="0" lang="en-US" sz="3676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41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8442F8FF-5DB1-44B3-AF2C-1A531EA36FEA}"/>
              </a:ext>
            </a:extLst>
          </p:cNvPr>
          <p:cNvGrpSpPr/>
          <p:nvPr userDrawn="1"/>
        </p:nvGrpSpPr>
        <p:grpSpPr bwMode="gray">
          <a:xfrm>
            <a:off x="0" y="0"/>
            <a:ext cx="9144001" cy="6858004"/>
            <a:chOff x="0" y="-4"/>
            <a:chExt cx="12188826" cy="685800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2F285D2-B641-461F-87F0-20A9C65B2EF7}"/>
                </a:ext>
              </a:extLst>
            </p:cNvPr>
            <p:cNvGrpSpPr/>
            <p:nvPr/>
          </p:nvGrpSpPr>
          <p:grpSpPr bwMode="gray">
            <a:xfrm>
              <a:off x="609441" y="1600198"/>
              <a:ext cx="10055941" cy="4580469"/>
              <a:chOff x="609441" y="1600198"/>
              <a:chExt cx="10055941" cy="458046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15EE1AC-AAA1-4CAF-886B-474B1A0C95C4}"/>
                  </a:ext>
                </a:extLst>
              </p:cNvPr>
              <p:cNvSpPr/>
              <p:nvPr/>
            </p:nvSpPr>
            <p:spPr bwMode="gray">
              <a:xfrm>
                <a:off x="609441" y="1600199"/>
                <a:ext cx="914203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7037B7F2-249C-4DB7-A4FF-AD7E08892A0F}"/>
                  </a:ext>
                </a:extLst>
              </p:cNvPr>
              <p:cNvSpPr/>
              <p:nvPr/>
            </p:nvSpPr>
            <p:spPr bwMode="gray">
              <a:xfrm>
                <a:off x="2436448" y="1600198"/>
                <a:ext cx="915282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B02FE08-2379-4E6C-AE27-D7D2ECAB18B8}"/>
                  </a:ext>
                </a:extLst>
              </p:cNvPr>
              <p:cNvSpPr/>
              <p:nvPr/>
            </p:nvSpPr>
            <p:spPr bwMode="gray">
              <a:xfrm>
                <a:off x="4263453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7C17E9A-3B70-4668-8EAE-9C7D73BACCA1}"/>
                  </a:ext>
                </a:extLst>
              </p:cNvPr>
              <p:cNvSpPr/>
              <p:nvPr/>
            </p:nvSpPr>
            <p:spPr bwMode="gray">
              <a:xfrm>
                <a:off x="6090459" y="1600198"/>
                <a:ext cx="920909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02751E5-34AD-4357-BC67-2269F668FD57}"/>
                  </a:ext>
                </a:extLst>
              </p:cNvPr>
              <p:cNvSpPr/>
              <p:nvPr/>
            </p:nvSpPr>
            <p:spPr bwMode="gray">
              <a:xfrm>
                <a:off x="7921943" y="1600198"/>
                <a:ext cx="916431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52A85DA-B39F-40AB-B423-9F7CCB3D0D63}"/>
                  </a:ext>
                </a:extLst>
              </p:cNvPr>
              <p:cNvSpPr/>
              <p:nvPr/>
            </p:nvSpPr>
            <p:spPr bwMode="gray">
              <a:xfrm>
                <a:off x="9750028" y="1600198"/>
                <a:ext cx="915354" cy="458046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9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tropolis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5C1459D-4F6E-4671-8566-3143311EA541}"/>
                </a:ext>
              </a:extLst>
            </p:cNvPr>
            <p:cNvGrpSpPr/>
            <p:nvPr userDrawn="1"/>
          </p:nvGrpSpPr>
          <p:grpSpPr bwMode="gray">
            <a:xfrm>
              <a:off x="0" y="-4"/>
              <a:ext cx="12188826" cy="6858004"/>
              <a:chOff x="0" y="-4"/>
              <a:chExt cx="12188826" cy="6858004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015AFD00-19E3-4F92-9570-1F3E8AEC3EC4}"/>
                  </a:ext>
                </a:extLst>
              </p:cNvPr>
              <p:cNvGrpSpPr/>
              <p:nvPr>
                <p:custDataLst>
                  <p:tags r:id="rId1"/>
                </p:custDataLst>
              </p:nvPr>
            </p:nvGrpSpPr>
            <p:grpSpPr bwMode="gray">
              <a:xfrm>
                <a:off x="0" y="-4"/>
                <a:ext cx="12188826" cy="6858004"/>
                <a:chOff x="0" y="1"/>
                <a:chExt cx="12188826" cy="6858004"/>
              </a:xfrm>
            </p:grpSpPr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56B51E9A-9BC0-4A23-95C7-9E14C94FDF8A}"/>
                    </a:ext>
                  </a:extLst>
                </p:cNvPr>
                <p:cNvGrpSpPr/>
                <p:nvPr/>
              </p:nvGrpSpPr>
              <p:grpSpPr bwMode="gray">
                <a:xfrm>
                  <a:off x="609601" y="2684"/>
                  <a:ext cx="10962504" cy="6855315"/>
                  <a:chOff x="0" y="0"/>
                  <a:chExt cx="10962504" cy="6858000"/>
                </a:xfrm>
              </p:grpSpPr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5B6B4CFD-041A-4081-89A4-C2B194E6465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C63B978F-4215-434A-A0BE-E77776CE37B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09EEB78C-3DA9-4AD7-BFB1-207EDE403F9D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37106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F062D7CE-4A4A-4C41-833F-B30B3E74AEA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82808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9C628EF-969E-4429-A992-9AD0AFECF81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28510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8C7BD383-0D5C-4E3A-99F7-4DC5A51DF94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274212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FAA2EE63-4F24-4A26-9268-D15D92D5B06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19914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F64BB08D-864A-44D4-88F6-679DBAE518B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365617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9FA3F8A1-60DA-47E1-92DD-967475B2DF5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11319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4DECF40D-CC60-45F8-B236-F9FAC1F3E8C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623BAEC6-A3C2-4892-9093-BD8EA8A7E0F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027235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D4E16FB9-EDCA-4CA6-9212-0AEBFCE175D7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48425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F3AE637F-804F-4244-9AA9-FF4A629A143C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594127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5EFB8414-3949-428A-B700-7C38A44425B2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398299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BA61D1AB-B7D2-4169-B38F-56371D50E1DA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685532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D00C4593-A442-4B6C-8E9D-80BFEB1746D6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312342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95B5E413-FAFF-430F-B105-4D122D50AEE1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7769363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2B845328-662D-4D12-A209-6A0B1E78DF14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22638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2AC19B5D-D919-4A48-953C-03994329E19B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140427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AC81C8DC-CB2F-445A-8F7B-5A864393B553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8683406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F3CD9F68-6C35-4B43-B8E1-1ABF75D8D588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9597448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BBBCE95B-721C-44A5-8B94-8F0E42FF53F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054470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3B934F61-1ED7-4209-A1E3-04C68085B10E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51149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8F636E46-095E-439D-B78B-EBC72DB23290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457021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>
                    <a:extLst>
                      <a:ext uri="{FF2B5EF4-FFF2-40B4-BE49-F238E27FC236}">
                        <a16:creationId xmlns:a16="http://schemas.microsoft.com/office/drawing/2014/main" id="{61497272-E949-488B-B9F6-FD10BA6526BF}"/>
                      </a:ext>
                    </a:extLst>
                  </p:cNvPr>
                  <p:cNvCxnSpPr/>
                  <p:nvPr/>
                </p:nvCxnSpPr>
                <p:spPr bwMode="gray">
                  <a:xfrm>
                    <a:off x="10962504" y="0"/>
                    <a:ext cx="0" cy="6858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B645DFBA-090A-4E89-BFE2-570C1D04D7A5}"/>
                    </a:ext>
                  </a:extLst>
                </p:cNvPr>
                <p:cNvGrpSpPr/>
                <p:nvPr/>
              </p:nvGrpSpPr>
              <p:grpSpPr bwMode="gray">
                <a:xfrm>
                  <a:off x="0" y="1"/>
                  <a:ext cx="12188826" cy="6858004"/>
                  <a:chOff x="0" y="1"/>
                  <a:chExt cx="12188826" cy="6858004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E34689D4-9BAE-40BF-B953-E1A0CA4F5C15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60944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674A3364-6F4C-4749-A110-B336801330E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690EC6B6-039D-4549-B1B1-8FF8A3FC2F6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1800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155F4FAC-9412-45E9-99EC-FDC351D60453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1202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5A0C0A33-67B3-48C9-9B83-C39DFDEF5E0A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6630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A87FF284-D960-4A05-8053-9886608C6599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22058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6BA61019-342C-4EDD-97C6-EDA59774644E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748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234785CB-17D0-49DD-8DC9-3C93626DC77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12914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425DB222-E3A0-48A3-BBD5-FD2616577D2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83423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C433E4E5-A945-4652-B574-37C6580344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flipH="1">
                    <a:off x="1" y="5717376"/>
                    <a:ext cx="12188825" cy="0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352A597B-2B35-4BD4-B07E-D8CEF25A597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76359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9351C336-9D65-42C9-A33F-6971E6322E46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5637212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CAD9518-36D4-43F7-839D-D8FE389DF1F1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9514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55575B3F-2A8B-4175-B6A5-D60652B87ED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86257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1CCC90FC-8476-4A2A-8DF1-ECAB053A24FD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30638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DFB03C8E-4661-465A-B25F-147D497525A0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40346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88C8E030-5491-4C40-9E10-B197BD5CD587}"/>
                      </a:ext>
                    </a:extLst>
                  </p:cNvPr>
                  <p:cNvCxnSpPr/>
                  <p:nvPr/>
                </p:nvCxnSpPr>
                <p:spPr bwMode="gray">
                  <a:xfrm rot="5400000">
                    <a:off x="6094413" y="-3577438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accent1">
                        <a:lumMod val="40000"/>
                        <a:lumOff val="60000"/>
                      </a:schemeClr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E0EBA261-0409-41DC-98E2-4BF8173333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gray">
                  <a:xfrm rot="5400000">
                    <a:off x="6094413" y="-4494211"/>
                    <a:ext cx="0" cy="12188826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119DAC7-36FB-491E-A6EB-B78E57CAECBF}"/>
                  </a:ext>
                </a:extLst>
              </p:cNvPr>
              <p:cNvSpPr txBox="1"/>
              <p:nvPr userDrawn="1"/>
            </p:nvSpPr>
            <p:spPr bwMode="gray">
              <a:xfrm>
                <a:off x="592866" y="5723466"/>
                <a:ext cx="7329077" cy="474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noAutofit/>
              </a:bodyPr>
              <a:lstStyle/>
              <a:p>
                <a:pPr marL="0" marR="0" lvl="0" indent="0" algn="l" defTabSz="685983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2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17074"/>
                    </a:solidFill>
                    <a:effectLst/>
                    <a:uLnTx/>
                    <a:uFillTx/>
                    <a:latin typeface="Metropolis"/>
                    <a:ea typeface="+mn-ea"/>
                    <a:cs typeface="+mn-cs"/>
                  </a:rPr>
                  <a:t>Footnote: Lorem ipsum dolor sit amet, consectetur adipiscing elit. Maecenas dui magna, sagittis at feugiat eget, viverra eu libero. Vestibulum a justo mi. Etiam blandit tempus odio. Fusce orci lectus, tincidunt eget hendrerit quis, blandit non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08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4175" y="457200"/>
            <a:ext cx="8467725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88747" y="468186"/>
            <a:ext cx="7221538" cy="4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2919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535B2D-9361-4E88-8BBD-C6E1EB066B3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898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98" tIns="34299" rIns="68598" bIns="342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1" b="0" i="0" u="none" strike="noStrike" kern="1200" cap="none" spc="0" normalizeH="0" baseline="0" noProof="0" dirty="0">
              <a:ln>
                <a:noFill/>
              </a:ln>
              <a:solidFill>
                <a:srgbClr val="1A428A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ED08D-D489-4C23-BFE9-9C4A6A94C4DA}"/>
              </a:ext>
            </a:extLst>
          </p:cNvPr>
          <p:cNvSpPr txBox="1"/>
          <p:nvPr userDrawn="1"/>
        </p:nvSpPr>
        <p:spPr>
          <a:xfrm>
            <a:off x="454913" y="721895"/>
            <a:ext cx="8159535" cy="488000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1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DO NOT USE </a:t>
            </a:r>
          </a:p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51" b="0" i="0" u="none" strike="noStrike" kern="1200" cap="none" spc="22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ropolis"/>
              <a:ea typeface="+mn-ea"/>
              <a:cs typeface="+mn-cs"/>
            </a:endParaRPr>
          </a:p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1" b="0" i="0" u="none" strike="noStrike" kern="1200" cap="none" spc="2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"/>
                <a:ea typeface="+mn-ea"/>
                <a:cs typeface="+mn-cs"/>
              </a:rPr>
              <a:t>ALL LAYOUTS PAST THIS ARE NOT PART OF THIS TEMPLATE</a:t>
            </a:r>
          </a:p>
        </p:txBody>
      </p:sp>
    </p:spTree>
    <p:extLst>
      <p:ext uri="{BB962C8B-B14F-4D97-AF65-F5344CB8AC3E}">
        <p14:creationId xmlns:p14="http://schemas.microsoft.com/office/powerpoint/2010/main" val="33431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2191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12875" y="541338"/>
            <a:ext cx="7221538" cy="5495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8878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75" y="541338"/>
            <a:ext cx="722153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2875" y="1935163"/>
            <a:ext cx="7221538" cy="410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8249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4241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7666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9272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9055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99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557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84175" y="457200"/>
            <a:ext cx="8467725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388747" y="468186"/>
            <a:ext cx="7221538" cy="4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984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8921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9268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5567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3808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60294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6184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0943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5279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1380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38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3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317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152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09525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22689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06293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496290"/>
          </a:xfrm>
        </p:spPr>
        <p:txBody>
          <a:bodyPr lIns="0" tIns="0" rIns="0" bIns="0"/>
          <a:lstStyle>
            <a:lvl1pPr>
              <a:defRPr sz="3225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2204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190487" y="4898135"/>
            <a:ext cx="918972" cy="129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5159501" y="1344167"/>
            <a:ext cx="918972" cy="122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5353813" y="2974848"/>
            <a:ext cx="512063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6190487" y="3395472"/>
            <a:ext cx="918972" cy="545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720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553998"/>
          </a:xfrm>
        </p:spPr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6862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47252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1714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1236" y="390167"/>
            <a:ext cx="8521529" cy="763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131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7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7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52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theme" Target="../theme/theme22.xml"/><Relationship Id="rId5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7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theme" Target="../theme/theme23.xml"/><Relationship Id="rId5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image" Target="../media/image2.sv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412875" y="541338"/>
            <a:ext cx="7221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12875" y="1935163"/>
            <a:ext cx="7221538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8008938" y="6313488"/>
            <a:ext cx="903287" cy="365125"/>
          </a:xfrm>
          <a:prstGeom prst="rect">
            <a:avLst/>
          </a:prstGeom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>
              <a:defRPr/>
            </a:pPr>
            <a:endParaRPr lang="en-US" sz="1200" b="1" dirty="0" smtClean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961313" y="6326188"/>
            <a:ext cx="903287" cy="273050"/>
          </a:xfrm>
          <a:prstGeom prst="rect">
            <a:avLst/>
          </a:prstGeom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fld id="{2000784E-1CEA-4D5E-A9D9-B272BB4CCF00}" type="slidenum">
              <a:rPr lang="en-US" sz="1400" smtClean="0">
                <a:solidFill>
                  <a:srgbClr val="898989"/>
                </a:solidFill>
                <a:latin typeface="Arial" charset="0"/>
              </a:rPr>
              <a:pPr algn="ctr">
                <a:defRPr/>
              </a:pPr>
              <a:t>‹#›</a:t>
            </a:fld>
            <a:endParaRPr lang="en-US" sz="1400" dirty="0" smtClean="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030" name="Picture 1" descr="PA_logo_horiz_RGB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154738"/>
            <a:ext cx="26098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9"/>
          <p:cNvSpPr>
            <a:spLocks noChangeArrowheads="1"/>
          </p:cNvSpPr>
          <p:nvPr userDrawn="1"/>
        </p:nvSpPr>
        <p:spPr bwMode="auto">
          <a:xfrm>
            <a:off x="-15875" y="0"/>
            <a:ext cx="939800" cy="6858000"/>
          </a:xfrm>
          <a:prstGeom prst="rect">
            <a:avLst/>
          </a:prstGeom>
          <a:solidFill>
            <a:srgbClr val="518F19"/>
          </a:solidFill>
          <a:ln w="9525">
            <a:solidFill>
              <a:srgbClr val="518F1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dirty="0">
                <a:solidFill>
                  <a:srgbClr val="5A8F24"/>
                </a:solidFill>
                <a:latin typeface="Calibri" pitchFamily="34" charset="0"/>
                <a:ea typeface="MS PGothic" pitchFamily="34" charset="-128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95" r:id="rId6"/>
    <p:sldLayoutId id="2147483696" r:id="rId7"/>
    <p:sldLayoutId id="2147483727" r:id="rId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4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9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72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47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95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7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511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8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13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89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281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13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15637" y="5412441"/>
            <a:ext cx="8312727" cy="286871"/>
          </a:xfrm>
          <a:custGeom>
            <a:avLst/>
            <a:gdLst/>
            <a:ahLst/>
            <a:cxnLst/>
            <a:rect l="l" t="t" r="r" b="b"/>
            <a:pathLst>
              <a:path w="9144000" h="325120">
                <a:moveTo>
                  <a:pt x="0" y="0"/>
                </a:moveTo>
                <a:lnTo>
                  <a:pt x="9144000" y="0"/>
                </a:lnTo>
                <a:lnTo>
                  <a:pt x="9144000" y="324612"/>
                </a:lnTo>
                <a:lnTo>
                  <a:pt x="0" y="324612"/>
                </a:lnTo>
                <a:lnTo>
                  <a:pt x="0" y="0"/>
                </a:lnTo>
                <a:close/>
              </a:path>
            </a:pathLst>
          </a:custGeom>
          <a:solidFill>
            <a:srgbClr val="79AC42"/>
          </a:solid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7137" y="1380585"/>
            <a:ext cx="7889724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4977B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767" y="2511433"/>
            <a:ext cx="761446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44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588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6867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588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36715" y="5471017"/>
            <a:ext cx="20089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9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lang="en-US" spc="53" smtClean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1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5154" y="6115812"/>
            <a:ext cx="939545" cy="6979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21080" y="316612"/>
            <a:ext cx="2901839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28361" y="1878333"/>
            <a:ext cx="688727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51722" y="6565992"/>
            <a:ext cx="134303" cy="2425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8" b="0" i="0">
                <a:solidFill>
                  <a:srgbClr val="383939"/>
                </a:solidFill>
                <a:latin typeface="Segoe UI"/>
                <a:cs typeface="Segoe UI"/>
              </a:defRPr>
            </a:lvl1pPr>
          </a:lstStyle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lang="en-US" smtClean="0"/>
              <a:t>|</a:t>
            </a:r>
            <a:r>
              <a:rPr lang="en-US" spc="-45" smtClean="0"/>
              <a:t> </a:t>
            </a:r>
            <a:fld id="{81D60167-4931-47E6-BA6A-407CBD079E47}" type="slidenum">
              <a:rPr smtClean="0"/>
              <a:pPr marL="9525" defTabSz="685800" fontAlgn="auto">
                <a:spcBef>
                  <a:spcPts val="135"/>
                </a:spcBef>
                <a:spcAft>
                  <a:spcPts val="0"/>
                </a:spcAft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444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Franklin Gothic Book" pitchFamily="34" charset="0"/>
              </a:defRPr>
            </a:lvl1pPr>
          </a:lstStyle>
          <a:p>
            <a:pPr>
              <a:defRPr/>
            </a:pPr>
            <a:fld id="{40A4DF61-B4A7-4576-91DB-EE9260A2DDA7}" type="datetimeFigureOut">
              <a:rPr lang="en-US"/>
              <a:pPr>
                <a:defRPr/>
              </a:pPr>
              <a:t>6/5/2019</a:t>
            </a:fld>
            <a:endParaRPr lang="en-US" dirty="0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ranklin Gothic Book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Franklin Gothic Book" pitchFamily="34" charset="0"/>
              </a:defRPr>
            </a:lvl1pPr>
          </a:lstStyle>
          <a:p>
            <a:pPr>
              <a:defRPr/>
            </a:pPr>
            <a:fld id="{F442D1AD-EB98-49E1-B2BF-11F48EB15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  <p:sldLayoutId id="2147483690" r:id="rId3"/>
    <p:sldLayoutId id="2147483689" r:id="rId4"/>
    <p:sldLayoutId id="2147483688" r:id="rId5"/>
    <p:sldLayoutId id="2147483687" r:id="rId6"/>
    <p:sldLayoutId id="2147483686" r:id="rId7"/>
    <p:sldLayoutId id="2147483685" r:id="rId8"/>
    <p:sldLayoutId id="2147483684" r:id="rId9"/>
    <p:sldLayoutId id="2147483683" r:id="rId10"/>
    <p:sldLayoutId id="2147483682" r:id="rId11"/>
    <p:sldLayoutId id="2147483729" r:id="rId12"/>
    <p:sldLayoutId id="214748373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8450DCA-9700-4C93-9CAA-A9FF31B0A6A3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xmlns="" r:embed="rId51"/>
              </a:ext>
            </a:extLst>
          </a:blip>
          <a:stretch>
            <a:fillRect/>
          </a:stretch>
        </p:blipFill>
        <p:spPr>
          <a:xfrm>
            <a:off x="0" y="6766561"/>
            <a:ext cx="9144000" cy="952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970" y="412751"/>
            <a:ext cx="8252902" cy="381000"/>
          </a:xfrm>
          <a:prstGeom prst="rect">
            <a:avLst/>
          </a:prstGeom>
        </p:spPr>
        <p:txBody>
          <a:bodyPr vert="horz" wrap="none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804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C16E6-5A1F-46F7-8642-A7F025A5B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548" y="7352031"/>
            <a:ext cx="3086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717074">
                  <a:tint val="75000"/>
                </a:srgbClr>
              </a:solidFill>
              <a:latin typeface="Metropoli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86C86-F823-4766-9B10-773EDC51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8441" y="7352031"/>
            <a:ext cx="20567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 fontAlgn="auto">
              <a:spcBef>
                <a:spcPts val="0"/>
              </a:spcBef>
              <a:spcAft>
                <a:spcPts val="0"/>
              </a:spcAft>
            </a:pPr>
            <a:fld id="{3BD295A3-96FB-4E80-91AF-4225D266C57B}" type="slidenum">
              <a:rPr lang="en-US" smtClean="0">
                <a:solidFill>
                  <a:srgbClr val="717074">
                    <a:tint val="75000"/>
                  </a:srgbClr>
                </a:solidFill>
                <a:latin typeface="Metropolis"/>
              </a:rPr>
              <a:pPr defTabSz="685983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717074">
                  <a:tint val="75000"/>
                </a:srgbClr>
              </a:solidFill>
              <a:latin typeface="Metropoli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85A9D7-B248-4F26-9897-A1C7A54FAF89}"/>
              </a:ext>
            </a:extLst>
          </p:cNvPr>
          <p:cNvGrpSpPr/>
          <p:nvPr userDrawn="1"/>
        </p:nvGrpSpPr>
        <p:grpSpPr>
          <a:xfrm>
            <a:off x="456128" y="6445106"/>
            <a:ext cx="888529" cy="186690"/>
            <a:chOff x="863272" y="6563918"/>
            <a:chExt cx="861082" cy="135727"/>
          </a:xfrm>
          <a:solidFill>
            <a:schemeClr val="bg1"/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3813DC77-8C0C-44B4-AE3B-61F5A80140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963" y="6569284"/>
              <a:ext cx="181812" cy="128783"/>
            </a:xfrm>
            <a:custGeom>
              <a:avLst/>
              <a:gdLst>
                <a:gd name="T0" fmla="*/ 52 w 243"/>
                <a:gd name="T1" fmla="*/ 159 h 170"/>
                <a:gd name="T2" fmla="*/ 2 w 243"/>
                <a:gd name="T3" fmla="*/ 19 h 170"/>
                <a:gd name="T4" fmla="*/ 0 w 243"/>
                <a:gd name="T5" fmla="*/ 12 h 170"/>
                <a:gd name="T6" fmla="*/ 13 w 243"/>
                <a:gd name="T7" fmla="*/ 0 h 170"/>
                <a:gd name="T8" fmla="*/ 25 w 243"/>
                <a:gd name="T9" fmla="*/ 11 h 170"/>
                <a:gd name="T10" fmla="*/ 67 w 243"/>
                <a:gd name="T11" fmla="*/ 131 h 170"/>
                <a:gd name="T12" fmla="*/ 109 w 243"/>
                <a:gd name="T13" fmla="*/ 10 h 170"/>
                <a:gd name="T14" fmla="*/ 121 w 243"/>
                <a:gd name="T15" fmla="*/ 0 h 170"/>
                <a:gd name="T16" fmla="*/ 122 w 243"/>
                <a:gd name="T17" fmla="*/ 0 h 170"/>
                <a:gd name="T18" fmla="*/ 135 w 243"/>
                <a:gd name="T19" fmla="*/ 10 h 170"/>
                <a:gd name="T20" fmla="*/ 177 w 243"/>
                <a:gd name="T21" fmla="*/ 131 h 170"/>
                <a:gd name="T22" fmla="*/ 219 w 243"/>
                <a:gd name="T23" fmla="*/ 10 h 170"/>
                <a:gd name="T24" fmla="*/ 231 w 243"/>
                <a:gd name="T25" fmla="*/ 0 h 170"/>
                <a:gd name="T26" fmla="*/ 243 w 243"/>
                <a:gd name="T27" fmla="*/ 12 h 170"/>
                <a:gd name="T28" fmla="*/ 241 w 243"/>
                <a:gd name="T29" fmla="*/ 19 h 170"/>
                <a:gd name="T30" fmla="*/ 191 w 243"/>
                <a:gd name="T31" fmla="*/ 159 h 170"/>
                <a:gd name="T32" fmla="*/ 177 w 243"/>
                <a:gd name="T33" fmla="*/ 170 h 170"/>
                <a:gd name="T34" fmla="*/ 176 w 243"/>
                <a:gd name="T35" fmla="*/ 170 h 170"/>
                <a:gd name="T36" fmla="*/ 163 w 243"/>
                <a:gd name="T37" fmla="*/ 159 h 170"/>
                <a:gd name="T38" fmla="*/ 122 w 243"/>
                <a:gd name="T39" fmla="*/ 40 h 170"/>
                <a:gd name="T40" fmla="*/ 80 w 243"/>
                <a:gd name="T41" fmla="*/ 159 h 170"/>
                <a:gd name="T42" fmla="*/ 66 w 243"/>
                <a:gd name="T43" fmla="*/ 170 h 170"/>
                <a:gd name="T44" fmla="*/ 66 w 243"/>
                <a:gd name="T45" fmla="*/ 170 h 170"/>
                <a:gd name="T46" fmla="*/ 52 w 243"/>
                <a:gd name="T47" fmla="*/ 15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70">
                  <a:moveTo>
                    <a:pt x="52" y="15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7"/>
                    <a:pt x="0" y="14"/>
                    <a:pt x="0" y="12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19" y="0"/>
                    <a:pt x="23" y="4"/>
                    <a:pt x="25" y="11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111" y="4"/>
                    <a:pt x="114" y="0"/>
                    <a:pt x="121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9" y="0"/>
                    <a:pt x="133" y="4"/>
                    <a:pt x="135" y="10"/>
                  </a:cubicBezTo>
                  <a:cubicBezTo>
                    <a:pt x="177" y="131"/>
                    <a:pt x="177" y="131"/>
                    <a:pt x="177" y="131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21" y="5"/>
                    <a:pt x="224" y="0"/>
                    <a:pt x="231" y="0"/>
                  </a:cubicBezTo>
                  <a:cubicBezTo>
                    <a:pt x="238" y="0"/>
                    <a:pt x="243" y="6"/>
                    <a:pt x="243" y="12"/>
                  </a:cubicBezTo>
                  <a:cubicBezTo>
                    <a:pt x="243" y="14"/>
                    <a:pt x="242" y="17"/>
                    <a:pt x="241" y="19"/>
                  </a:cubicBezTo>
                  <a:cubicBezTo>
                    <a:pt x="191" y="159"/>
                    <a:pt x="191" y="159"/>
                    <a:pt x="191" y="159"/>
                  </a:cubicBezTo>
                  <a:cubicBezTo>
                    <a:pt x="188" y="166"/>
                    <a:pt x="183" y="170"/>
                    <a:pt x="177" y="170"/>
                  </a:cubicBezTo>
                  <a:cubicBezTo>
                    <a:pt x="176" y="170"/>
                    <a:pt x="176" y="170"/>
                    <a:pt x="176" y="170"/>
                  </a:cubicBezTo>
                  <a:cubicBezTo>
                    <a:pt x="170" y="170"/>
                    <a:pt x="165" y="166"/>
                    <a:pt x="163" y="159"/>
                  </a:cubicBezTo>
                  <a:cubicBezTo>
                    <a:pt x="122" y="40"/>
                    <a:pt x="122" y="40"/>
                    <a:pt x="122" y="40"/>
                  </a:cubicBezTo>
                  <a:cubicBezTo>
                    <a:pt x="80" y="159"/>
                    <a:pt x="80" y="159"/>
                    <a:pt x="80" y="159"/>
                  </a:cubicBezTo>
                  <a:cubicBezTo>
                    <a:pt x="78" y="166"/>
                    <a:pt x="73" y="170"/>
                    <a:pt x="66" y="170"/>
                  </a:cubicBezTo>
                  <a:cubicBezTo>
                    <a:pt x="66" y="170"/>
                    <a:pt x="66" y="170"/>
                    <a:pt x="66" y="170"/>
                  </a:cubicBezTo>
                  <a:cubicBezTo>
                    <a:pt x="60" y="170"/>
                    <a:pt x="55" y="166"/>
                    <a:pt x="52" y="159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D7DC1A2-819A-4366-8BE9-387CC00090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9084" y="6569284"/>
              <a:ext cx="70389" cy="128783"/>
            </a:xfrm>
            <a:custGeom>
              <a:avLst/>
              <a:gdLst>
                <a:gd name="T0" fmla="*/ 0 w 94"/>
                <a:gd name="T1" fmla="*/ 13 h 170"/>
                <a:gd name="T2" fmla="*/ 12 w 94"/>
                <a:gd name="T3" fmla="*/ 0 h 170"/>
                <a:gd name="T4" fmla="*/ 24 w 94"/>
                <a:gd name="T5" fmla="*/ 13 h 170"/>
                <a:gd name="T6" fmla="*/ 24 w 94"/>
                <a:gd name="T7" fmla="*/ 41 h 170"/>
                <a:gd name="T8" fmla="*/ 82 w 94"/>
                <a:gd name="T9" fmla="*/ 0 h 170"/>
                <a:gd name="T10" fmla="*/ 94 w 94"/>
                <a:gd name="T11" fmla="*/ 13 h 170"/>
                <a:gd name="T12" fmla="*/ 83 w 94"/>
                <a:gd name="T13" fmla="*/ 25 h 170"/>
                <a:gd name="T14" fmla="*/ 24 w 94"/>
                <a:gd name="T15" fmla="*/ 101 h 170"/>
                <a:gd name="T16" fmla="*/ 24 w 94"/>
                <a:gd name="T17" fmla="*/ 157 h 170"/>
                <a:gd name="T18" fmla="*/ 12 w 94"/>
                <a:gd name="T19" fmla="*/ 170 h 170"/>
                <a:gd name="T20" fmla="*/ 0 w 94"/>
                <a:gd name="T21" fmla="*/ 157 h 170"/>
                <a:gd name="T22" fmla="*/ 0 w 94"/>
                <a:gd name="T23" fmla="*/ 1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" h="170">
                  <a:moveTo>
                    <a:pt x="0" y="13"/>
                  </a:move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5"/>
                    <a:pt x="24" y="13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37" y="13"/>
                    <a:pt x="64" y="0"/>
                    <a:pt x="82" y="0"/>
                  </a:cubicBezTo>
                  <a:cubicBezTo>
                    <a:pt x="89" y="0"/>
                    <a:pt x="94" y="6"/>
                    <a:pt x="94" y="13"/>
                  </a:cubicBezTo>
                  <a:cubicBezTo>
                    <a:pt x="94" y="20"/>
                    <a:pt x="89" y="24"/>
                    <a:pt x="83" y="25"/>
                  </a:cubicBezTo>
                  <a:cubicBezTo>
                    <a:pt x="51" y="29"/>
                    <a:pt x="24" y="53"/>
                    <a:pt x="24" y="101"/>
                  </a:cubicBezTo>
                  <a:cubicBezTo>
                    <a:pt x="24" y="157"/>
                    <a:pt x="24" y="157"/>
                    <a:pt x="24" y="157"/>
                  </a:cubicBezTo>
                  <a:cubicBezTo>
                    <a:pt x="24" y="164"/>
                    <a:pt x="19" y="170"/>
                    <a:pt x="12" y="170"/>
                  </a:cubicBezTo>
                  <a:cubicBezTo>
                    <a:pt x="5" y="170"/>
                    <a:pt x="0" y="164"/>
                    <a:pt x="0" y="157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373EF47-4DA1-4EF4-AE4F-54BCB38FC2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7894" y="6569284"/>
              <a:ext cx="115211" cy="130361"/>
            </a:xfrm>
            <a:custGeom>
              <a:avLst/>
              <a:gdLst>
                <a:gd name="T0" fmla="*/ 129 w 154"/>
                <a:gd name="T1" fmla="*/ 76 h 172"/>
                <a:gd name="T2" fmla="*/ 77 w 154"/>
                <a:gd name="T3" fmla="*/ 21 h 172"/>
                <a:gd name="T4" fmla="*/ 25 w 154"/>
                <a:gd name="T5" fmla="*/ 76 h 172"/>
                <a:gd name="T6" fmla="*/ 129 w 154"/>
                <a:gd name="T7" fmla="*/ 76 h 172"/>
                <a:gd name="T8" fmla="*/ 81 w 154"/>
                <a:gd name="T9" fmla="*/ 172 h 172"/>
                <a:gd name="T10" fmla="*/ 0 w 154"/>
                <a:gd name="T11" fmla="*/ 86 h 172"/>
                <a:gd name="T12" fmla="*/ 0 w 154"/>
                <a:gd name="T13" fmla="*/ 85 h 172"/>
                <a:gd name="T14" fmla="*/ 78 w 154"/>
                <a:gd name="T15" fmla="*/ 0 h 172"/>
                <a:gd name="T16" fmla="*/ 154 w 154"/>
                <a:gd name="T17" fmla="*/ 83 h 172"/>
                <a:gd name="T18" fmla="*/ 142 w 154"/>
                <a:gd name="T19" fmla="*/ 95 h 172"/>
                <a:gd name="T20" fmla="*/ 25 w 154"/>
                <a:gd name="T21" fmla="*/ 95 h 172"/>
                <a:gd name="T22" fmla="*/ 82 w 154"/>
                <a:gd name="T23" fmla="*/ 150 h 172"/>
                <a:gd name="T24" fmla="*/ 129 w 154"/>
                <a:gd name="T25" fmla="*/ 131 h 172"/>
                <a:gd name="T26" fmla="*/ 136 w 154"/>
                <a:gd name="T27" fmla="*/ 128 h 172"/>
                <a:gd name="T28" fmla="*/ 146 w 154"/>
                <a:gd name="T29" fmla="*/ 139 h 172"/>
                <a:gd name="T30" fmla="*/ 142 w 154"/>
                <a:gd name="T31" fmla="*/ 147 h 172"/>
                <a:gd name="T32" fmla="*/ 81 w 154"/>
                <a:gd name="T3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172">
                  <a:moveTo>
                    <a:pt x="129" y="76"/>
                  </a:moveTo>
                  <a:cubicBezTo>
                    <a:pt x="127" y="47"/>
                    <a:pt x="110" y="21"/>
                    <a:pt x="77" y="21"/>
                  </a:cubicBezTo>
                  <a:cubicBezTo>
                    <a:pt x="49" y="21"/>
                    <a:pt x="28" y="44"/>
                    <a:pt x="25" y="76"/>
                  </a:cubicBezTo>
                  <a:lnTo>
                    <a:pt x="129" y="76"/>
                  </a:lnTo>
                  <a:close/>
                  <a:moveTo>
                    <a:pt x="81" y="172"/>
                  </a:moveTo>
                  <a:cubicBezTo>
                    <a:pt x="36" y="172"/>
                    <a:pt x="0" y="137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3" y="0"/>
                    <a:pt x="78" y="0"/>
                  </a:cubicBezTo>
                  <a:cubicBezTo>
                    <a:pt x="126" y="0"/>
                    <a:pt x="154" y="40"/>
                    <a:pt x="154" y="83"/>
                  </a:cubicBezTo>
                  <a:cubicBezTo>
                    <a:pt x="154" y="90"/>
                    <a:pt x="148" y="95"/>
                    <a:pt x="142" y="95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8" y="130"/>
                    <a:pt x="53" y="150"/>
                    <a:pt x="82" y="150"/>
                  </a:cubicBezTo>
                  <a:cubicBezTo>
                    <a:pt x="102" y="150"/>
                    <a:pt x="117" y="142"/>
                    <a:pt x="129" y="131"/>
                  </a:cubicBezTo>
                  <a:cubicBezTo>
                    <a:pt x="131" y="130"/>
                    <a:pt x="133" y="128"/>
                    <a:pt x="136" y="128"/>
                  </a:cubicBezTo>
                  <a:cubicBezTo>
                    <a:pt x="142" y="128"/>
                    <a:pt x="146" y="133"/>
                    <a:pt x="146" y="139"/>
                  </a:cubicBezTo>
                  <a:cubicBezTo>
                    <a:pt x="146" y="142"/>
                    <a:pt x="145" y="145"/>
                    <a:pt x="142" y="147"/>
                  </a:cubicBezTo>
                  <a:cubicBezTo>
                    <a:pt x="127" y="162"/>
                    <a:pt x="109" y="172"/>
                    <a:pt x="81" y="172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BC15050-D5E4-4FBD-806D-1CEC1AF606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377775" y="6569284"/>
              <a:ext cx="108898" cy="130361"/>
            </a:xfrm>
            <a:custGeom>
              <a:avLst/>
              <a:gdLst>
                <a:gd name="T0" fmla="*/ 122 w 146"/>
                <a:gd name="T1" fmla="*/ 107 h 172"/>
                <a:gd name="T2" fmla="*/ 122 w 146"/>
                <a:gd name="T3" fmla="*/ 91 h 172"/>
                <a:gd name="T4" fmla="*/ 74 w 146"/>
                <a:gd name="T5" fmla="*/ 84 h 172"/>
                <a:gd name="T6" fmla="*/ 25 w 146"/>
                <a:gd name="T7" fmla="*/ 118 h 172"/>
                <a:gd name="T8" fmla="*/ 25 w 146"/>
                <a:gd name="T9" fmla="*/ 119 h 172"/>
                <a:gd name="T10" fmla="*/ 67 w 146"/>
                <a:gd name="T11" fmla="*/ 152 h 172"/>
                <a:gd name="T12" fmla="*/ 122 w 146"/>
                <a:gd name="T13" fmla="*/ 107 h 172"/>
                <a:gd name="T14" fmla="*/ 0 w 146"/>
                <a:gd name="T15" fmla="*/ 120 h 172"/>
                <a:gd name="T16" fmla="*/ 0 w 146"/>
                <a:gd name="T17" fmla="*/ 119 h 172"/>
                <a:gd name="T18" fmla="*/ 71 w 146"/>
                <a:gd name="T19" fmla="*/ 66 h 172"/>
                <a:gd name="T20" fmla="*/ 122 w 146"/>
                <a:gd name="T21" fmla="*/ 73 h 172"/>
                <a:gd name="T22" fmla="*/ 122 w 146"/>
                <a:gd name="T23" fmla="*/ 67 h 172"/>
                <a:gd name="T24" fmla="*/ 73 w 146"/>
                <a:gd name="T25" fmla="*/ 22 h 172"/>
                <a:gd name="T26" fmla="*/ 34 w 146"/>
                <a:gd name="T27" fmla="*/ 30 h 172"/>
                <a:gd name="T28" fmla="*/ 30 w 146"/>
                <a:gd name="T29" fmla="*/ 31 h 172"/>
                <a:gd name="T30" fmla="*/ 19 w 146"/>
                <a:gd name="T31" fmla="*/ 20 h 172"/>
                <a:gd name="T32" fmla="*/ 26 w 146"/>
                <a:gd name="T33" fmla="*/ 10 h 172"/>
                <a:gd name="T34" fmla="*/ 75 w 146"/>
                <a:gd name="T35" fmla="*/ 0 h 172"/>
                <a:gd name="T36" fmla="*/ 129 w 146"/>
                <a:gd name="T37" fmla="*/ 19 h 172"/>
                <a:gd name="T38" fmla="*/ 146 w 146"/>
                <a:gd name="T39" fmla="*/ 67 h 172"/>
                <a:gd name="T40" fmla="*/ 146 w 146"/>
                <a:gd name="T41" fmla="*/ 158 h 172"/>
                <a:gd name="T42" fmla="*/ 134 w 146"/>
                <a:gd name="T43" fmla="*/ 170 h 172"/>
                <a:gd name="T44" fmla="*/ 122 w 146"/>
                <a:gd name="T45" fmla="*/ 159 h 172"/>
                <a:gd name="T46" fmla="*/ 122 w 146"/>
                <a:gd name="T47" fmla="*/ 143 h 172"/>
                <a:gd name="T48" fmla="*/ 62 w 146"/>
                <a:gd name="T49" fmla="*/ 172 h 172"/>
                <a:gd name="T50" fmla="*/ 0 w 146"/>
                <a:gd name="T51" fmla="*/ 12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72">
                  <a:moveTo>
                    <a:pt x="122" y="107"/>
                  </a:moveTo>
                  <a:cubicBezTo>
                    <a:pt x="122" y="91"/>
                    <a:pt x="122" y="91"/>
                    <a:pt x="122" y="91"/>
                  </a:cubicBezTo>
                  <a:cubicBezTo>
                    <a:pt x="110" y="88"/>
                    <a:pt x="94" y="84"/>
                    <a:pt x="74" y="84"/>
                  </a:cubicBezTo>
                  <a:cubicBezTo>
                    <a:pt x="43" y="84"/>
                    <a:pt x="25" y="98"/>
                    <a:pt x="25" y="118"/>
                  </a:cubicBezTo>
                  <a:cubicBezTo>
                    <a:pt x="25" y="119"/>
                    <a:pt x="25" y="119"/>
                    <a:pt x="25" y="119"/>
                  </a:cubicBezTo>
                  <a:cubicBezTo>
                    <a:pt x="25" y="140"/>
                    <a:pt x="45" y="152"/>
                    <a:pt x="67" y="152"/>
                  </a:cubicBezTo>
                  <a:cubicBezTo>
                    <a:pt x="97" y="152"/>
                    <a:pt x="122" y="133"/>
                    <a:pt x="122" y="107"/>
                  </a:cubicBezTo>
                  <a:moveTo>
                    <a:pt x="0" y="12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0" y="85"/>
                    <a:pt x="29" y="66"/>
                    <a:pt x="71" y="66"/>
                  </a:cubicBezTo>
                  <a:cubicBezTo>
                    <a:pt x="92" y="66"/>
                    <a:pt x="107" y="69"/>
                    <a:pt x="122" y="73"/>
                  </a:cubicBezTo>
                  <a:cubicBezTo>
                    <a:pt x="122" y="67"/>
                    <a:pt x="122" y="67"/>
                    <a:pt x="122" y="67"/>
                  </a:cubicBezTo>
                  <a:cubicBezTo>
                    <a:pt x="122" y="37"/>
                    <a:pt x="104" y="22"/>
                    <a:pt x="73" y="22"/>
                  </a:cubicBezTo>
                  <a:cubicBezTo>
                    <a:pt x="56" y="22"/>
                    <a:pt x="46" y="24"/>
                    <a:pt x="34" y="30"/>
                  </a:cubicBezTo>
                  <a:cubicBezTo>
                    <a:pt x="33" y="30"/>
                    <a:pt x="31" y="31"/>
                    <a:pt x="30" y="31"/>
                  </a:cubicBezTo>
                  <a:cubicBezTo>
                    <a:pt x="24" y="31"/>
                    <a:pt x="19" y="26"/>
                    <a:pt x="19" y="20"/>
                  </a:cubicBezTo>
                  <a:cubicBezTo>
                    <a:pt x="19" y="15"/>
                    <a:pt x="21" y="12"/>
                    <a:pt x="26" y="10"/>
                  </a:cubicBezTo>
                  <a:cubicBezTo>
                    <a:pt x="42" y="3"/>
                    <a:pt x="54" y="0"/>
                    <a:pt x="75" y="0"/>
                  </a:cubicBezTo>
                  <a:cubicBezTo>
                    <a:pt x="99" y="0"/>
                    <a:pt x="117" y="6"/>
                    <a:pt x="129" y="19"/>
                  </a:cubicBezTo>
                  <a:cubicBezTo>
                    <a:pt x="140" y="30"/>
                    <a:pt x="146" y="46"/>
                    <a:pt x="146" y="6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65"/>
                    <a:pt x="141" y="170"/>
                    <a:pt x="134" y="170"/>
                  </a:cubicBezTo>
                  <a:cubicBezTo>
                    <a:pt x="127" y="170"/>
                    <a:pt x="122" y="165"/>
                    <a:pt x="122" y="159"/>
                  </a:cubicBezTo>
                  <a:cubicBezTo>
                    <a:pt x="122" y="143"/>
                    <a:pt x="122" y="143"/>
                    <a:pt x="122" y="143"/>
                  </a:cubicBezTo>
                  <a:cubicBezTo>
                    <a:pt x="111" y="158"/>
                    <a:pt x="91" y="172"/>
                    <a:pt x="62" y="172"/>
                  </a:cubicBezTo>
                  <a:cubicBezTo>
                    <a:pt x="32" y="172"/>
                    <a:pt x="0" y="154"/>
                    <a:pt x="0" y="120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53BA047-B60F-46CD-AFCB-49101F4D7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3272" y="6563918"/>
              <a:ext cx="325115" cy="135727"/>
            </a:xfrm>
            <a:custGeom>
              <a:avLst/>
              <a:gdLst>
                <a:gd name="T0" fmla="*/ 49 w 435"/>
                <a:gd name="T1" fmla="*/ 18 h 179"/>
                <a:gd name="T2" fmla="*/ 17 w 435"/>
                <a:gd name="T3" fmla="*/ 6 h 179"/>
                <a:gd name="T4" fmla="*/ 6 w 435"/>
                <a:gd name="T5" fmla="*/ 37 h 179"/>
                <a:gd name="T6" fmla="*/ 58 w 435"/>
                <a:gd name="T7" fmla="*/ 152 h 179"/>
                <a:gd name="T8" fmla="*/ 92 w 435"/>
                <a:gd name="T9" fmla="*/ 179 h 179"/>
                <a:gd name="T10" fmla="*/ 125 w 435"/>
                <a:gd name="T11" fmla="*/ 152 h 179"/>
                <a:gd name="T12" fmla="*/ 171 w 435"/>
                <a:gd name="T13" fmla="*/ 51 h 179"/>
                <a:gd name="T14" fmla="*/ 178 w 435"/>
                <a:gd name="T15" fmla="*/ 46 h 179"/>
                <a:gd name="T16" fmla="*/ 185 w 435"/>
                <a:gd name="T17" fmla="*/ 54 h 179"/>
                <a:gd name="T18" fmla="*/ 185 w 435"/>
                <a:gd name="T19" fmla="*/ 151 h 179"/>
                <a:gd name="T20" fmla="*/ 209 w 435"/>
                <a:gd name="T21" fmla="*/ 179 h 179"/>
                <a:gd name="T22" fmla="*/ 234 w 435"/>
                <a:gd name="T23" fmla="*/ 151 h 179"/>
                <a:gd name="T24" fmla="*/ 234 w 435"/>
                <a:gd name="T25" fmla="*/ 72 h 179"/>
                <a:gd name="T26" fmla="*/ 260 w 435"/>
                <a:gd name="T27" fmla="*/ 46 h 179"/>
                <a:gd name="T28" fmla="*/ 285 w 435"/>
                <a:gd name="T29" fmla="*/ 72 h 179"/>
                <a:gd name="T30" fmla="*/ 285 w 435"/>
                <a:gd name="T31" fmla="*/ 151 h 179"/>
                <a:gd name="T32" fmla="*/ 310 w 435"/>
                <a:gd name="T33" fmla="*/ 179 h 179"/>
                <a:gd name="T34" fmla="*/ 334 w 435"/>
                <a:gd name="T35" fmla="*/ 151 h 179"/>
                <a:gd name="T36" fmla="*/ 334 w 435"/>
                <a:gd name="T37" fmla="*/ 72 h 179"/>
                <a:gd name="T38" fmla="*/ 360 w 435"/>
                <a:gd name="T39" fmla="*/ 46 h 179"/>
                <a:gd name="T40" fmla="*/ 385 w 435"/>
                <a:gd name="T41" fmla="*/ 72 h 179"/>
                <a:gd name="T42" fmla="*/ 385 w 435"/>
                <a:gd name="T43" fmla="*/ 151 h 179"/>
                <a:gd name="T44" fmla="*/ 410 w 435"/>
                <a:gd name="T45" fmla="*/ 179 h 179"/>
                <a:gd name="T46" fmla="*/ 435 w 435"/>
                <a:gd name="T47" fmla="*/ 151 h 179"/>
                <a:gd name="T48" fmla="*/ 435 w 435"/>
                <a:gd name="T49" fmla="*/ 61 h 179"/>
                <a:gd name="T50" fmla="*/ 375 w 435"/>
                <a:gd name="T51" fmla="*/ 4 h 179"/>
                <a:gd name="T52" fmla="*/ 323 w 435"/>
                <a:gd name="T53" fmla="*/ 26 h 179"/>
                <a:gd name="T54" fmla="*/ 272 w 435"/>
                <a:gd name="T55" fmla="*/ 4 h 179"/>
                <a:gd name="T56" fmla="*/ 223 w 435"/>
                <a:gd name="T57" fmla="*/ 26 h 179"/>
                <a:gd name="T58" fmla="*/ 178 w 435"/>
                <a:gd name="T59" fmla="*/ 4 h 179"/>
                <a:gd name="T60" fmla="*/ 125 w 435"/>
                <a:gd name="T61" fmla="*/ 40 h 179"/>
                <a:gd name="T62" fmla="*/ 92 w 435"/>
                <a:gd name="T63" fmla="*/ 119 h 179"/>
                <a:gd name="T64" fmla="*/ 49 w 435"/>
                <a:gd name="T65" fmla="*/ 1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5" h="179">
                  <a:moveTo>
                    <a:pt x="49" y="18"/>
                  </a:moveTo>
                  <a:cubicBezTo>
                    <a:pt x="43" y="6"/>
                    <a:pt x="30" y="0"/>
                    <a:pt x="17" y="6"/>
                  </a:cubicBezTo>
                  <a:cubicBezTo>
                    <a:pt x="5" y="12"/>
                    <a:pt x="0" y="25"/>
                    <a:pt x="6" y="37"/>
                  </a:cubicBezTo>
                  <a:cubicBezTo>
                    <a:pt x="58" y="152"/>
                    <a:pt x="58" y="152"/>
                    <a:pt x="58" y="152"/>
                  </a:cubicBezTo>
                  <a:cubicBezTo>
                    <a:pt x="67" y="169"/>
                    <a:pt x="75" y="179"/>
                    <a:pt x="92" y="179"/>
                  </a:cubicBezTo>
                  <a:cubicBezTo>
                    <a:pt x="109" y="179"/>
                    <a:pt x="117" y="169"/>
                    <a:pt x="125" y="152"/>
                  </a:cubicBezTo>
                  <a:cubicBezTo>
                    <a:pt x="125" y="152"/>
                    <a:pt x="171" y="52"/>
                    <a:pt x="171" y="51"/>
                  </a:cubicBezTo>
                  <a:cubicBezTo>
                    <a:pt x="172" y="50"/>
                    <a:pt x="173" y="46"/>
                    <a:pt x="178" y="46"/>
                  </a:cubicBezTo>
                  <a:cubicBezTo>
                    <a:pt x="182" y="47"/>
                    <a:pt x="185" y="50"/>
                    <a:pt x="185" y="54"/>
                  </a:cubicBezTo>
                  <a:cubicBezTo>
                    <a:pt x="185" y="151"/>
                    <a:pt x="185" y="151"/>
                    <a:pt x="185" y="151"/>
                  </a:cubicBezTo>
                  <a:cubicBezTo>
                    <a:pt x="185" y="166"/>
                    <a:pt x="193" y="179"/>
                    <a:pt x="209" y="179"/>
                  </a:cubicBezTo>
                  <a:cubicBezTo>
                    <a:pt x="225" y="179"/>
                    <a:pt x="234" y="166"/>
                    <a:pt x="234" y="151"/>
                  </a:cubicBezTo>
                  <a:cubicBezTo>
                    <a:pt x="234" y="72"/>
                    <a:pt x="234" y="72"/>
                    <a:pt x="234" y="72"/>
                  </a:cubicBezTo>
                  <a:cubicBezTo>
                    <a:pt x="234" y="56"/>
                    <a:pt x="245" y="46"/>
                    <a:pt x="260" y="46"/>
                  </a:cubicBezTo>
                  <a:cubicBezTo>
                    <a:pt x="275" y="46"/>
                    <a:pt x="285" y="57"/>
                    <a:pt x="285" y="72"/>
                  </a:cubicBezTo>
                  <a:cubicBezTo>
                    <a:pt x="285" y="151"/>
                    <a:pt x="285" y="151"/>
                    <a:pt x="285" y="151"/>
                  </a:cubicBezTo>
                  <a:cubicBezTo>
                    <a:pt x="285" y="166"/>
                    <a:pt x="294" y="179"/>
                    <a:pt x="310" y="179"/>
                  </a:cubicBezTo>
                  <a:cubicBezTo>
                    <a:pt x="326" y="179"/>
                    <a:pt x="334" y="166"/>
                    <a:pt x="334" y="151"/>
                  </a:cubicBezTo>
                  <a:cubicBezTo>
                    <a:pt x="334" y="72"/>
                    <a:pt x="334" y="72"/>
                    <a:pt x="334" y="72"/>
                  </a:cubicBezTo>
                  <a:cubicBezTo>
                    <a:pt x="334" y="56"/>
                    <a:pt x="345" y="46"/>
                    <a:pt x="360" y="46"/>
                  </a:cubicBezTo>
                  <a:cubicBezTo>
                    <a:pt x="375" y="46"/>
                    <a:pt x="385" y="57"/>
                    <a:pt x="385" y="72"/>
                  </a:cubicBezTo>
                  <a:cubicBezTo>
                    <a:pt x="385" y="151"/>
                    <a:pt x="385" y="151"/>
                    <a:pt x="385" y="151"/>
                  </a:cubicBezTo>
                  <a:cubicBezTo>
                    <a:pt x="385" y="166"/>
                    <a:pt x="394" y="179"/>
                    <a:pt x="410" y="179"/>
                  </a:cubicBezTo>
                  <a:cubicBezTo>
                    <a:pt x="426" y="179"/>
                    <a:pt x="435" y="166"/>
                    <a:pt x="435" y="151"/>
                  </a:cubicBezTo>
                  <a:cubicBezTo>
                    <a:pt x="435" y="61"/>
                    <a:pt x="435" y="61"/>
                    <a:pt x="435" y="61"/>
                  </a:cubicBezTo>
                  <a:cubicBezTo>
                    <a:pt x="435" y="27"/>
                    <a:pt x="408" y="4"/>
                    <a:pt x="375" y="4"/>
                  </a:cubicBezTo>
                  <a:cubicBezTo>
                    <a:pt x="343" y="4"/>
                    <a:pt x="323" y="26"/>
                    <a:pt x="323" y="26"/>
                  </a:cubicBezTo>
                  <a:cubicBezTo>
                    <a:pt x="312" y="12"/>
                    <a:pt x="297" y="4"/>
                    <a:pt x="272" y="4"/>
                  </a:cubicBezTo>
                  <a:cubicBezTo>
                    <a:pt x="246" y="4"/>
                    <a:pt x="223" y="26"/>
                    <a:pt x="223" y="26"/>
                  </a:cubicBezTo>
                  <a:cubicBezTo>
                    <a:pt x="212" y="12"/>
                    <a:pt x="194" y="4"/>
                    <a:pt x="178" y="4"/>
                  </a:cubicBezTo>
                  <a:cubicBezTo>
                    <a:pt x="155" y="4"/>
                    <a:pt x="136" y="14"/>
                    <a:pt x="125" y="40"/>
                  </a:cubicBezTo>
                  <a:cubicBezTo>
                    <a:pt x="92" y="119"/>
                    <a:pt x="92" y="119"/>
                    <a:pt x="92" y="119"/>
                  </a:cubicBezTo>
                  <a:lnTo>
                    <a:pt x="49" y="18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E5E07D7E-E36B-4549-9FB3-3BA1E22594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694683" y="6569284"/>
              <a:ext cx="29671" cy="31249"/>
            </a:xfrm>
            <a:custGeom>
              <a:avLst/>
              <a:gdLst>
                <a:gd name="T0" fmla="*/ 37 w 40"/>
                <a:gd name="T1" fmla="*/ 20 h 41"/>
                <a:gd name="T2" fmla="*/ 37 w 40"/>
                <a:gd name="T3" fmla="*/ 20 h 41"/>
                <a:gd name="T4" fmla="*/ 20 w 40"/>
                <a:gd name="T5" fmla="*/ 4 h 41"/>
                <a:gd name="T6" fmla="*/ 3 w 40"/>
                <a:gd name="T7" fmla="*/ 20 h 41"/>
                <a:gd name="T8" fmla="*/ 3 w 40"/>
                <a:gd name="T9" fmla="*/ 21 h 41"/>
                <a:gd name="T10" fmla="*/ 20 w 40"/>
                <a:gd name="T11" fmla="*/ 37 h 41"/>
                <a:gd name="T12" fmla="*/ 37 w 40"/>
                <a:gd name="T13" fmla="*/ 20 h 41"/>
                <a:gd name="T14" fmla="*/ 0 w 40"/>
                <a:gd name="T15" fmla="*/ 21 h 41"/>
                <a:gd name="T16" fmla="*/ 0 w 40"/>
                <a:gd name="T17" fmla="*/ 20 h 41"/>
                <a:gd name="T18" fmla="*/ 20 w 40"/>
                <a:gd name="T19" fmla="*/ 0 h 41"/>
                <a:gd name="T20" fmla="*/ 40 w 40"/>
                <a:gd name="T21" fmla="*/ 20 h 41"/>
                <a:gd name="T22" fmla="*/ 40 w 40"/>
                <a:gd name="T23" fmla="*/ 20 h 41"/>
                <a:gd name="T24" fmla="*/ 20 w 40"/>
                <a:gd name="T25" fmla="*/ 41 h 41"/>
                <a:gd name="T26" fmla="*/ 0 w 40"/>
                <a:gd name="T27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41"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4"/>
                    <a:pt x="3" y="11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0"/>
                    <a:pt x="11" y="37"/>
                    <a:pt x="20" y="37"/>
                  </a:cubicBezTo>
                  <a:cubicBezTo>
                    <a:pt x="29" y="37"/>
                    <a:pt x="37" y="30"/>
                    <a:pt x="37" y="20"/>
                  </a:cubicBezTo>
                  <a:moveTo>
                    <a:pt x="0" y="21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32"/>
                    <a:pt x="31" y="41"/>
                    <a:pt x="20" y="41"/>
                  </a:cubicBezTo>
                  <a:cubicBezTo>
                    <a:pt x="8" y="41"/>
                    <a:pt x="0" y="32"/>
                    <a:pt x="0" y="21"/>
                  </a:cubicBezTo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3352F97F-F3A2-4B3E-9917-55B62713FD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03521" y="6576859"/>
              <a:ext cx="12626" cy="15151"/>
            </a:xfrm>
            <a:custGeom>
              <a:avLst/>
              <a:gdLst>
                <a:gd name="T0" fmla="*/ 9 w 17"/>
                <a:gd name="T1" fmla="*/ 10 h 20"/>
                <a:gd name="T2" fmla="*/ 12 w 17"/>
                <a:gd name="T3" fmla="*/ 7 h 20"/>
                <a:gd name="T4" fmla="*/ 12 w 17"/>
                <a:gd name="T5" fmla="*/ 7 h 20"/>
                <a:gd name="T6" fmla="*/ 9 w 17"/>
                <a:gd name="T7" fmla="*/ 4 h 20"/>
                <a:gd name="T8" fmla="*/ 5 w 17"/>
                <a:gd name="T9" fmla="*/ 4 h 20"/>
                <a:gd name="T10" fmla="*/ 5 w 17"/>
                <a:gd name="T11" fmla="*/ 10 h 20"/>
                <a:gd name="T12" fmla="*/ 9 w 17"/>
                <a:gd name="T13" fmla="*/ 10 h 20"/>
                <a:gd name="T14" fmla="*/ 0 w 17"/>
                <a:gd name="T15" fmla="*/ 2 h 20"/>
                <a:gd name="T16" fmla="*/ 2 w 17"/>
                <a:gd name="T17" fmla="*/ 0 h 20"/>
                <a:gd name="T18" fmla="*/ 9 w 17"/>
                <a:gd name="T19" fmla="*/ 0 h 20"/>
                <a:gd name="T20" fmla="*/ 15 w 17"/>
                <a:gd name="T21" fmla="*/ 2 h 20"/>
                <a:gd name="T22" fmla="*/ 17 w 17"/>
                <a:gd name="T23" fmla="*/ 7 h 20"/>
                <a:gd name="T24" fmla="*/ 17 w 17"/>
                <a:gd name="T25" fmla="*/ 7 h 20"/>
                <a:gd name="T26" fmla="*/ 13 w 17"/>
                <a:gd name="T27" fmla="*/ 13 h 20"/>
                <a:gd name="T28" fmla="*/ 16 w 17"/>
                <a:gd name="T29" fmla="*/ 17 h 20"/>
                <a:gd name="T30" fmla="*/ 16 w 17"/>
                <a:gd name="T31" fmla="*/ 18 h 20"/>
                <a:gd name="T32" fmla="*/ 14 w 17"/>
                <a:gd name="T33" fmla="*/ 20 h 20"/>
                <a:gd name="T34" fmla="*/ 12 w 17"/>
                <a:gd name="T35" fmla="*/ 19 h 20"/>
                <a:gd name="T36" fmla="*/ 8 w 17"/>
                <a:gd name="T37" fmla="*/ 14 h 20"/>
                <a:gd name="T38" fmla="*/ 5 w 17"/>
                <a:gd name="T39" fmla="*/ 14 h 20"/>
                <a:gd name="T40" fmla="*/ 5 w 17"/>
                <a:gd name="T41" fmla="*/ 18 h 20"/>
                <a:gd name="T42" fmla="*/ 2 w 17"/>
                <a:gd name="T43" fmla="*/ 20 h 20"/>
                <a:gd name="T44" fmla="*/ 0 w 17"/>
                <a:gd name="T45" fmla="*/ 18 h 20"/>
                <a:gd name="T46" fmla="*/ 0 w 17"/>
                <a:gd name="T4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20">
                  <a:moveTo>
                    <a:pt x="9" y="10"/>
                  </a:moveTo>
                  <a:cubicBezTo>
                    <a:pt x="11" y="10"/>
                    <a:pt x="12" y="9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5"/>
                    <a:pt x="11" y="4"/>
                    <a:pt x="9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10"/>
                    <a:pt x="5" y="10"/>
                    <a:pt x="5" y="10"/>
                  </a:cubicBezTo>
                  <a:lnTo>
                    <a:pt x="9" y="10"/>
                  </a:lnTo>
                  <a:close/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0"/>
                    <a:pt x="14" y="1"/>
                    <a:pt x="15" y="2"/>
                  </a:cubicBezTo>
                  <a:cubicBezTo>
                    <a:pt x="16" y="3"/>
                    <a:pt x="17" y="5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10"/>
                    <a:pt x="15" y="12"/>
                    <a:pt x="13" y="1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3" y="20"/>
                    <a:pt x="12" y="19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20"/>
                    <a:pt x="2" y="20"/>
                  </a:cubicBezTo>
                  <a:cubicBezTo>
                    <a:pt x="1" y="20"/>
                    <a:pt x="0" y="19"/>
                    <a:pt x="0" y="18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71707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0A2C43B-3928-4C21-81F0-0AA332C8F322}"/>
              </a:ext>
            </a:extLst>
          </p:cNvPr>
          <p:cNvSpPr txBox="1"/>
          <p:nvPr userDrawn="1"/>
        </p:nvSpPr>
        <p:spPr bwMode="white">
          <a:xfrm flipH="1">
            <a:off x="1555600" y="6506318"/>
            <a:ext cx="1297004" cy="18669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Confidential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tropolis Light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Arial" panose="020B0604020202020204" pitchFamily="34" charset="0"/>
              </a:rPr>
              <a:t> │ 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Metropolis Light"/>
                <a:ea typeface="+mn-ea"/>
                <a:cs typeface="+mn-cs"/>
              </a:rPr>
              <a:t>©2019 VMware, Inc.</a:t>
            </a:r>
          </a:p>
        </p:txBody>
      </p:sp>
    </p:spTree>
    <p:extLst>
      <p:ext uri="{BB962C8B-B14F-4D97-AF65-F5344CB8AC3E}">
        <p14:creationId xmlns:p14="http://schemas.microsoft.com/office/powerpoint/2010/main" val="411226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  <p:sldLayoutId id="2147483783" r:id="rId37"/>
    <p:sldLayoutId id="2147483784" r:id="rId38"/>
    <p:sldLayoutId id="2147483785" r:id="rId39"/>
    <p:sldLayoutId id="2147483786" r:id="rId40"/>
    <p:sldLayoutId id="2147483787" r:id="rId41"/>
    <p:sldLayoutId id="2147483788" r:id="rId42"/>
    <p:sldLayoutId id="2147483789" r:id="rId43"/>
    <p:sldLayoutId id="2147483790" r:id="rId44"/>
    <p:sldLayoutId id="2147483791" r:id="rId45"/>
    <p:sldLayoutId id="2147483792" r:id="rId46"/>
    <p:sldLayoutId id="2147483793" r:id="rId47"/>
    <p:sldLayoutId id="2147483794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101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983" rtl="0" eaLnBrk="1" latinLnBrk="0" hangingPunct="1">
        <a:lnSpc>
          <a:spcPct val="100000"/>
        </a:lnSpc>
        <a:spcBef>
          <a:spcPts val="1350"/>
        </a:spcBef>
        <a:buClr>
          <a:schemeClr val="tx1">
            <a:lumMod val="60000"/>
            <a:lumOff val="40000"/>
          </a:schemeClr>
        </a:buClr>
        <a:buSzPct val="90000"/>
        <a:buFont typeface="Arial" panose="020B0604020202020204" pitchFamily="34" charset="0"/>
        <a:buChar char="​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342991" indent="-138149" algn="l" defTabSz="685983" rtl="0" eaLnBrk="1" latinLnBrk="0" hangingPunct="1">
        <a:lnSpc>
          <a:spcPct val="100000"/>
        </a:lnSpc>
        <a:spcBef>
          <a:spcPts val="225"/>
        </a:spcBef>
        <a:buClr>
          <a:schemeClr val="tx2"/>
        </a:buClr>
        <a:buSzPct val="90000"/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558552" indent="-127431" algn="l" defTabSz="685983" rtl="0" eaLnBrk="1" latinLnBrk="0" hangingPunct="1">
        <a:lnSpc>
          <a:spcPct val="100000"/>
        </a:lnSpc>
        <a:spcBef>
          <a:spcPts val="225"/>
        </a:spcBef>
        <a:spcAft>
          <a:spcPts val="0"/>
        </a:spcAft>
        <a:buClr>
          <a:schemeClr val="tx2"/>
        </a:buClr>
        <a:buSzPct val="90000"/>
        <a:buFont typeface="Camphor Std" panose="020B0504030404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727666" indent="-125049" algn="l" defTabSz="685983" rtl="0" eaLnBrk="1" latinLnBrk="0" hangingPunct="1">
        <a:lnSpc>
          <a:spcPct val="100000"/>
        </a:lnSpc>
        <a:spcBef>
          <a:spcPts val="225"/>
        </a:spcBef>
        <a:buClr>
          <a:schemeClr val="tx2"/>
        </a:buClr>
        <a:buSzPct val="90000"/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857479" indent="-103612" algn="l" defTabSz="685983" rtl="0" eaLnBrk="1" latinLnBrk="0" hangingPunct="1">
        <a:lnSpc>
          <a:spcPct val="100000"/>
        </a:lnSpc>
        <a:spcBef>
          <a:spcPts val="225"/>
        </a:spcBef>
        <a:buClr>
          <a:schemeClr val="tx2"/>
        </a:buClr>
        <a:buSzPct val="90000"/>
        <a:buFont typeface="Camphor Std" panose="020B0504030404020204" pitchFamily="34" charset="0"/>
        <a:buChar char="–"/>
        <a:tabLst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71496" indent="-171496" algn="l" defTabSz="685983" rtl="0" eaLnBrk="1" latinLnBrk="0" hangingPunct="1">
        <a:lnSpc>
          <a:spcPct val="100000"/>
        </a:lnSpc>
        <a:spcBef>
          <a:spcPts val="1350"/>
        </a:spcBef>
        <a:buClr>
          <a:schemeClr val="tx2"/>
        </a:buClr>
        <a:buSzPct val="90000"/>
        <a:buFont typeface="+mj-lt"/>
        <a:buAutoNum type="arabicPeriod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384675" indent="-171496" algn="l" defTabSz="685983" rtl="0" eaLnBrk="1" latinLnBrk="0" hangingPunct="1">
        <a:lnSpc>
          <a:spcPct val="100000"/>
        </a:lnSpc>
        <a:spcBef>
          <a:spcPts val="225"/>
        </a:spcBef>
        <a:buClr>
          <a:schemeClr val="tx2"/>
        </a:buClr>
        <a:buSzPct val="90000"/>
        <a:buFont typeface="+mj-lt"/>
        <a:buAutoNum type="alphaLcPeriod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556171" indent="-125049" algn="l" defTabSz="685983" rtl="0" eaLnBrk="1" latinLnBrk="0" hangingPunct="1">
        <a:lnSpc>
          <a:spcPct val="90000"/>
        </a:lnSpc>
        <a:spcBef>
          <a:spcPts val="450"/>
        </a:spcBef>
        <a:buClr>
          <a:schemeClr val="tx2"/>
        </a:buClr>
        <a:buSzPct val="90000"/>
        <a:buFont typeface="+mj-lt"/>
        <a:buAutoNum type="romanLcPeriod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213179" indent="-213179" algn="l" defTabSz="685983" rtl="0" eaLnBrk="1" latinLnBrk="0" hangingPunct="1">
        <a:lnSpc>
          <a:spcPct val="100000"/>
        </a:lnSpc>
        <a:spcBef>
          <a:spcPts val="1350"/>
        </a:spcBef>
        <a:buClr>
          <a:schemeClr val="tx2"/>
        </a:buClr>
        <a:buSzPct val="90000"/>
        <a:buFont typeface="+mj-lt"/>
        <a:buAutoNum type="alphaUcPeriod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orient="horz" pos="1872">
          <p15:clr>
            <a:srgbClr val="F26B43"/>
          </p15:clr>
        </p15:guide>
        <p15:guide id="4" orient="horz" pos="1584">
          <p15:clr>
            <a:srgbClr val="F26B43"/>
          </p15:clr>
        </p15:guide>
        <p15:guide id="5" orient="horz" pos="1296">
          <p15:clr>
            <a:srgbClr val="F26B43"/>
          </p15:clr>
        </p15:guide>
        <p15:guide id="6" orient="horz" pos="1008">
          <p15:clr>
            <a:srgbClr val="F26B43"/>
          </p15:clr>
        </p15:guide>
        <p15:guide id="7" orient="horz" pos="720">
          <p15:clr>
            <a:srgbClr val="F26B43"/>
          </p15:clr>
        </p15:guide>
        <p15:guide id="8" orient="horz" pos="576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>
          <p15:clr>
            <a:srgbClr val="F26B43"/>
          </p15:clr>
        </p15:guide>
        <p15:guide id="11" orient="horz" pos="2448">
          <p15:clr>
            <a:srgbClr val="F26B43"/>
          </p15:clr>
        </p15:guide>
        <p15:guide id="12" orient="horz" pos="2736">
          <p15:clr>
            <a:srgbClr val="F26B43"/>
          </p15:clr>
        </p15:guide>
        <p15:guide id="13" orient="horz" pos="3024">
          <p15:clr>
            <a:srgbClr val="F26B43"/>
          </p15:clr>
        </p15:guide>
        <p15:guide id="14" orient="horz" pos="3312">
          <p15:clr>
            <a:srgbClr val="F26B43"/>
          </p15:clr>
        </p15:guide>
        <p15:guide id="15" orient="horz" pos="3600">
          <p15:clr>
            <a:srgbClr val="F26B43"/>
          </p15:clr>
        </p15:guide>
        <p15:guide id="16" orient="horz" pos="3888">
          <p15:clr>
            <a:srgbClr val="F26B43"/>
          </p15:clr>
        </p15:guide>
        <p15:guide id="17" orient="horz" pos="4032">
          <p15:clr>
            <a:srgbClr val="F26B43"/>
          </p15:clr>
        </p15:guide>
        <p15:guide id="18" pos="3551">
          <p15:clr>
            <a:srgbClr val="F26B43"/>
          </p15:clr>
        </p15:guide>
        <p15:guide id="19" pos="3263">
          <p15:clr>
            <a:srgbClr val="F26B43"/>
          </p15:clr>
        </p15:guide>
        <p15:guide id="20" pos="2975">
          <p15:clr>
            <a:srgbClr val="F26B43"/>
          </p15:clr>
        </p15:guide>
        <p15:guide id="21" pos="2687">
          <p15:clr>
            <a:srgbClr val="F26B43"/>
          </p15:clr>
        </p15:guide>
        <p15:guide id="22" pos="2399">
          <p15:clr>
            <a:srgbClr val="F26B43"/>
          </p15:clr>
        </p15:guide>
        <p15:guide id="23" pos="2111">
          <p15:clr>
            <a:srgbClr val="F26B43"/>
          </p15:clr>
        </p15:guide>
        <p15:guide id="24" pos="1823">
          <p15:clr>
            <a:srgbClr val="F26B43"/>
          </p15:clr>
        </p15:guide>
        <p15:guide id="25" pos="1535">
          <p15:clr>
            <a:srgbClr val="F26B43"/>
          </p15:clr>
        </p15:guide>
        <p15:guide id="26" pos="1247">
          <p15:clr>
            <a:srgbClr val="F26B43"/>
          </p15:clr>
        </p15:guide>
        <p15:guide id="27" pos="959">
          <p15:clr>
            <a:srgbClr val="F26B43"/>
          </p15:clr>
        </p15:guide>
        <p15:guide id="28" pos="671">
          <p15:clr>
            <a:srgbClr val="F26B43"/>
          </p15:clr>
        </p15:guide>
        <p15:guide id="29" pos="383">
          <p15:clr>
            <a:srgbClr val="F26B43"/>
          </p15:clr>
        </p15:guide>
        <p15:guide id="30" pos="4127">
          <p15:clr>
            <a:srgbClr val="F26B43"/>
          </p15:clr>
        </p15:guide>
        <p15:guide id="31" pos="4415">
          <p15:clr>
            <a:srgbClr val="F26B43"/>
          </p15:clr>
        </p15:guide>
        <p15:guide id="32" pos="4703">
          <p15:clr>
            <a:srgbClr val="F26B43"/>
          </p15:clr>
        </p15:guide>
        <p15:guide id="33" pos="4991">
          <p15:clr>
            <a:srgbClr val="F26B43"/>
          </p15:clr>
        </p15:guide>
        <p15:guide id="34" pos="5279">
          <p15:clr>
            <a:srgbClr val="F26B43"/>
          </p15:clr>
        </p15:guide>
        <p15:guide id="35" pos="5567">
          <p15:clr>
            <a:srgbClr val="F26B43"/>
          </p15:clr>
        </p15:guide>
        <p15:guide id="36" pos="5855">
          <p15:clr>
            <a:srgbClr val="F26B43"/>
          </p15:clr>
        </p15:guide>
        <p15:guide id="37" pos="6143">
          <p15:clr>
            <a:srgbClr val="F26B43"/>
          </p15:clr>
        </p15:guide>
        <p15:guide id="38" pos="6431">
          <p15:clr>
            <a:srgbClr val="F26B43"/>
          </p15:clr>
        </p15:guide>
        <p15:guide id="39" pos="6719">
          <p15:clr>
            <a:srgbClr val="F26B43"/>
          </p15:clr>
        </p15:guide>
        <p15:guide id="40" pos="7007">
          <p15:clr>
            <a:srgbClr val="F26B43"/>
          </p15:clr>
        </p15:guide>
        <p15:guide id="41" pos="7295">
          <p15:clr>
            <a:srgbClr val="F26B43"/>
          </p15:clr>
        </p15:guide>
        <p15:guide id="42" pos="7678">
          <p15:clr>
            <a:srgbClr val="F26B43"/>
          </p15:clr>
        </p15:guide>
        <p15:guide id="43" orient="horz" pos="4320">
          <p15:clr>
            <a:srgbClr val="F26B43"/>
          </p15:clr>
        </p15:guide>
        <p15:guide id="4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412875" y="541338"/>
            <a:ext cx="7221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12875" y="1935163"/>
            <a:ext cx="7221538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</p:txBody>
      </p:sp>
      <p:sp>
        <p:nvSpPr>
          <p:cNvPr id="1028" name="Rectangle 9">
            <a:extLst>
              <a:ext uri="{FF2B5EF4-FFF2-40B4-BE49-F238E27FC236}">
                <a16:creationId xmlns:a16="http://schemas.microsoft.com/office/drawing/2014/main" id="{6BA12AF0-7C39-47DC-A92F-287A82597A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875" y="0"/>
            <a:ext cx="939800" cy="6858000"/>
          </a:xfrm>
          <a:prstGeom prst="rect">
            <a:avLst/>
          </a:prstGeom>
          <a:solidFill>
            <a:srgbClr val="518F19"/>
          </a:solidFill>
          <a:ln w="9525">
            <a:solidFill>
              <a:srgbClr val="518F19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A8F24"/>
                </a:solidFill>
                <a:effectLst/>
                <a:uLnTx/>
                <a:uFillTx/>
                <a:latin typeface="Calibri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1029" name="Date Placeholder 3">
            <a:extLst>
              <a:ext uri="{FF2B5EF4-FFF2-40B4-BE49-F238E27FC236}">
                <a16:creationId xmlns:a16="http://schemas.microsoft.com/office/drawing/2014/main" id="{D87FB57B-47A3-4F78-8F9B-742ABAF5E6F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008938" y="6313488"/>
            <a:ext cx="903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3A90BD-64F7-4439-ABD7-DDC5D45AB1B6}"/>
              </a:ext>
            </a:extLst>
          </p:cNvPr>
          <p:cNvSpPr txBox="1">
            <a:spLocks/>
          </p:cNvSpPr>
          <p:nvPr userDrawn="1"/>
        </p:nvSpPr>
        <p:spPr>
          <a:xfrm>
            <a:off x="7961313" y="6326188"/>
            <a:ext cx="903287" cy="273050"/>
          </a:xfrm>
          <a:prstGeom prst="rect">
            <a:avLst/>
          </a:prstGeom>
        </p:spPr>
        <p:txBody>
          <a:bodyPr lIns="0" rIns="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7D3279-3586-46B2-8DBA-FC3ABE71CE8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031" name="Picture 1" descr="PA_logo_horiz_RGB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154738"/>
            <a:ext cx="26098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22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Calibri" pitchFamily="34" charset="0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4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23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70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24288" y="2971291"/>
            <a:ext cx="1495425" cy="756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18586" y="3016708"/>
            <a:ext cx="4706826" cy="66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6/5/2019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1"/>
            <a:ext cx="2103120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z="135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35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204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urce.com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ource.com/" TargetMode="External"/><Relationship Id="rId1" Type="http://schemas.openxmlformats.org/officeDocument/2006/relationships/slideLayout" Target="../slideLayouts/slideLayout1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urce.com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b.ca.gov/cc/inventory/data/data.ht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urce.com/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5" Type="http://schemas.openxmlformats.org/officeDocument/2006/relationships/hyperlink" Target="http://www.esource.com/" TargetMode="External"/><Relationship Id="rId4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5" Type="http://schemas.openxmlformats.org/officeDocument/2006/relationships/hyperlink" Target="http://www.esource.com/" TargetMode="External"/><Relationship Id="rId4" Type="http://schemas.openxmlformats.org/officeDocument/2006/relationships/image" Target="../media/image7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5" Type="http://schemas.openxmlformats.org/officeDocument/2006/relationships/hyperlink" Target="http://www.esource.com/" TargetMode="External"/><Relationship Id="rId4" Type="http://schemas.openxmlformats.org/officeDocument/2006/relationships/image" Target="../media/image8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6" Type="http://schemas.openxmlformats.org/officeDocument/2006/relationships/hyperlink" Target="http://www.esource.com/" TargetMode="Externa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5" Type="http://schemas.openxmlformats.org/officeDocument/2006/relationships/hyperlink" Target="http://www.esource.com/" TargetMode="External"/><Relationship Id="rId4" Type="http://schemas.openxmlformats.org/officeDocument/2006/relationships/image" Target="../media/image9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4" Type="http://schemas.openxmlformats.org/officeDocument/2006/relationships/hyperlink" Target="http://www.esource.com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5" Type="http://schemas.openxmlformats.org/officeDocument/2006/relationships/hyperlink" Target="http://www.esource.com/" TargetMode="External"/><Relationship Id="rId4" Type="http://schemas.openxmlformats.org/officeDocument/2006/relationships/image" Target="../media/image9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hyperlink" Target="http://www.esource.com/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5" Type="http://schemas.openxmlformats.org/officeDocument/2006/relationships/hyperlink" Target="http://www.esource.com/" TargetMode="External"/><Relationship Id="rId4" Type="http://schemas.openxmlformats.org/officeDocument/2006/relationships/image" Target="../media/image10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urce.com/question" TargetMode="External"/><Relationship Id="rId7" Type="http://schemas.openxmlformats.org/officeDocument/2006/relationships/hyperlink" Target="http://www.esource.com/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55.xml"/><Relationship Id="rId6" Type="http://schemas.openxmlformats.org/officeDocument/2006/relationships/hyperlink" Target="mailto:bryan_jungers@esource.com" TargetMode="External"/><Relationship Id="rId5" Type="http://schemas.openxmlformats.org/officeDocument/2006/relationships/image" Target="../media/image101.jpg"/><Relationship Id="rId4" Type="http://schemas.openxmlformats.org/officeDocument/2006/relationships/hyperlink" Target="mailto:customer_service@esource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08.jp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2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6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141.jpg"/><Relationship Id="rId4" Type="http://schemas.openxmlformats.org/officeDocument/2006/relationships/image" Target="../media/image10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6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08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149.jpg"/><Relationship Id="rId4" Type="http://schemas.openxmlformats.org/officeDocument/2006/relationships/image" Target="../media/image148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155.png"/><Relationship Id="rId5" Type="http://schemas.openxmlformats.org/officeDocument/2006/relationships/image" Target="../media/image154.jpg"/><Relationship Id="rId4" Type="http://schemas.openxmlformats.org/officeDocument/2006/relationships/image" Target="../media/image15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108.jpg"/><Relationship Id="rId4" Type="http://schemas.openxmlformats.org/officeDocument/2006/relationships/image" Target="../media/image15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108.jpg"/><Relationship Id="rId4" Type="http://schemas.openxmlformats.org/officeDocument/2006/relationships/image" Target="../media/image159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108.jpg"/><Relationship Id="rId4" Type="http://schemas.openxmlformats.org/officeDocument/2006/relationships/image" Target="../media/image16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10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812925" y="4313238"/>
            <a:ext cx="5867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119188" y="374650"/>
            <a:ext cx="782002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Facility and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Sustainability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Managers’ Meeting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June 6</a:t>
            </a:r>
            <a:r>
              <a:rPr kumimoji="0" lang="en-US" alt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th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, 2019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VMware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61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75768" y="5701283"/>
            <a:ext cx="109538" cy="20582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275" dirty="0">
                <a:solidFill>
                  <a:srgbClr val="EFEFEF"/>
                </a:solidFill>
                <a:latin typeface="Arial"/>
                <a:cs typeface="Arial"/>
              </a:rPr>
              <a:t>8</a:t>
            </a:r>
            <a:endParaRPr sz="1275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34355" y="4441698"/>
            <a:ext cx="969264" cy="11132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2175" y="2070735"/>
            <a:ext cx="188880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006B95"/>
                </a:solidFill>
                <a:latin typeface="Arial"/>
                <a:cs typeface="Arial"/>
              </a:rPr>
              <a:t>Natural Gas</a:t>
            </a:r>
            <a:r>
              <a:rPr spc="-45" dirty="0">
                <a:solidFill>
                  <a:srgbClr val="006B95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6B95"/>
                </a:solidFill>
                <a:latin typeface="Arial"/>
                <a:cs typeface="Arial"/>
              </a:rPr>
              <a:t>Boiler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176" y="3305175"/>
            <a:ext cx="1964531" cy="562655"/>
          </a:xfrm>
          <a:prstGeom prst="rect">
            <a:avLst/>
          </a:prstGeom>
        </p:spPr>
        <p:txBody>
          <a:bodyPr vert="horz" wrap="square" lIns="0" tIns="23813" rIns="0" bIns="0" rtlCol="0">
            <a:spAutoFit/>
          </a:bodyPr>
          <a:lstStyle/>
          <a:p>
            <a:pPr marL="9525" marR="3810">
              <a:lnSpc>
                <a:spcPts val="2108"/>
              </a:lnSpc>
              <a:spcBef>
                <a:spcPts val="188"/>
              </a:spcBef>
            </a:pPr>
            <a:r>
              <a:rPr spc="-4" dirty="0">
                <a:solidFill>
                  <a:srgbClr val="006B95"/>
                </a:solidFill>
                <a:latin typeface="Arial"/>
                <a:cs typeface="Arial"/>
              </a:rPr>
              <a:t>Electric Resistance  Heater</a:t>
            </a:r>
            <a:endParaRPr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2175" y="4841367"/>
            <a:ext cx="197643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006B95"/>
                </a:solidFill>
                <a:latin typeface="Arial"/>
                <a:cs typeface="Arial"/>
              </a:rPr>
              <a:t>Electric </a:t>
            </a:r>
            <a:r>
              <a:rPr dirty="0">
                <a:solidFill>
                  <a:srgbClr val="006B95"/>
                </a:solidFill>
                <a:latin typeface="Arial"/>
                <a:cs typeface="Arial"/>
              </a:rPr>
              <a:t>Heat</a:t>
            </a:r>
            <a:r>
              <a:rPr spc="-49" dirty="0">
                <a:solidFill>
                  <a:srgbClr val="006B95"/>
                </a:solidFill>
                <a:latin typeface="Arial"/>
                <a:cs typeface="Arial"/>
              </a:rPr>
              <a:t> </a:t>
            </a:r>
            <a:r>
              <a:rPr spc="-4" dirty="0">
                <a:solidFill>
                  <a:srgbClr val="006B95"/>
                </a:solidFill>
                <a:latin typeface="Arial"/>
                <a:cs typeface="Arial"/>
              </a:rPr>
              <a:t>Pump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59395" y="2106931"/>
            <a:ext cx="1053941" cy="2289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25" dirty="0">
                <a:solidFill>
                  <a:srgbClr val="FF9900"/>
                </a:solidFill>
                <a:latin typeface="Arial"/>
                <a:cs typeface="Arial"/>
              </a:rPr>
              <a:t>1 </a:t>
            </a:r>
            <a:r>
              <a:rPr sz="1425" spc="-11" dirty="0">
                <a:solidFill>
                  <a:srgbClr val="FF9900"/>
                </a:solidFill>
                <a:latin typeface="Arial"/>
                <a:cs typeface="Arial"/>
              </a:rPr>
              <a:t>therm</a:t>
            </a:r>
            <a:r>
              <a:rPr sz="1425" spc="-120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1425" spc="-15" dirty="0">
                <a:solidFill>
                  <a:srgbClr val="FF9900"/>
                </a:solidFill>
                <a:latin typeface="Arial"/>
                <a:cs typeface="Arial"/>
              </a:rPr>
              <a:t>input</a:t>
            </a:r>
            <a:endParaRPr sz="1425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52958" y="3478540"/>
            <a:ext cx="956310" cy="2289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25" dirty="0">
                <a:solidFill>
                  <a:srgbClr val="FF9900"/>
                </a:solidFill>
                <a:latin typeface="Arial"/>
                <a:cs typeface="Arial"/>
              </a:rPr>
              <a:t>1 </a:t>
            </a:r>
            <a:r>
              <a:rPr sz="1425" spc="-11" dirty="0">
                <a:solidFill>
                  <a:srgbClr val="FF9900"/>
                </a:solidFill>
                <a:latin typeface="Arial"/>
                <a:cs typeface="Arial"/>
              </a:rPr>
              <a:t>kWh</a:t>
            </a:r>
            <a:r>
              <a:rPr sz="1425" spc="-116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1425" spc="-15" dirty="0">
                <a:solidFill>
                  <a:srgbClr val="FF9900"/>
                </a:solidFill>
                <a:latin typeface="Arial"/>
                <a:cs typeface="Arial"/>
              </a:rPr>
              <a:t>input</a:t>
            </a:r>
            <a:endParaRPr sz="1425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52958" y="4877657"/>
            <a:ext cx="956310" cy="2289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25" dirty="0">
                <a:solidFill>
                  <a:srgbClr val="FF9900"/>
                </a:solidFill>
                <a:latin typeface="Arial"/>
                <a:cs typeface="Arial"/>
              </a:rPr>
              <a:t>1 </a:t>
            </a:r>
            <a:r>
              <a:rPr sz="1425" spc="-11" dirty="0">
                <a:solidFill>
                  <a:srgbClr val="FF9900"/>
                </a:solidFill>
                <a:latin typeface="Arial"/>
                <a:cs typeface="Arial"/>
              </a:rPr>
              <a:t>kWh</a:t>
            </a:r>
            <a:r>
              <a:rPr sz="1425" spc="-116" dirty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sz="1425" spc="-15" dirty="0">
                <a:solidFill>
                  <a:srgbClr val="FF9900"/>
                </a:solidFill>
                <a:latin typeface="Arial"/>
                <a:cs typeface="Arial"/>
              </a:rPr>
              <a:t>input</a:t>
            </a:r>
            <a:endParaRPr sz="1425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42817" y="2027682"/>
            <a:ext cx="918971" cy="409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42817" y="3399282"/>
            <a:ext cx="918971" cy="4091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42817" y="4812029"/>
            <a:ext cx="918971" cy="4091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151948" y="2106931"/>
            <a:ext cx="1488758" cy="2289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25" spc="-11" dirty="0">
                <a:solidFill>
                  <a:srgbClr val="CC0000"/>
                </a:solidFill>
                <a:latin typeface="Arial"/>
                <a:cs typeface="Arial"/>
              </a:rPr>
              <a:t>0.8 </a:t>
            </a:r>
            <a:r>
              <a:rPr sz="1425" spc="-15" dirty="0">
                <a:solidFill>
                  <a:srgbClr val="CC0000"/>
                </a:solidFill>
                <a:latin typeface="Arial"/>
                <a:cs typeface="Arial"/>
              </a:rPr>
              <a:t>therms</a:t>
            </a:r>
            <a:r>
              <a:rPr sz="1425" spc="-83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425" spc="-15" dirty="0">
                <a:solidFill>
                  <a:srgbClr val="CC0000"/>
                </a:solidFill>
                <a:latin typeface="Arial"/>
                <a:cs typeface="Arial"/>
              </a:rPr>
              <a:t>heating</a:t>
            </a:r>
            <a:endParaRPr sz="1425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51949" y="3492294"/>
            <a:ext cx="1153954" cy="2289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25" dirty="0">
                <a:solidFill>
                  <a:srgbClr val="CC0000"/>
                </a:solidFill>
                <a:latin typeface="Arial"/>
                <a:cs typeface="Arial"/>
              </a:rPr>
              <a:t>1 </a:t>
            </a:r>
            <a:r>
              <a:rPr sz="1425" spc="-11" dirty="0">
                <a:solidFill>
                  <a:srgbClr val="CC0000"/>
                </a:solidFill>
                <a:latin typeface="Arial"/>
                <a:cs typeface="Arial"/>
              </a:rPr>
              <a:t>kWh</a:t>
            </a:r>
            <a:r>
              <a:rPr sz="1425" spc="-116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425" spc="-15" dirty="0">
                <a:solidFill>
                  <a:srgbClr val="CC0000"/>
                </a:solidFill>
                <a:latin typeface="Arial"/>
                <a:cs typeface="Arial"/>
              </a:rPr>
              <a:t>heating</a:t>
            </a:r>
            <a:endParaRPr sz="1425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51948" y="4877657"/>
            <a:ext cx="1460183" cy="2289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25" spc="-11" dirty="0">
                <a:solidFill>
                  <a:srgbClr val="CC0000"/>
                </a:solidFill>
                <a:latin typeface="Arial"/>
                <a:cs typeface="Arial"/>
              </a:rPr>
              <a:t>3-4.5 kWh</a:t>
            </a:r>
            <a:r>
              <a:rPr sz="1425" spc="-98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425" spc="-15" dirty="0">
                <a:solidFill>
                  <a:srgbClr val="CC0000"/>
                </a:solidFill>
                <a:latin typeface="Arial"/>
                <a:cs typeface="Arial"/>
              </a:rPr>
              <a:t>heating</a:t>
            </a:r>
            <a:endParaRPr sz="1425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93599" y="1224025"/>
            <a:ext cx="7389495" cy="45974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z="2925" spc="-11" dirty="0">
                <a:solidFill>
                  <a:srgbClr val="006B95"/>
                </a:solidFill>
                <a:latin typeface="Arial"/>
                <a:cs typeface="Arial"/>
              </a:rPr>
              <a:t>Electric systems provide heat more</a:t>
            </a:r>
            <a:r>
              <a:rPr sz="2925" spc="-83" dirty="0">
                <a:solidFill>
                  <a:srgbClr val="006B95"/>
                </a:solidFill>
                <a:latin typeface="Arial"/>
                <a:cs typeface="Arial"/>
              </a:rPr>
              <a:t> </a:t>
            </a:r>
            <a:r>
              <a:rPr sz="2925" spc="-15" dirty="0">
                <a:solidFill>
                  <a:srgbClr val="006B95"/>
                </a:solidFill>
                <a:latin typeface="Arial"/>
                <a:cs typeface="Arial"/>
              </a:rPr>
              <a:t>efficiently</a:t>
            </a:r>
            <a:endParaRPr sz="2925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53912" y="2103120"/>
            <a:ext cx="918972" cy="246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4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57933"/>
            <a:ext cx="9107424" cy="42428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7400" y="791903"/>
            <a:ext cx="5103971" cy="102528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15" dirty="0"/>
              <a:t>“Resource-to-room”</a:t>
            </a:r>
            <a:r>
              <a:rPr sz="3300" spc="-11" dirty="0"/>
              <a:t> </a:t>
            </a:r>
            <a:r>
              <a:rPr sz="3300" spc="-19" dirty="0"/>
              <a:t>Efficiency</a:t>
            </a:r>
            <a:endParaRPr sz="3300"/>
          </a:p>
        </p:txBody>
      </p:sp>
    </p:spTree>
    <p:extLst>
      <p:ext uri="{BB962C8B-B14F-4D97-AF65-F5344CB8AC3E}">
        <p14:creationId xmlns:p14="http://schemas.microsoft.com/office/powerpoint/2010/main" val="6410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96993"/>
            <a:ext cx="9143999" cy="4264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5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5073" y="3085718"/>
            <a:ext cx="4532948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8" dirty="0"/>
              <a:t>Commercial </a:t>
            </a:r>
            <a:r>
              <a:rPr spc="-11" dirty="0"/>
              <a:t>Heat</a:t>
            </a:r>
            <a:r>
              <a:rPr spc="-34" dirty="0"/>
              <a:t> </a:t>
            </a:r>
            <a:r>
              <a:rPr spc="-11" dirty="0"/>
              <a:t>Pumps</a:t>
            </a:r>
          </a:p>
        </p:txBody>
      </p:sp>
    </p:spTree>
    <p:extLst>
      <p:ext uri="{BB962C8B-B14F-4D97-AF65-F5344CB8AC3E}">
        <p14:creationId xmlns:p14="http://schemas.microsoft.com/office/powerpoint/2010/main" val="3797425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599" y="903918"/>
            <a:ext cx="3930015" cy="102528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4" dirty="0"/>
              <a:t>Air </a:t>
            </a:r>
            <a:r>
              <a:rPr sz="3300" spc="-11" dirty="0"/>
              <a:t>Source </a:t>
            </a:r>
            <a:r>
              <a:rPr sz="3300" spc="-4" dirty="0"/>
              <a:t>VRF</a:t>
            </a:r>
            <a:r>
              <a:rPr sz="3300" spc="-23" dirty="0"/>
              <a:t> </a:t>
            </a:r>
            <a:r>
              <a:rPr sz="3300" spc="-26" dirty="0"/>
              <a:t>Systems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258318" y="2036825"/>
            <a:ext cx="3851910" cy="2891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68546" y="2036825"/>
            <a:ext cx="4336542" cy="28917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494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599" y="903918"/>
            <a:ext cx="8021003" cy="102528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8" dirty="0"/>
              <a:t>Commercial Application </a:t>
            </a:r>
            <a:r>
              <a:rPr sz="3300" dirty="0"/>
              <a:t>- </a:t>
            </a:r>
            <a:r>
              <a:rPr sz="3300" spc="-4" dirty="0"/>
              <a:t>Air </a:t>
            </a:r>
            <a:r>
              <a:rPr sz="3300" spc="-11" dirty="0"/>
              <a:t>Source Heat</a:t>
            </a:r>
            <a:r>
              <a:rPr sz="3300" spc="45" dirty="0"/>
              <a:t> </a:t>
            </a:r>
            <a:r>
              <a:rPr sz="3300" spc="-11" dirty="0"/>
              <a:t>Pump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310895" y="2055113"/>
            <a:ext cx="4791456" cy="3694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85916" y="2476881"/>
            <a:ext cx="1777841" cy="263155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4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Output</a:t>
            </a:r>
            <a:r>
              <a:rPr sz="2400" dirty="0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4"/>
              </a:spcBef>
            </a:pPr>
            <a:endParaRPr sz="2625">
              <a:latin typeface="Times New Roman"/>
              <a:cs typeface="Times New Roman"/>
            </a:endParaRPr>
          </a:p>
          <a:p>
            <a:pPr marL="9525" marR="3810">
              <a:lnSpc>
                <a:spcPts val="2843"/>
              </a:lnSpc>
            </a:pPr>
            <a:r>
              <a:rPr sz="2400" spc="-4" dirty="0">
                <a:latin typeface="Calibri"/>
                <a:cs typeface="Calibri"/>
              </a:rPr>
              <a:t>Hot </a:t>
            </a:r>
            <a:r>
              <a:rPr sz="2400" spc="-30" dirty="0">
                <a:latin typeface="Calibri"/>
                <a:cs typeface="Calibri"/>
              </a:rPr>
              <a:t>Water </a:t>
            </a:r>
            <a:r>
              <a:rPr sz="2400" spc="-19" dirty="0">
                <a:latin typeface="Calibri"/>
                <a:cs typeface="Calibri"/>
              </a:rPr>
              <a:t>for  </a:t>
            </a:r>
            <a:r>
              <a:rPr sz="2400" spc="-4" dirty="0">
                <a:latin typeface="Calibri"/>
                <a:cs typeface="Calibri"/>
              </a:rPr>
              <a:t>Space</a:t>
            </a:r>
            <a:r>
              <a:rPr sz="2400" spc="-41" dirty="0">
                <a:latin typeface="Calibri"/>
                <a:cs typeface="Calibri"/>
              </a:rPr>
              <a:t> </a:t>
            </a:r>
            <a:r>
              <a:rPr sz="2400" spc="-8" dirty="0">
                <a:latin typeface="Calibri"/>
                <a:cs typeface="Calibri"/>
              </a:rPr>
              <a:t>Heating</a:t>
            </a:r>
            <a:endParaRPr sz="2400">
              <a:latin typeface="Calibri"/>
              <a:cs typeface="Calibri"/>
            </a:endParaRPr>
          </a:p>
          <a:p>
            <a:pPr>
              <a:spcBef>
                <a:spcPts val="38"/>
              </a:spcBef>
            </a:pPr>
            <a:endParaRPr sz="2513">
              <a:latin typeface="Times New Roman"/>
              <a:cs typeface="Times New Roman"/>
            </a:endParaRPr>
          </a:p>
          <a:p>
            <a:pPr marL="9525" marR="78581">
              <a:lnSpc>
                <a:spcPts val="2858"/>
              </a:lnSpc>
            </a:pPr>
            <a:r>
              <a:rPr sz="2400" spc="-8" dirty="0">
                <a:latin typeface="Calibri"/>
                <a:cs typeface="Calibri"/>
              </a:rPr>
              <a:t>Domestic</a:t>
            </a:r>
            <a:r>
              <a:rPr sz="2400" spc="-49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Hot  </a:t>
            </a:r>
            <a:r>
              <a:rPr sz="2400" spc="-30" dirty="0">
                <a:latin typeface="Calibri"/>
                <a:cs typeface="Calibri"/>
              </a:rPr>
              <a:t>Water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19175" y="2928201"/>
            <a:ext cx="1418748" cy="676751"/>
          </a:xfrm>
          <a:custGeom>
            <a:avLst/>
            <a:gdLst/>
            <a:ahLst/>
            <a:cxnLst/>
            <a:rect l="l" t="t" r="r" b="b"/>
            <a:pathLst>
              <a:path w="1891664" h="902335">
                <a:moveTo>
                  <a:pt x="0" y="0"/>
                </a:moveTo>
                <a:lnTo>
                  <a:pt x="1891195" y="0"/>
                </a:lnTo>
                <a:lnTo>
                  <a:pt x="1891195" y="902004"/>
                </a:lnTo>
                <a:lnTo>
                  <a:pt x="0" y="902004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9176" y="2928200"/>
            <a:ext cx="1417796" cy="676275"/>
          </a:xfrm>
          <a:custGeom>
            <a:avLst/>
            <a:gdLst/>
            <a:ahLst/>
            <a:cxnLst/>
            <a:rect l="l" t="t" r="r" b="b"/>
            <a:pathLst>
              <a:path w="1890395" h="901700">
                <a:moveTo>
                  <a:pt x="0" y="0"/>
                </a:moveTo>
                <a:lnTo>
                  <a:pt x="1890235" y="0"/>
                </a:lnTo>
                <a:lnTo>
                  <a:pt x="1890235" y="901540"/>
                </a:lnTo>
                <a:lnTo>
                  <a:pt x="0" y="901540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42001" y="2575225"/>
            <a:ext cx="597694" cy="280035"/>
          </a:xfrm>
          <a:custGeom>
            <a:avLst/>
            <a:gdLst/>
            <a:ahLst/>
            <a:cxnLst/>
            <a:rect l="l" t="t" r="r" b="b"/>
            <a:pathLst>
              <a:path w="796925" h="373380">
                <a:moveTo>
                  <a:pt x="0" y="0"/>
                </a:moveTo>
                <a:lnTo>
                  <a:pt x="796798" y="0"/>
                </a:lnTo>
                <a:lnTo>
                  <a:pt x="796798" y="372795"/>
                </a:lnTo>
                <a:lnTo>
                  <a:pt x="0" y="372795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42001" y="2575225"/>
            <a:ext cx="597694" cy="279559"/>
          </a:xfrm>
          <a:custGeom>
            <a:avLst/>
            <a:gdLst/>
            <a:ahLst/>
            <a:cxnLst/>
            <a:rect l="l" t="t" r="r" b="b"/>
            <a:pathLst>
              <a:path w="796925" h="372744">
                <a:moveTo>
                  <a:pt x="0" y="0"/>
                </a:moveTo>
                <a:lnTo>
                  <a:pt x="796393" y="0"/>
                </a:lnTo>
                <a:lnTo>
                  <a:pt x="796393" y="372609"/>
                </a:lnTo>
                <a:lnTo>
                  <a:pt x="0" y="372609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26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600" y="1155574"/>
            <a:ext cx="7930991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8" dirty="0"/>
              <a:t>Commercial Application </a:t>
            </a:r>
            <a:r>
              <a:rPr sz="3300" dirty="0"/>
              <a:t>- </a:t>
            </a:r>
            <a:r>
              <a:rPr sz="3300" spc="-11" dirty="0"/>
              <a:t>Heat </a:t>
            </a:r>
            <a:r>
              <a:rPr sz="3300" spc="-19" dirty="0"/>
              <a:t>Recovery</a:t>
            </a:r>
            <a:r>
              <a:rPr sz="3300" spc="41" dirty="0"/>
              <a:t> </a:t>
            </a:r>
            <a:r>
              <a:rPr sz="3300" spc="-4" dirty="0"/>
              <a:t>Chiller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516636" y="1945385"/>
            <a:ext cx="4878324" cy="3730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02300" y="3074925"/>
            <a:ext cx="823913" cy="244793"/>
          </a:xfrm>
          <a:custGeom>
            <a:avLst/>
            <a:gdLst/>
            <a:ahLst/>
            <a:cxnLst/>
            <a:rect l="l" t="t" r="r" b="b"/>
            <a:pathLst>
              <a:path w="1098550" h="326389">
                <a:moveTo>
                  <a:pt x="0" y="0"/>
                </a:moveTo>
                <a:lnTo>
                  <a:pt x="1098003" y="0"/>
                </a:lnTo>
                <a:lnTo>
                  <a:pt x="1098003" y="325996"/>
                </a:lnTo>
                <a:lnTo>
                  <a:pt x="0" y="325996"/>
                </a:lnTo>
                <a:lnTo>
                  <a:pt x="0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02300" y="3074925"/>
            <a:ext cx="823436" cy="244793"/>
          </a:xfrm>
          <a:custGeom>
            <a:avLst/>
            <a:gdLst/>
            <a:ahLst/>
            <a:cxnLst/>
            <a:rect l="l" t="t" r="r" b="b"/>
            <a:pathLst>
              <a:path w="1097914" h="326389">
                <a:moveTo>
                  <a:pt x="0" y="0"/>
                </a:moveTo>
                <a:lnTo>
                  <a:pt x="1097440" y="0"/>
                </a:lnTo>
                <a:lnTo>
                  <a:pt x="1097440" y="325833"/>
                </a:lnTo>
                <a:lnTo>
                  <a:pt x="0" y="325833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59147" y="4475607"/>
            <a:ext cx="2035493" cy="10778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69620" defTabSz="685800" fontAlgn="auto">
              <a:spcBef>
                <a:spcPts val="75"/>
              </a:spcBef>
              <a:spcAft>
                <a:spcPts val="0"/>
              </a:spcAft>
            </a:pP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Chilled</a:t>
            </a:r>
            <a:r>
              <a:rPr spc="-4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23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217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1403"/>
              </a:spcBef>
              <a:spcAft>
                <a:spcPts val="0"/>
              </a:spcAft>
              <a:tabLst>
                <a:tab pos="451009" algn="l"/>
              </a:tabLst>
            </a:pP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Hot	</a:t>
            </a:r>
            <a:r>
              <a:rPr spc="-23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959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599" y="1155574"/>
            <a:ext cx="7187565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8" dirty="0"/>
              <a:t>Commercial Application </a:t>
            </a:r>
            <a:r>
              <a:rPr sz="3300" dirty="0"/>
              <a:t>- </a:t>
            </a:r>
            <a:r>
              <a:rPr sz="3300" spc="-11" dirty="0"/>
              <a:t>Heat Pump</a:t>
            </a:r>
            <a:r>
              <a:rPr sz="3300" spc="30" dirty="0"/>
              <a:t> </a:t>
            </a:r>
            <a:r>
              <a:rPr sz="3300" dirty="0"/>
              <a:t>DHW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550926" y="1865375"/>
            <a:ext cx="3483864" cy="3947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88535" y="2567178"/>
            <a:ext cx="4622292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32824" y="3156450"/>
            <a:ext cx="367188" cy="211931"/>
          </a:xfrm>
          <a:custGeom>
            <a:avLst/>
            <a:gdLst/>
            <a:ahLst/>
            <a:cxnLst/>
            <a:rect l="l" t="t" r="r" b="b"/>
            <a:pathLst>
              <a:path w="489584" h="282575">
                <a:moveTo>
                  <a:pt x="0" y="0"/>
                </a:moveTo>
                <a:lnTo>
                  <a:pt x="489204" y="0"/>
                </a:lnTo>
                <a:lnTo>
                  <a:pt x="489204" y="282397"/>
                </a:lnTo>
                <a:lnTo>
                  <a:pt x="0" y="282397"/>
                </a:lnTo>
                <a:lnTo>
                  <a:pt x="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2824" y="3156450"/>
            <a:ext cx="366713" cy="211931"/>
          </a:xfrm>
          <a:custGeom>
            <a:avLst/>
            <a:gdLst/>
            <a:ahLst/>
            <a:cxnLst/>
            <a:rect l="l" t="t" r="r" b="b"/>
            <a:pathLst>
              <a:path w="488950" h="282575">
                <a:moveTo>
                  <a:pt x="0" y="0"/>
                </a:moveTo>
                <a:lnTo>
                  <a:pt x="488950" y="0"/>
                </a:lnTo>
                <a:lnTo>
                  <a:pt x="488950" y="282255"/>
                </a:lnTo>
                <a:lnTo>
                  <a:pt x="0" y="282255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97325" y="3429001"/>
            <a:ext cx="367188" cy="211931"/>
          </a:xfrm>
          <a:custGeom>
            <a:avLst/>
            <a:gdLst/>
            <a:ahLst/>
            <a:cxnLst/>
            <a:rect l="l" t="t" r="r" b="b"/>
            <a:pathLst>
              <a:path w="489585" h="282575">
                <a:moveTo>
                  <a:pt x="0" y="0"/>
                </a:moveTo>
                <a:lnTo>
                  <a:pt x="489204" y="0"/>
                </a:lnTo>
                <a:lnTo>
                  <a:pt x="489204" y="282397"/>
                </a:lnTo>
                <a:lnTo>
                  <a:pt x="0" y="282397"/>
                </a:lnTo>
                <a:lnTo>
                  <a:pt x="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97325" y="3429001"/>
            <a:ext cx="366713" cy="211931"/>
          </a:xfrm>
          <a:custGeom>
            <a:avLst/>
            <a:gdLst/>
            <a:ahLst/>
            <a:cxnLst/>
            <a:rect l="l" t="t" r="r" b="b"/>
            <a:pathLst>
              <a:path w="488950" h="282575">
                <a:moveTo>
                  <a:pt x="0" y="0"/>
                </a:moveTo>
                <a:lnTo>
                  <a:pt x="488950" y="0"/>
                </a:lnTo>
                <a:lnTo>
                  <a:pt x="488950" y="282255"/>
                </a:lnTo>
                <a:lnTo>
                  <a:pt x="0" y="282255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75049" y="2944650"/>
            <a:ext cx="367188" cy="211931"/>
          </a:xfrm>
          <a:custGeom>
            <a:avLst/>
            <a:gdLst/>
            <a:ahLst/>
            <a:cxnLst/>
            <a:rect l="l" t="t" r="r" b="b"/>
            <a:pathLst>
              <a:path w="489584" h="282575">
                <a:moveTo>
                  <a:pt x="0" y="0"/>
                </a:moveTo>
                <a:lnTo>
                  <a:pt x="489204" y="0"/>
                </a:lnTo>
                <a:lnTo>
                  <a:pt x="489204" y="282397"/>
                </a:lnTo>
                <a:lnTo>
                  <a:pt x="0" y="282397"/>
                </a:lnTo>
                <a:lnTo>
                  <a:pt x="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875049" y="2944650"/>
            <a:ext cx="366713" cy="211931"/>
          </a:xfrm>
          <a:custGeom>
            <a:avLst/>
            <a:gdLst/>
            <a:ahLst/>
            <a:cxnLst/>
            <a:rect l="l" t="t" r="r" b="b"/>
            <a:pathLst>
              <a:path w="488950" h="282575">
                <a:moveTo>
                  <a:pt x="0" y="0"/>
                </a:moveTo>
                <a:lnTo>
                  <a:pt x="488950" y="0"/>
                </a:lnTo>
                <a:lnTo>
                  <a:pt x="488950" y="282255"/>
                </a:lnTo>
                <a:lnTo>
                  <a:pt x="0" y="282255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65400" y="2847426"/>
            <a:ext cx="367188" cy="211931"/>
          </a:xfrm>
          <a:custGeom>
            <a:avLst/>
            <a:gdLst/>
            <a:ahLst/>
            <a:cxnLst/>
            <a:rect l="l" t="t" r="r" b="b"/>
            <a:pathLst>
              <a:path w="489584" h="282575">
                <a:moveTo>
                  <a:pt x="0" y="0"/>
                </a:moveTo>
                <a:lnTo>
                  <a:pt x="489204" y="0"/>
                </a:lnTo>
                <a:lnTo>
                  <a:pt x="489204" y="282397"/>
                </a:lnTo>
                <a:lnTo>
                  <a:pt x="0" y="282397"/>
                </a:lnTo>
                <a:lnTo>
                  <a:pt x="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465400" y="2847426"/>
            <a:ext cx="366713" cy="211931"/>
          </a:xfrm>
          <a:custGeom>
            <a:avLst/>
            <a:gdLst/>
            <a:ahLst/>
            <a:cxnLst/>
            <a:rect l="l" t="t" r="r" b="b"/>
            <a:pathLst>
              <a:path w="488950" h="282575">
                <a:moveTo>
                  <a:pt x="0" y="0"/>
                </a:moveTo>
                <a:lnTo>
                  <a:pt x="488950" y="0"/>
                </a:lnTo>
                <a:lnTo>
                  <a:pt x="488950" y="282255"/>
                </a:lnTo>
                <a:lnTo>
                  <a:pt x="0" y="282255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902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73752" y="2702052"/>
            <a:ext cx="4169663" cy="2414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900" y="5767578"/>
            <a:ext cx="730091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825" b="1" spc="-15" dirty="0">
                <a:solidFill>
                  <a:srgbClr val="999999"/>
                </a:solidFill>
                <a:latin typeface="Calibri"/>
                <a:cs typeface="Calibri"/>
              </a:rPr>
              <a:t>Source:</a:t>
            </a:r>
            <a:r>
              <a:rPr sz="825" b="1" spc="-45" dirty="0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sz="825" b="1" spc="-11" dirty="0">
                <a:solidFill>
                  <a:srgbClr val="999999"/>
                </a:solidFill>
                <a:latin typeface="Calibri"/>
                <a:cs typeface="Calibri"/>
              </a:rPr>
              <a:t>Friedrich</a:t>
            </a:r>
            <a:endParaRPr sz="82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3600" y="1155574"/>
            <a:ext cx="4951571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11" dirty="0"/>
              <a:t>Multifamily Residential:</a:t>
            </a:r>
            <a:r>
              <a:rPr sz="3300" spc="-4" dirty="0"/>
              <a:t> </a:t>
            </a:r>
            <a:r>
              <a:rPr sz="3300" spc="-8" dirty="0"/>
              <a:t>PTHP</a:t>
            </a:r>
            <a:endParaRPr sz="3300"/>
          </a:p>
        </p:txBody>
      </p:sp>
      <p:sp>
        <p:nvSpPr>
          <p:cNvPr id="5" name="object 5"/>
          <p:cNvSpPr txBox="1"/>
          <p:nvPr/>
        </p:nvSpPr>
        <p:spPr>
          <a:xfrm>
            <a:off x="393600" y="1965784"/>
            <a:ext cx="4727734" cy="2602635"/>
          </a:xfrm>
          <a:prstGeom prst="rect">
            <a:avLst/>
          </a:prstGeom>
        </p:spPr>
        <p:txBody>
          <a:bodyPr vert="horz" wrap="square" lIns="0" tIns="97154" rIns="0" bIns="0" rtlCol="0">
            <a:spAutoFit/>
          </a:bodyPr>
          <a:lstStyle/>
          <a:p>
            <a:pPr marL="9525" defTabSz="685800" fontAlgn="auto">
              <a:spcBef>
                <a:spcPts val="764"/>
              </a:spcBef>
              <a:spcAft>
                <a:spcPts val="0"/>
              </a:spcAft>
            </a:pPr>
            <a:r>
              <a:rPr sz="2025" b="1" spc="-26" dirty="0">
                <a:solidFill>
                  <a:prstClr val="black"/>
                </a:solidFill>
                <a:latin typeface="Calibri"/>
                <a:cs typeface="Calibri"/>
              </a:rPr>
              <a:t>Packaged </a:t>
            </a:r>
            <a:r>
              <a:rPr sz="2025" b="1" spc="-38" dirty="0">
                <a:solidFill>
                  <a:prstClr val="black"/>
                </a:solidFill>
                <a:latin typeface="Calibri"/>
                <a:cs typeface="Calibri"/>
              </a:rPr>
              <a:t>Terminal </a:t>
            </a:r>
            <a:r>
              <a:rPr sz="2025" b="1" spc="-19" dirty="0">
                <a:solidFill>
                  <a:prstClr val="black"/>
                </a:solidFill>
                <a:latin typeface="Calibri"/>
                <a:cs typeface="Calibri"/>
              </a:rPr>
              <a:t>Heat </a:t>
            </a:r>
            <a:r>
              <a:rPr sz="2025" b="1" spc="-15" dirty="0">
                <a:solidFill>
                  <a:prstClr val="black"/>
                </a:solidFill>
                <a:latin typeface="Calibri"/>
                <a:cs typeface="Calibri"/>
              </a:rPr>
              <a:t>Pump</a:t>
            </a:r>
            <a:r>
              <a:rPr sz="2025" b="1" spc="-11" dirty="0">
                <a:solidFill>
                  <a:prstClr val="black"/>
                </a:solidFill>
                <a:latin typeface="Calibri"/>
                <a:cs typeface="Calibri"/>
              </a:rPr>
              <a:t> (PTHP)</a:t>
            </a:r>
            <a:endParaRPr sz="2025">
              <a:solidFill>
                <a:prstClr val="black"/>
              </a:solidFill>
              <a:latin typeface="Calibri"/>
              <a:cs typeface="Calibri"/>
            </a:endParaRPr>
          </a:p>
          <a:p>
            <a:pPr marL="466725" indent="-342900" defTabSz="685800" fontAlgn="auto">
              <a:lnSpc>
                <a:spcPts val="2385"/>
              </a:lnSpc>
              <a:spcBef>
                <a:spcPts val="716"/>
              </a:spcBef>
              <a:spcAft>
                <a:spcPts val="0"/>
              </a:spcAft>
              <a:buSzPct val="64285"/>
              <a:buFont typeface="Arial"/>
              <a:buChar char="-"/>
              <a:tabLst>
                <a:tab pos="466249" algn="l"/>
                <a:tab pos="466725" algn="l"/>
              </a:tabLst>
            </a:pPr>
            <a:r>
              <a:rPr sz="2100" spc="-19" dirty="0">
                <a:solidFill>
                  <a:prstClr val="black"/>
                </a:solidFill>
                <a:latin typeface="Calibri"/>
                <a:cs typeface="Calibri"/>
              </a:rPr>
              <a:t>“All-in-one” </a:t>
            </a: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heating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cooling</a:t>
            </a:r>
            <a:r>
              <a:rPr sz="2100" spc="4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100" spc="-23" dirty="0">
                <a:solidFill>
                  <a:prstClr val="black"/>
                </a:solidFill>
                <a:latin typeface="Calibri"/>
                <a:cs typeface="Calibri"/>
              </a:rPr>
              <a:t>system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  <a:p>
            <a:pPr marL="466725" marR="17145" indent="-342900" defTabSz="685800" fontAlgn="auto">
              <a:lnSpc>
                <a:spcPts val="2250"/>
              </a:lnSpc>
              <a:spcBef>
                <a:spcPts val="165"/>
              </a:spcBef>
              <a:spcAft>
                <a:spcPts val="0"/>
              </a:spcAft>
              <a:buSzPct val="64285"/>
              <a:buFont typeface="Arial"/>
              <a:buChar char="-"/>
              <a:tabLst>
                <a:tab pos="466249" algn="l"/>
                <a:tab pos="466725" algn="l"/>
              </a:tabLst>
            </a:pPr>
            <a:r>
              <a:rPr sz="2100" spc="-15" dirty="0">
                <a:solidFill>
                  <a:prstClr val="black"/>
                </a:solidFill>
                <a:latin typeface="Calibri"/>
                <a:cs typeface="Calibri"/>
              </a:rPr>
              <a:t>Great </a:t>
            </a:r>
            <a:r>
              <a:rPr sz="2100" spc="-19" dirty="0">
                <a:solidFill>
                  <a:prstClr val="black"/>
                </a:solidFill>
                <a:latin typeface="Calibri"/>
                <a:cs typeface="Calibri"/>
              </a:rPr>
              <a:t>for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dense or high rise </a:t>
            </a:r>
            <a:r>
              <a:rPr sz="2100" spc="-11" dirty="0">
                <a:solidFill>
                  <a:prstClr val="black"/>
                </a:solidFill>
                <a:latin typeface="Calibri"/>
                <a:cs typeface="Calibri"/>
              </a:rPr>
              <a:t>multifamily 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hotel</a:t>
            </a:r>
            <a:r>
              <a:rPr sz="21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application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  <a:p>
            <a:pPr marL="466725" marR="6668" indent="-342900" defTabSz="685800" fontAlgn="auto">
              <a:lnSpc>
                <a:spcPts val="2250"/>
              </a:lnSpc>
              <a:spcBef>
                <a:spcPts val="90"/>
              </a:spcBef>
              <a:spcAft>
                <a:spcPts val="0"/>
              </a:spcAft>
              <a:buSzPct val="64285"/>
              <a:buFont typeface="Arial"/>
              <a:buChar char="-"/>
              <a:tabLst>
                <a:tab pos="466249" algn="l"/>
                <a:tab pos="466725" algn="l"/>
              </a:tabLst>
            </a:pP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Air-conditioning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only </a:t>
            </a:r>
            <a:r>
              <a:rPr sz="2100" spc="-11" dirty="0">
                <a:solidFill>
                  <a:prstClr val="black"/>
                </a:solidFill>
                <a:latin typeface="Calibri"/>
                <a:cs typeface="Calibri"/>
              </a:rPr>
              <a:t>versions are 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known as </a:t>
            </a:r>
            <a:r>
              <a:rPr sz="2100" spc="-41" dirty="0">
                <a:solidFill>
                  <a:prstClr val="black"/>
                </a:solidFill>
                <a:latin typeface="Calibri"/>
                <a:cs typeface="Calibri"/>
              </a:rPr>
              <a:t>PTACs </a:t>
            </a:r>
            <a:r>
              <a:rPr sz="2100" spc="-15" dirty="0">
                <a:solidFill>
                  <a:prstClr val="black"/>
                </a:solidFill>
                <a:latin typeface="Calibri"/>
                <a:cs typeface="Calibri"/>
              </a:rPr>
              <a:t>(Packaged </a:t>
            </a:r>
            <a:r>
              <a:rPr sz="2100" spc="-26" dirty="0">
                <a:solidFill>
                  <a:prstClr val="black"/>
                </a:solidFill>
                <a:latin typeface="Calibri"/>
                <a:cs typeface="Calibri"/>
              </a:rPr>
              <a:t>Terminal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Air  </a:t>
            </a: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Conditioners)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  <a:p>
            <a:pPr marL="466725" indent="-342900" defTabSz="685800" fontAlgn="auto">
              <a:lnSpc>
                <a:spcPts val="2220"/>
              </a:lnSpc>
              <a:spcBef>
                <a:spcPts val="0"/>
              </a:spcBef>
              <a:spcAft>
                <a:spcPts val="0"/>
              </a:spcAft>
              <a:buSzPct val="64285"/>
              <a:buFont typeface="Arial"/>
              <a:buChar char="-"/>
              <a:tabLst>
                <a:tab pos="466249" algn="l"/>
                <a:tab pos="466725" algn="l"/>
              </a:tabLst>
            </a:pPr>
            <a:r>
              <a:rPr sz="2100" spc="-8" dirty="0">
                <a:solidFill>
                  <a:prstClr val="black"/>
                </a:solidFill>
                <a:latin typeface="Calibri"/>
                <a:cs typeface="Calibri"/>
              </a:rPr>
              <a:t>Low </a:t>
            </a:r>
            <a:r>
              <a:rPr sz="2100" spc="-11" dirty="0">
                <a:solidFill>
                  <a:prstClr val="black"/>
                </a:solidFill>
                <a:latin typeface="Calibri"/>
                <a:cs typeface="Calibri"/>
              </a:rPr>
              <a:t>cost </a:t>
            </a:r>
            <a:r>
              <a:rPr sz="2100" spc="-4" dirty="0">
                <a:solidFill>
                  <a:prstClr val="black"/>
                </a:solidFill>
                <a:latin typeface="Calibri"/>
                <a:cs typeface="Calibri"/>
              </a:rPr>
              <a:t>and </a:t>
            </a:r>
            <a:r>
              <a:rPr sz="2100" spc="-15" dirty="0">
                <a:solidFill>
                  <a:prstClr val="black"/>
                </a:solidFill>
                <a:latin typeface="Calibri"/>
                <a:cs typeface="Calibri"/>
              </a:rPr>
              <a:t>easy</a:t>
            </a:r>
            <a:r>
              <a:rPr sz="2100" spc="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100" spc="-11" dirty="0">
                <a:solidFill>
                  <a:prstClr val="black"/>
                </a:solidFill>
                <a:latin typeface="Calibri"/>
                <a:cs typeface="Calibri"/>
              </a:rPr>
              <a:t>installation</a:t>
            </a:r>
            <a:endParaRPr sz="21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426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8216" y="3085718"/>
            <a:ext cx="1759540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/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48139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0D151F-253A-47D9-9C89-8097B85B929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706857" y="1064207"/>
            <a:ext cx="5730287" cy="462756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103E2E-BAE9-4F39-BCB9-1EB9F5C12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Welcome to VMware!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2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754200"/>
            <a:ext cx="5011613" cy="33242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19292" y="1400308"/>
            <a:ext cx="1773758" cy="13823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0837" y="2539920"/>
            <a:ext cx="2443163" cy="1281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14938" y="2782615"/>
            <a:ext cx="2049463" cy="27561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2881" y="5930093"/>
            <a:ext cx="5991225" cy="0"/>
          </a:xfrm>
          <a:custGeom>
            <a:avLst/>
            <a:gdLst/>
            <a:ahLst/>
            <a:cxnLst/>
            <a:rect l="l" t="t" r="r" b="b"/>
            <a:pathLst>
              <a:path w="7988300">
                <a:moveTo>
                  <a:pt x="0" y="0"/>
                </a:moveTo>
                <a:lnTo>
                  <a:pt x="7988300" y="0"/>
                </a:lnTo>
              </a:path>
            </a:pathLst>
          </a:custGeom>
          <a:ln w="12700">
            <a:solidFill>
              <a:srgbClr val="0563C1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3356" y="5524881"/>
            <a:ext cx="7882890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lnSpc>
                <a:spcPts val="1601"/>
              </a:lnSpc>
              <a:spcBef>
                <a:spcPts val="75"/>
              </a:spcBef>
              <a:spcAft>
                <a:spcPts val="0"/>
              </a:spcAft>
            </a:pPr>
            <a:r>
              <a:rPr sz="1350" b="1" u="sng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Pollutant </a:t>
            </a:r>
            <a:r>
              <a:rPr sz="1350" b="1" u="sng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Exposures from </a:t>
            </a:r>
            <a:r>
              <a:rPr sz="1350" b="1" u="sng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Natural </a:t>
            </a:r>
            <a:r>
              <a:rPr sz="1350" b="1" u="sng" spc="-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Gas </a:t>
            </a:r>
            <a:r>
              <a:rPr sz="1350" b="1" u="sng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Cooking Burners: </a:t>
            </a:r>
            <a:r>
              <a:rPr sz="1350" b="1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A </a:t>
            </a:r>
            <a:r>
              <a:rPr sz="1350" b="1" u="sng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Simulation-Based Assessment </a:t>
            </a:r>
            <a:r>
              <a:rPr sz="1350" b="1" u="sng" spc="-11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for </a:t>
            </a:r>
            <a:r>
              <a:rPr sz="1350" b="1" u="sng" spc="-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Southern</a:t>
            </a:r>
            <a:r>
              <a:rPr sz="1350" b="1" u="sng" spc="19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8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California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85800" fontAlgn="auto">
              <a:lnSpc>
                <a:spcPts val="1601"/>
              </a:lnSpc>
              <a:spcBef>
                <a:spcPts val="0"/>
              </a:spcBef>
              <a:spcAft>
                <a:spcPts val="0"/>
              </a:spcAft>
            </a:pPr>
            <a:r>
              <a:rPr sz="1350" spc="-8" dirty="0">
                <a:solidFill>
                  <a:srgbClr val="0563C1"/>
                </a:solidFill>
                <a:latin typeface="Calibri"/>
                <a:cs typeface="Calibri"/>
              </a:rPr>
              <a:t>Jennifer </a:t>
            </a:r>
            <a:r>
              <a:rPr sz="1350" spc="-4" dirty="0">
                <a:solidFill>
                  <a:srgbClr val="0563C1"/>
                </a:solidFill>
                <a:latin typeface="Calibri"/>
                <a:cs typeface="Calibri"/>
              </a:rPr>
              <a:t>M. </a:t>
            </a:r>
            <a:r>
              <a:rPr sz="1350" dirty="0">
                <a:solidFill>
                  <a:srgbClr val="0563C1"/>
                </a:solidFill>
                <a:latin typeface="Calibri"/>
                <a:cs typeface="Calibri"/>
              </a:rPr>
              <a:t>Logue,</a:t>
            </a:r>
            <a:r>
              <a:rPr sz="1350" baseline="23148" dirty="0">
                <a:solidFill>
                  <a:srgbClr val="0563C1"/>
                </a:solidFill>
                <a:latin typeface="Calibri"/>
                <a:cs typeface="Calibri"/>
              </a:rPr>
              <a:t>1,2 </a:t>
            </a:r>
            <a:r>
              <a:rPr sz="1350" spc="-4" dirty="0">
                <a:solidFill>
                  <a:srgbClr val="0563C1"/>
                </a:solidFill>
                <a:latin typeface="Calibri"/>
                <a:cs typeface="Calibri"/>
              </a:rPr>
              <a:t>Neil E. Klepeis,</a:t>
            </a:r>
            <a:r>
              <a:rPr sz="1350" spc="-5" baseline="23148" dirty="0">
                <a:solidFill>
                  <a:srgbClr val="0563C1"/>
                </a:solidFill>
                <a:latin typeface="Calibri"/>
                <a:cs typeface="Calibri"/>
              </a:rPr>
              <a:t>3,4 </a:t>
            </a:r>
            <a:r>
              <a:rPr sz="1350" spc="-4" dirty="0">
                <a:solidFill>
                  <a:srgbClr val="0563C1"/>
                </a:solidFill>
                <a:latin typeface="Calibri"/>
                <a:cs typeface="Calibri"/>
              </a:rPr>
              <a:t>Agnes B. Lobscheid,</a:t>
            </a:r>
            <a:r>
              <a:rPr sz="1350" spc="-5" baseline="23148" dirty="0">
                <a:solidFill>
                  <a:srgbClr val="0563C1"/>
                </a:solidFill>
                <a:latin typeface="Calibri"/>
                <a:cs typeface="Calibri"/>
              </a:rPr>
              <a:t>1 </a:t>
            </a:r>
            <a:r>
              <a:rPr sz="1350" dirty="0">
                <a:solidFill>
                  <a:srgbClr val="0563C1"/>
                </a:solidFill>
                <a:latin typeface="Calibri"/>
                <a:cs typeface="Calibri"/>
              </a:rPr>
              <a:t>and </a:t>
            </a:r>
            <a:r>
              <a:rPr sz="1350" spc="-11" dirty="0">
                <a:solidFill>
                  <a:srgbClr val="0563C1"/>
                </a:solidFill>
                <a:latin typeface="Calibri"/>
                <a:cs typeface="Calibri"/>
              </a:rPr>
              <a:t>Brett </a:t>
            </a:r>
            <a:r>
              <a:rPr sz="1350" dirty="0">
                <a:solidFill>
                  <a:srgbClr val="0563C1"/>
                </a:solidFill>
                <a:latin typeface="Calibri"/>
                <a:cs typeface="Calibri"/>
              </a:rPr>
              <a:t>C. </a:t>
            </a:r>
            <a:r>
              <a:rPr sz="1350" spc="-4" dirty="0">
                <a:solidFill>
                  <a:srgbClr val="0563C1"/>
                </a:solidFill>
                <a:latin typeface="Calibri"/>
                <a:cs typeface="Calibri"/>
              </a:rPr>
              <a:t>Singer</a:t>
            </a:r>
            <a:r>
              <a:rPr sz="1350" spc="-5" baseline="23148" dirty="0">
                <a:solidFill>
                  <a:srgbClr val="0563C1"/>
                </a:solidFill>
                <a:latin typeface="Calibri"/>
                <a:cs typeface="Calibri"/>
              </a:rPr>
              <a:t>1,2,</a:t>
            </a:r>
            <a:r>
              <a:rPr sz="1350" spc="5" baseline="23148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0563C1"/>
                </a:solidFill>
                <a:latin typeface="Calibri"/>
                <a:cs typeface="Calibri"/>
              </a:rPr>
              <a:t>2014</a:t>
            </a:r>
            <a:endParaRPr sz="135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3682" y="3872104"/>
            <a:ext cx="167878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pc="-4" dirty="0">
                <a:solidFill>
                  <a:prstClr val="black"/>
                </a:solidFill>
                <a:latin typeface="Calibri"/>
                <a:cs typeface="Calibri"/>
              </a:rPr>
              <a:t>Carbon</a:t>
            </a:r>
            <a:r>
              <a:rPr spc="-5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pc="-8" dirty="0">
                <a:solidFill>
                  <a:prstClr val="black"/>
                </a:solidFill>
                <a:latin typeface="Calibri"/>
                <a:cs typeface="Calibri"/>
              </a:rPr>
              <a:t>Monoxide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7704" y="1080135"/>
            <a:ext cx="2090738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dirty="0"/>
              <a:t>Gas</a:t>
            </a:r>
            <a:r>
              <a:rPr sz="3300" spc="-49" dirty="0"/>
              <a:t> </a:t>
            </a:r>
            <a:r>
              <a:rPr sz="3300" spc="-4" dirty="0"/>
              <a:t>Cooking</a:t>
            </a:r>
            <a:endParaRPr sz="3300"/>
          </a:p>
        </p:txBody>
      </p:sp>
    </p:spTree>
    <p:extLst>
      <p:ext uri="{BB962C8B-B14F-4D97-AF65-F5344CB8AC3E}">
        <p14:creationId xmlns:p14="http://schemas.microsoft.com/office/powerpoint/2010/main" val="1822900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5" y="1315593"/>
            <a:ext cx="5180171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8" dirty="0"/>
              <a:t>Commercial </a:t>
            </a:r>
            <a:r>
              <a:rPr sz="3300" spc="-4" dirty="0"/>
              <a:t>Induction</a:t>
            </a:r>
            <a:r>
              <a:rPr sz="3300" spc="26" dirty="0"/>
              <a:t> </a:t>
            </a:r>
            <a:r>
              <a:rPr sz="3300" spc="-4" dirty="0"/>
              <a:t>Cooking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1114425" y="1977913"/>
            <a:ext cx="2800350" cy="36004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00550" y="1702879"/>
            <a:ext cx="4584676" cy="3875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664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9355" y="3085718"/>
            <a:ext cx="2324576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Case</a:t>
            </a:r>
            <a:r>
              <a:rPr spc="-45" dirty="0"/>
              <a:t> </a:t>
            </a:r>
            <a:r>
              <a:rPr spc="-4" dirty="0"/>
              <a:t>Studies</a:t>
            </a:r>
          </a:p>
        </p:txBody>
      </p:sp>
    </p:spTree>
    <p:extLst>
      <p:ext uri="{BB962C8B-B14F-4D97-AF65-F5344CB8AC3E}">
        <p14:creationId xmlns:p14="http://schemas.microsoft.com/office/powerpoint/2010/main" val="1958320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1699" y="1149874"/>
            <a:ext cx="8521065" cy="523220"/>
          </a:xfrm>
          <a:prstGeom prst="rect">
            <a:avLst/>
          </a:prstGeom>
          <a:solidFill>
            <a:srgbClr val="404040">
              <a:alpha val="63139"/>
            </a:srgbClr>
          </a:solidFill>
        </p:spPr>
        <p:txBody>
          <a:bodyPr vert="horz" wrap="square" lIns="0" tIns="15240" rIns="0" bIns="0" rtlCol="0">
            <a:spAutoFit/>
          </a:bodyPr>
          <a:lstStyle/>
          <a:p>
            <a:pPr marL="90964" defTabSz="685800" fontAlgn="auto">
              <a:spcBef>
                <a:spcPts val="120"/>
              </a:spcBef>
              <a:spcAft>
                <a:spcPts val="0"/>
              </a:spcAft>
            </a:pPr>
            <a:r>
              <a:rPr sz="3300" spc="-8" dirty="0">
                <a:solidFill>
                  <a:srgbClr val="FFFFFF"/>
                </a:solidFill>
                <a:latin typeface="Calibri"/>
                <a:cs typeface="Calibri"/>
              </a:rPr>
              <a:t>Multifamily </a:t>
            </a:r>
            <a:r>
              <a:rPr sz="3300" spc="-11" dirty="0">
                <a:solidFill>
                  <a:srgbClr val="FFFFFF"/>
                </a:solidFill>
                <a:latin typeface="Calibri"/>
                <a:cs typeface="Calibri"/>
              </a:rPr>
              <a:t>Residential: </a:t>
            </a:r>
            <a:r>
              <a:rPr sz="3300" spc="-4" dirty="0">
                <a:solidFill>
                  <a:srgbClr val="FFFFFF"/>
                </a:solidFill>
                <a:latin typeface="Calibri"/>
                <a:cs typeface="Calibri"/>
              </a:rPr>
              <a:t>All-electric HPWH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3300" spc="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300" dirty="0">
                <a:solidFill>
                  <a:srgbClr val="FFFFFF"/>
                </a:solidFill>
                <a:latin typeface="Calibri"/>
                <a:cs typeface="Calibri"/>
              </a:rPr>
              <a:t>VRF</a:t>
            </a:r>
            <a:endParaRPr sz="33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14386" y="1813941"/>
            <a:ext cx="295894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2400" spc="-11" dirty="0">
                <a:solidFill>
                  <a:srgbClr val="FFFFFF"/>
                </a:solidFill>
                <a:latin typeface="Calibri"/>
                <a:cs typeface="Calibri"/>
              </a:rPr>
              <a:t>SFSU </a:t>
            </a:r>
            <a:r>
              <a:rPr sz="2400" spc="-4" dirty="0">
                <a:solidFill>
                  <a:srgbClr val="FFFFFF"/>
                </a:solidFill>
                <a:latin typeface="Calibri"/>
                <a:cs typeface="Calibri"/>
              </a:rPr>
              <a:t>Block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6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Mixed</a:t>
            </a:r>
            <a:r>
              <a:rPr sz="2400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481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871" y="2146553"/>
            <a:ext cx="7434072" cy="3744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600" y="1155574"/>
            <a:ext cx="8097679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11" dirty="0"/>
              <a:t>Multifamily Residential: </a:t>
            </a:r>
            <a:r>
              <a:rPr sz="3300" spc="-4" dirty="0"/>
              <a:t>All-electric HPWH </a:t>
            </a:r>
            <a:r>
              <a:rPr sz="3300" dirty="0"/>
              <a:t>+</a:t>
            </a:r>
            <a:r>
              <a:rPr sz="3300" spc="56" dirty="0"/>
              <a:t> </a:t>
            </a:r>
            <a:r>
              <a:rPr sz="3300" spc="-4" dirty="0"/>
              <a:t>VRF</a:t>
            </a:r>
            <a:endParaRPr sz="3300"/>
          </a:p>
        </p:txBody>
      </p:sp>
      <p:sp>
        <p:nvSpPr>
          <p:cNvPr id="4" name="object 4"/>
          <p:cNvSpPr/>
          <p:nvPr/>
        </p:nvSpPr>
        <p:spPr>
          <a:xfrm>
            <a:off x="695375" y="2023350"/>
            <a:ext cx="4171950" cy="645319"/>
          </a:xfrm>
          <a:custGeom>
            <a:avLst/>
            <a:gdLst/>
            <a:ahLst/>
            <a:cxnLst/>
            <a:rect l="l" t="t" r="r" b="b"/>
            <a:pathLst>
              <a:path w="5562600" h="860425">
                <a:moveTo>
                  <a:pt x="0" y="0"/>
                </a:moveTo>
                <a:lnTo>
                  <a:pt x="5562361" y="0"/>
                </a:lnTo>
                <a:lnTo>
                  <a:pt x="5562361" y="859961"/>
                </a:lnTo>
                <a:lnTo>
                  <a:pt x="0" y="859961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006B95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1174" y="2347342"/>
            <a:ext cx="2530793" cy="56672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9525" marR="3810" defTabSz="685800" fontAlgn="auto">
              <a:lnSpc>
                <a:spcPct val="100800"/>
              </a:lnSpc>
              <a:spcBef>
                <a:spcPts val="56"/>
              </a:spcBef>
              <a:spcAft>
                <a:spcPts val="0"/>
              </a:spcAft>
            </a:pPr>
            <a:r>
              <a:rPr b="1" spc="-11" dirty="0">
                <a:solidFill>
                  <a:srgbClr val="006B95"/>
                </a:solidFill>
                <a:latin typeface="Calibri"/>
                <a:cs typeface="Calibri"/>
              </a:rPr>
              <a:t>Rooftop </a:t>
            </a:r>
            <a:r>
              <a:rPr b="1" spc="-15" dirty="0">
                <a:solidFill>
                  <a:srgbClr val="006B95"/>
                </a:solidFill>
                <a:latin typeface="Calibri"/>
                <a:cs typeface="Calibri"/>
              </a:rPr>
              <a:t>Air-to-Water </a:t>
            </a:r>
            <a:r>
              <a:rPr b="1" spc="-8" dirty="0">
                <a:solidFill>
                  <a:srgbClr val="006B95"/>
                </a:solidFill>
                <a:latin typeface="Calibri"/>
                <a:cs typeface="Calibri"/>
              </a:rPr>
              <a:t>Heat  Pumps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92175" y="4483250"/>
            <a:ext cx="3031808" cy="1261110"/>
          </a:xfrm>
          <a:custGeom>
            <a:avLst/>
            <a:gdLst/>
            <a:ahLst/>
            <a:cxnLst/>
            <a:rect l="l" t="t" r="r" b="b"/>
            <a:pathLst>
              <a:path w="4042410" h="1681479">
                <a:moveTo>
                  <a:pt x="0" y="0"/>
                </a:moveTo>
                <a:lnTo>
                  <a:pt x="4042337" y="0"/>
                </a:lnTo>
                <a:lnTo>
                  <a:pt x="4042337" y="1681142"/>
                </a:lnTo>
                <a:lnTo>
                  <a:pt x="0" y="1681142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006B95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57324" y="5424298"/>
            <a:ext cx="235219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b="1" spc="-4" dirty="0">
                <a:solidFill>
                  <a:srgbClr val="006B95"/>
                </a:solidFill>
                <a:latin typeface="Calibri"/>
                <a:cs typeface="Calibri"/>
              </a:rPr>
              <a:t>Hot </a:t>
            </a:r>
            <a:r>
              <a:rPr b="1" spc="-23" dirty="0">
                <a:solidFill>
                  <a:srgbClr val="006B95"/>
                </a:solidFill>
                <a:latin typeface="Calibri"/>
                <a:cs typeface="Calibri"/>
              </a:rPr>
              <a:t>Water </a:t>
            </a:r>
            <a:r>
              <a:rPr b="1" spc="-15" dirty="0">
                <a:solidFill>
                  <a:srgbClr val="006B95"/>
                </a:solidFill>
                <a:latin typeface="Calibri"/>
                <a:cs typeface="Calibri"/>
              </a:rPr>
              <a:t>Storage</a:t>
            </a:r>
            <a:r>
              <a:rPr b="1" spc="-23" dirty="0">
                <a:solidFill>
                  <a:srgbClr val="006B95"/>
                </a:solidFill>
                <a:latin typeface="Calibri"/>
                <a:cs typeface="Calibri"/>
              </a:rPr>
              <a:t> </a:t>
            </a:r>
            <a:r>
              <a:rPr b="1" spc="-34" dirty="0">
                <a:solidFill>
                  <a:srgbClr val="006B95"/>
                </a:solidFill>
                <a:latin typeface="Calibri"/>
                <a:cs typeface="Calibri"/>
              </a:rPr>
              <a:t>Tanks</a:t>
            </a:r>
            <a:endParaRPr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56782" y="2880359"/>
            <a:ext cx="2884932" cy="24117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39751" y="2728998"/>
            <a:ext cx="1276350" cy="755808"/>
          </a:xfrm>
          <a:custGeom>
            <a:avLst/>
            <a:gdLst/>
            <a:ahLst/>
            <a:cxnLst/>
            <a:rect l="l" t="t" r="r" b="b"/>
            <a:pathLst>
              <a:path w="1701800" h="1007745">
                <a:moveTo>
                  <a:pt x="81154" y="31098"/>
                </a:moveTo>
                <a:lnTo>
                  <a:pt x="66684" y="55733"/>
                </a:lnTo>
                <a:lnTo>
                  <a:pt x="1686763" y="1007122"/>
                </a:lnTo>
                <a:lnTo>
                  <a:pt x="1701228" y="982484"/>
                </a:lnTo>
                <a:lnTo>
                  <a:pt x="81154" y="31098"/>
                </a:lnTo>
                <a:close/>
              </a:path>
              <a:path w="1701800" h="1007745">
                <a:moveTo>
                  <a:pt x="0" y="0"/>
                </a:moveTo>
                <a:lnTo>
                  <a:pt x="52209" y="80378"/>
                </a:lnTo>
                <a:lnTo>
                  <a:pt x="66684" y="55733"/>
                </a:lnTo>
                <a:lnTo>
                  <a:pt x="54368" y="48501"/>
                </a:lnTo>
                <a:lnTo>
                  <a:pt x="68834" y="23863"/>
                </a:lnTo>
                <a:lnTo>
                  <a:pt x="85404" y="23863"/>
                </a:lnTo>
                <a:lnTo>
                  <a:pt x="95631" y="6451"/>
                </a:lnTo>
                <a:lnTo>
                  <a:pt x="0" y="0"/>
                </a:lnTo>
                <a:close/>
              </a:path>
              <a:path w="1701800" h="1007745">
                <a:moveTo>
                  <a:pt x="68834" y="23863"/>
                </a:moveTo>
                <a:lnTo>
                  <a:pt x="54368" y="48501"/>
                </a:lnTo>
                <a:lnTo>
                  <a:pt x="66684" y="55733"/>
                </a:lnTo>
                <a:lnTo>
                  <a:pt x="81154" y="31098"/>
                </a:lnTo>
                <a:lnTo>
                  <a:pt x="68834" y="23863"/>
                </a:lnTo>
                <a:close/>
              </a:path>
              <a:path w="1701800" h="1007745">
                <a:moveTo>
                  <a:pt x="85404" y="23863"/>
                </a:moveTo>
                <a:lnTo>
                  <a:pt x="68834" y="23863"/>
                </a:lnTo>
                <a:lnTo>
                  <a:pt x="81154" y="31098"/>
                </a:lnTo>
                <a:lnTo>
                  <a:pt x="85404" y="23863"/>
                </a:lnTo>
                <a:close/>
              </a:path>
            </a:pathLst>
          </a:custGeom>
          <a:solidFill>
            <a:srgbClr val="006B95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829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1714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1699" y="1043458"/>
            <a:ext cx="8521065" cy="572929"/>
          </a:xfrm>
          <a:custGeom>
            <a:avLst/>
            <a:gdLst/>
            <a:ahLst/>
            <a:cxnLst/>
            <a:rect l="l" t="t" r="r" b="b"/>
            <a:pathLst>
              <a:path w="11361420" h="763905">
                <a:moveTo>
                  <a:pt x="0" y="0"/>
                </a:moveTo>
                <a:lnTo>
                  <a:pt x="11360797" y="0"/>
                </a:lnTo>
                <a:lnTo>
                  <a:pt x="11360797" y="763600"/>
                </a:lnTo>
                <a:lnTo>
                  <a:pt x="0" y="7636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>
              <a:alpha val="63139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3600" y="1039749"/>
            <a:ext cx="5795486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Office </a:t>
            </a:r>
            <a:r>
              <a:rPr b="0" dirty="0">
                <a:solidFill>
                  <a:srgbClr val="FFFFFF"/>
                </a:solidFill>
                <a:latin typeface="Calibri"/>
                <a:cs typeface="Calibri"/>
              </a:rPr>
              <a:t>Building, 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Menlo </a:t>
            </a:r>
            <a:r>
              <a:rPr spc="-19" dirty="0">
                <a:solidFill>
                  <a:srgbClr val="FFFFFF"/>
                </a:solidFill>
                <a:latin typeface="Calibri"/>
                <a:cs typeface="Calibri"/>
              </a:rPr>
              <a:t>Park,</a:t>
            </a:r>
            <a:r>
              <a:rPr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FFFFFF"/>
                </a:solidFill>
                <a:latin typeface="Calibri"/>
                <a:cs typeface="Calibri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1807930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2416" y="1209293"/>
            <a:ext cx="6400800" cy="4389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2416" y="1506474"/>
            <a:ext cx="1145286" cy="665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01022" y="5584317"/>
            <a:ext cx="190261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latin typeface="Calibri"/>
                <a:cs typeface="Calibri"/>
              </a:rPr>
              <a:t>Radiant Heating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and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49758" y="1862854"/>
            <a:ext cx="1839278" cy="846482"/>
          </a:xfrm>
          <a:prstGeom prst="rect">
            <a:avLst/>
          </a:prstGeom>
        </p:spPr>
        <p:txBody>
          <a:bodyPr vert="horz" wrap="square" lIns="0" tIns="7144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 marR="3810" indent="-476">
              <a:lnSpc>
                <a:spcPct val="100800"/>
              </a:lnSpc>
              <a:spcBef>
                <a:spcPts val="56"/>
              </a:spcBef>
            </a:pPr>
            <a:r>
              <a:rPr sz="1800" spc="-15" dirty="0">
                <a:latin typeface="Calibri"/>
                <a:cs typeface="Calibri"/>
              </a:rPr>
              <a:t>Ventilation </a:t>
            </a:r>
            <a:r>
              <a:rPr sz="1800" spc="-4" dirty="0">
                <a:latin typeface="Calibri"/>
                <a:cs typeface="Calibri"/>
              </a:rPr>
              <a:t>Air  Handler </a:t>
            </a:r>
            <a:r>
              <a:rPr sz="1800" spc="-8" dirty="0">
                <a:latin typeface="Calibri"/>
                <a:cs typeface="Calibri"/>
              </a:rPr>
              <a:t>(Dedicated  </a:t>
            </a:r>
            <a:r>
              <a:rPr sz="1800" spc="-4" dirty="0">
                <a:latin typeface="Calibri"/>
                <a:cs typeface="Calibri"/>
              </a:rPr>
              <a:t>Outside Air</a:t>
            </a:r>
            <a:r>
              <a:rPr sz="1800" spc="-49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System)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2500" y="3067432"/>
            <a:ext cx="183451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8" dirty="0">
                <a:latin typeface="Calibri"/>
                <a:cs typeface="Calibri"/>
              </a:rPr>
              <a:t>Heat </a:t>
            </a:r>
            <a:r>
              <a:rPr spc="-15" dirty="0">
                <a:latin typeface="Calibri"/>
                <a:cs typeface="Calibri"/>
              </a:rPr>
              <a:t>Ventilation</a:t>
            </a:r>
            <a:r>
              <a:rPr spc="-41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Air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50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1714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5600" y="947425"/>
            <a:ext cx="4780121" cy="709613"/>
          </a:xfrm>
          <a:custGeom>
            <a:avLst/>
            <a:gdLst/>
            <a:ahLst/>
            <a:cxnLst/>
            <a:rect l="l" t="t" r="r" b="b"/>
            <a:pathLst>
              <a:path w="6373495" h="946150">
                <a:moveTo>
                  <a:pt x="0" y="0"/>
                </a:moveTo>
                <a:lnTo>
                  <a:pt x="6373050" y="0"/>
                </a:lnTo>
                <a:lnTo>
                  <a:pt x="6373050" y="945603"/>
                </a:lnTo>
                <a:lnTo>
                  <a:pt x="0" y="945603"/>
                </a:lnTo>
                <a:lnTo>
                  <a:pt x="0" y="0"/>
                </a:lnTo>
                <a:close/>
              </a:path>
            </a:pathLst>
          </a:custGeom>
          <a:solidFill>
            <a:srgbClr val="404040">
              <a:alpha val="63139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7500" y="1000886"/>
            <a:ext cx="3730943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Pier </a:t>
            </a:r>
            <a:r>
              <a:rPr b="0" dirty="0">
                <a:solidFill>
                  <a:srgbClr val="FFFFFF"/>
                </a:solidFill>
                <a:latin typeface="Calibri"/>
                <a:cs typeface="Calibri"/>
              </a:rPr>
              <a:t>70 - 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017424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1714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23299" y="2483425"/>
            <a:ext cx="1112520" cy="340994"/>
          </a:xfrm>
          <a:custGeom>
            <a:avLst/>
            <a:gdLst/>
            <a:ahLst/>
            <a:cxnLst/>
            <a:rect l="l" t="t" r="r" b="b"/>
            <a:pathLst>
              <a:path w="1483359" h="454660">
                <a:moveTo>
                  <a:pt x="0" y="0"/>
                </a:moveTo>
                <a:lnTo>
                  <a:pt x="1482801" y="0"/>
                </a:lnTo>
                <a:lnTo>
                  <a:pt x="1482801" y="454406"/>
                </a:lnTo>
                <a:lnTo>
                  <a:pt x="0" y="4544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23299" y="2483425"/>
            <a:ext cx="1111568" cy="340994"/>
          </a:xfrm>
          <a:custGeom>
            <a:avLst/>
            <a:gdLst/>
            <a:ahLst/>
            <a:cxnLst/>
            <a:rect l="l" t="t" r="r" b="b"/>
            <a:pathLst>
              <a:path w="1482090" h="454660">
                <a:moveTo>
                  <a:pt x="0" y="0"/>
                </a:moveTo>
                <a:lnTo>
                  <a:pt x="1482043" y="0"/>
                </a:lnTo>
                <a:lnTo>
                  <a:pt x="1482043" y="454168"/>
                </a:lnTo>
                <a:lnTo>
                  <a:pt x="0" y="454168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6040" y="2492426"/>
            <a:ext cx="219075" cy="322898"/>
          </a:xfrm>
          <a:custGeom>
            <a:avLst/>
            <a:gdLst/>
            <a:ahLst/>
            <a:cxnLst/>
            <a:rect l="l" t="t" r="r" b="b"/>
            <a:pathLst>
              <a:path w="292100" h="430530">
                <a:moveTo>
                  <a:pt x="0" y="0"/>
                </a:moveTo>
                <a:lnTo>
                  <a:pt x="291851" y="0"/>
                </a:lnTo>
                <a:lnTo>
                  <a:pt x="291851" y="430180"/>
                </a:lnTo>
                <a:lnTo>
                  <a:pt x="0" y="430180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04400" y="3388200"/>
            <a:ext cx="230981" cy="340994"/>
          </a:xfrm>
          <a:custGeom>
            <a:avLst/>
            <a:gdLst/>
            <a:ahLst/>
            <a:cxnLst/>
            <a:rect l="l" t="t" r="r" b="b"/>
            <a:pathLst>
              <a:path w="307975" h="454660">
                <a:moveTo>
                  <a:pt x="0" y="0"/>
                </a:moveTo>
                <a:lnTo>
                  <a:pt x="307842" y="0"/>
                </a:lnTo>
                <a:lnTo>
                  <a:pt x="307842" y="454168"/>
                </a:lnTo>
                <a:lnTo>
                  <a:pt x="0" y="454168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17250" y="3380232"/>
            <a:ext cx="923925" cy="31024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9525" marR="3810">
              <a:lnSpc>
                <a:spcPct val="101499"/>
              </a:lnSpc>
              <a:spcBef>
                <a:spcPts val="56"/>
              </a:spcBef>
            </a:pPr>
            <a:r>
              <a:rPr sz="975" dirty="0">
                <a:latin typeface="Calibri"/>
                <a:cs typeface="Calibri"/>
              </a:rPr>
              <a:t>Perimeter radiant  panel (TI portion)</a:t>
            </a:r>
            <a:endParaRPr sz="975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55975" y="1404722"/>
            <a:ext cx="181928" cy="187643"/>
          </a:xfrm>
          <a:custGeom>
            <a:avLst/>
            <a:gdLst/>
            <a:ahLst/>
            <a:cxnLst/>
            <a:rect l="l" t="t" r="r" b="b"/>
            <a:pathLst>
              <a:path w="242570" h="250190">
                <a:moveTo>
                  <a:pt x="0" y="249868"/>
                </a:moveTo>
                <a:lnTo>
                  <a:pt x="242404" y="249868"/>
                </a:lnTo>
                <a:lnTo>
                  <a:pt x="242404" y="0"/>
                </a:lnTo>
                <a:lnTo>
                  <a:pt x="0" y="0"/>
                </a:lnTo>
                <a:lnTo>
                  <a:pt x="0" y="24986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55975" y="1295725"/>
            <a:ext cx="181928" cy="296704"/>
          </a:xfrm>
          <a:custGeom>
            <a:avLst/>
            <a:gdLst/>
            <a:ahLst/>
            <a:cxnLst/>
            <a:rect l="l" t="t" r="r" b="b"/>
            <a:pathLst>
              <a:path w="242570" h="395605">
                <a:moveTo>
                  <a:pt x="0" y="0"/>
                </a:moveTo>
                <a:lnTo>
                  <a:pt x="242276" y="0"/>
                </a:lnTo>
                <a:lnTo>
                  <a:pt x="242276" y="394998"/>
                </a:lnTo>
                <a:lnTo>
                  <a:pt x="0" y="394998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55250" y="906780"/>
            <a:ext cx="702945" cy="31024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9525" marR="3810">
              <a:lnSpc>
                <a:spcPct val="101499"/>
              </a:lnSpc>
              <a:spcBef>
                <a:spcPts val="56"/>
              </a:spcBef>
            </a:pPr>
            <a:r>
              <a:rPr sz="975" spc="-4" dirty="0">
                <a:latin typeface="Calibri"/>
                <a:cs typeface="Calibri"/>
              </a:rPr>
              <a:t>Ventilators</a:t>
            </a:r>
            <a:r>
              <a:rPr sz="975" spc="-38" dirty="0">
                <a:latin typeface="Calibri"/>
                <a:cs typeface="Calibri"/>
              </a:rPr>
              <a:t> </a:t>
            </a:r>
            <a:r>
              <a:rPr sz="975" dirty="0">
                <a:latin typeface="Calibri"/>
                <a:cs typeface="Calibri"/>
              </a:rPr>
              <a:t>at  roof</a:t>
            </a:r>
            <a:r>
              <a:rPr sz="975" spc="4" dirty="0">
                <a:latin typeface="Calibri"/>
                <a:cs typeface="Calibri"/>
              </a:rPr>
              <a:t> </a:t>
            </a:r>
            <a:r>
              <a:rPr sz="975" dirty="0">
                <a:latin typeface="Calibri"/>
                <a:cs typeface="Calibri"/>
              </a:rPr>
              <a:t>peaks</a:t>
            </a:r>
            <a:endParaRPr sz="975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05875" y="1238826"/>
            <a:ext cx="282416" cy="166211"/>
          </a:xfrm>
          <a:custGeom>
            <a:avLst/>
            <a:gdLst/>
            <a:ahLst/>
            <a:cxnLst/>
            <a:rect l="l" t="t" r="r" b="b"/>
            <a:pathLst>
              <a:path w="376554" h="221615">
                <a:moveTo>
                  <a:pt x="0" y="0"/>
                </a:moveTo>
                <a:lnTo>
                  <a:pt x="375996" y="0"/>
                </a:lnTo>
                <a:lnTo>
                  <a:pt x="375996" y="221195"/>
                </a:lnTo>
                <a:lnTo>
                  <a:pt x="0" y="221195"/>
                </a:lnTo>
                <a:lnTo>
                  <a:pt x="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05875" y="1238826"/>
            <a:ext cx="281940" cy="166211"/>
          </a:xfrm>
          <a:custGeom>
            <a:avLst/>
            <a:gdLst/>
            <a:ahLst/>
            <a:cxnLst/>
            <a:rect l="l" t="t" r="r" b="b"/>
            <a:pathLst>
              <a:path w="375920" h="221615">
                <a:moveTo>
                  <a:pt x="0" y="0"/>
                </a:moveTo>
                <a:lnTo>
                  <a:pt x="375808" y="0"/>
                </a:lnTo>
                <a:lnTo>
                  <a:pt x="375808" y="221087"/>
                </a:lnTo>
                <a:lnTo>
                  <a:pt x="0" y="221087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55314" y="1437893"/>
            <a:ext cx="320040" cy="601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96250" y="1539025"/>
            <a:ext cx="230981" cy="340994"/>
          </a:xfrm>
          <a:custGeom>
            <a:avLst/>
            <a:gdLst/>
            <a:ahLst/>
            <a:cxnLst/>
            <a:rect l="l" t="t" r="r" b="b"/>
            <a:pathLst>
              <a:path w="307975" h="454659">
                <a:moveTo>
                  <a:pt x="0" y="0"/>
                </a:moveTo>
                <a:lnTo>
                  <a:pt x="307842" y="0"/>
                </a:lnTo>
                <a:lnTo>
                  <a:pt x="307842" y="454168"/>
                </a:lnTo>
                <a:lnTo>
                  <a:pt x="0" y="454168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09098" y="1648825"/>
            <a:ext cx="777239" cy="231458"/>
          </a:xfrm>
          <a:custGeom>
            <a:avLst/>
            <a:gdLst/>
            <a:ahLst/>
            <a:cxnLst/>
            <a:rect l="l" t="t" r="r" b="b"/>
            <a:pathLst>
              <a:path w="1036320" h="308609">
                <a:moveTo>
                  <a:pt x="1036002" y="0"/>
                </a:moveTo>
                <a:lnTo>
                  <a:pt x="1036002" y="308000"/>
                </a:lnTo>
                <a:lnTo>
                  <a:pt x="0" y="308000"/>
                </a:lnTo>
                <a:lnTo>
                  <a:pt x="0" y="0"/>
                </a:lnTo>
                <a:lnTo>
                  <a:pt x="10360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09496" y="1648825"/>
            <a:ext cx="776764" cy="230981"/>
          </a:xfrm>
          <a:custGeom>
            <a:avLst/>
            <a:gdLst/>
            <a:ahLst/>
            <a:cxnLst/>
            <a:rect l="l" t="t" r="r" b="b"/>
            <a:pathLst>
              <a:path w="1035685" h="307975">
                <a:moveTo>
                  <a:pt x="1035471" y="0"/>
                </a:moveTo>
                <a:lnTo>
                  <a:pt x="1035471" y="307842"/>
                </a:lnTo>
                <a:lnTo>
                  <a:pt x="0" y="307842"/>
                </a:lnTo>
                <a:lnTo>
                  <a:pt x="0" y="0"/>
                </a:lnTo>
                <a:lnTo>
                  <a:pt x="1035471" y="0"/>
                </a:lnTo>
                <a:close/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72401" y="2009394"/>
            <a:ext cx="443483" cy="578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0975" y="1997964"/>
            <a:ext cx="493776" cy="6012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085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1714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857251"/>
            <a:ext cx="5347811" cy="623411"/>
          </a:xfrm>
          <a:custGeom>
            <a:avLst/>
            <a:gdLst/>
            <a:ahLst/>
            <a:cxnLst/>
            <a:rect l="l" t="t" r="r" b="b"/>
            <a:pathLst>
              <a:path w="7130415" h="831215">
                <a:moveTo>
                  <a:pt x="0" y="0"/>
                </a:moveTo>
                <a:lnTo>
                  <a:pt x="7129970" y="0"/>
                </a:lnTo>
                <a:lnTo>
                  <a:pt x="7129970" y="830999"/>
                </a:lnTo>
                <a:lnTo>
                  <a:pt x="0" y="830999"/>
                </a:lnTo>
                <a:lnTo>
                  <a:pt x="0" y="0"/>
                </a:lnTo>
                <a:close/>
              </a:path>
            </a:pathLst>
          </a:custGeom>
          <a:solidFill>
            <a:srgbClr val="404040">
              <a:alpha val="631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899" y="511375"/>
            <a:ext cx="5178743" cy="1363835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pc="-11" dirty="0">
                <a:solidFill>
                  <a:srgbClr val="FFFFFF"/>
                </a:solidFill>
                <a:latin typeface="Calibri"/>
                <a:cs typeface="Calibri"/>
              </a:rPr>
              <a:t>BANK 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pc="-172" dirty="0">
                <a:solidFill>
                  <a:srgbClr val="FFFFFF"/>
                </a:solidFill>
                <a:latin typeface="Calibri"/>
                <a:cs typeface="Calibri"/>
              </a:rPr>
              <a:t>ITALY, </a:t>
            </a:r>
            <a:r>
              <a:rPr spc="-4" dirty="0">
                <a:solidFill>
                  <a:srgbClr val="FFFFFF"/>
                </a:solidFill>
                <a:latin typeface="Calibri"/>
                <a:cs typeface="Calibri"/>
              </a:rPr>
              <a:t>San Jose,</a:t>
            </a:r>
            <a:r>
              <a:rPr spc="13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0" dirty="0">
                <a:solidFill>
                  <a:srgbClr val="FFFFFF"/>
                </a:solidFill>
                <a:latin typeface="Calibri"/>
                <a:cs typeface="Calibri"/>
              </a:rPr>
              <a:t>CA</a:t>
            </a:r>
          </a:p>
        </p:txBody>
      </p:sp>
    </p:spTree>
    <p:extLst>
      <p:ext uri="{BB962C8B-B14F-4D97-AF65-F5344CB8AC3E}">
        <p14:creationId xmlns:p14="http://schemas.microsoft.com/office/powerpoint/2010/main" val="42730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1570" y="1062990"/>
            <a:ext cx="4521708" cy="30015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21885" y="4981956"/>
            <a:ext cx="3284220" cy="6995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75" dirty="0">
                <a:latin typeface="Calibri"/>
                <a:cs typeface="Calibri"/>
              </a:rPr>
              <a:t>June 6,</a:t>
            </a:r>
            <a:r>
              <a:rPr sz="1575" spc="30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2019</a:t>
            </a:r>
            <a:endParaRPr sz="1575">
              <a:latin typeface="Calibri"/>
              <a:cs typeface="Calibri"/>
            </a:endParaRPr>
          </a:p>
          <a:p>
            <a:pPr marL="9525">
              <a:spcBef>
                <a:spcPts val="1564"/>
              </a:spcBef>
            </a:pPr>
            <a:r>
              <a:rPr sz="1575" spc="-8" dirty="0">
                <a:latin typeface="Calibri"/>
                <a:cs typeface="Calibri"/>
              </a:rPr>
              <a:t>Peter </a:t>
            </a:r>
            <a:r>
              <a:rPr sz="1575" spc="-11" dirty="0">
                <a:latin typeface="Calibri"/>
                <a:cs typeface="Calibri"/>
              </a:rPr>
              <a:t>Rumsey, </a:t>
            </a:r>
            <a:r>
              <a:rPr sz="1575" spc="-4" dirty="0">
                <a:latin typeface="Calibri"/>
                <a:cs typeface="Calibri"/>
              </a:rPr>
              <a:t>Point </a:t>
            </a:r>
            <a:r>
              <a:rPr sz="1575" dirty="0">
                <a:latin typeface="Calibri"/>
                <a:cs typeface="Calibri"/>
              </a:rPr>
              <a:t>Energy</a:t>
            </a:r>
            <a:r>
              <a:rPr sz="1575" spc="131" dirty="0">
                <a:latin typeface="Calibri"/>
                <a:cs typeface="Calibri"/>
              </a:rPr>
              <a:t> </a:t>
            </a:r>
            <a:r>
              <a:rPr sz="1575" dirty="0">
                <a:latin typeface="Calibri"/>
                <a:cs typeface="Calibri"/>
              </a:rPr>
              <a:t>Innovations</a:t>
            </a:r>
            <a:endParaRPr sz="1575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1885" y="4166996"/>
            <a:ext cx="4589145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600" dirty="0">
                <a:latin typeface="Calibri Light"/>
                <a:cs typeface="Calibri Light"/>
              </a:rPr>
              <a:t>Building</a:t>
            </a:r>
            <a:r>
              <a:rPr sz="3600" spc="-19" dirty="0">
                <a:latin typeface="Calibri Light"/>
                <a:cs typeface="Calibri Light"/>
              </a:rPr>
              <a:t> </a:t>
            </a:r>
            <a:r>
              <a:rPr sz="3600" spc="-15" dirty="0">
                <a:latin typeface="Calibri Light"/>
                <a:cs typeface="Calibri Light"/>
              </a:rPr>
              <a:t>Decarbonization</a:t>
            </a:r>
            <a:endParaRPr sz="360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384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19" y="1037844"/>
            <a:ext cx="3488436" cy="4896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69130" y="1243584"/>
            <a:ext cx="4320540" cy="3586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3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600" y="1155573"/>
            <a:ext cx="7849076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4" dirty="0"/>
              <a:t>Campus Building </a:t>
            </a:r>
            <a:r>
              <a:rPr sz="3300" spc="-8" dirty="0"/>
              <a:t>Electrification </a:t>
            </a:r>
            <a:r>
              <a:rPr sz="3300" dirty="0"/>
              <a:t>- UC</a:t>
            </a:r>
            <a:r>
              <a:rPr sz="3300" spc="45" dirty="0"/>
              <a:t> </a:t>
            </a:r>
            <a:r>
              <a:rPr sz="3300" spc="-4" dirty="0"/>
              <a:t>Campuses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1243583" y="2754629"/>
            <a:ext cx="6702552" cy="3195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89225" y="4203575"/>
            <a:ext cx="1633061" cy="0"/>
          </a:xfrm>
          <a:custGeom>
            <a:avLst/>
            <a:gdLst/>
            <a:ahLst/>
            <a:cxnLst/>
            <a:rect l="l" t="t" r="r" b="b"/>
            <a:pathLst>
              <a:path w="2177415">
                <a:moveTo>
                  <a:pt x="0" y="0"/>
                </a:moveTo>
                <a:lnTo>
                  <a:pt x="2176800" y="1"/>
                </a:lnTo>
              </a:path>
            </a:pathLst>
          </a:custGeom>
          <a:ln w="9525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48802" y="3619119"/>
            <a:ext cx="892016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r" defTabSz="685800" fontAlgn="auto">
              <a:lnSpc>
                <a:spcPts val="1433"/>
              </a:lnSpc>
              <a:spcBef>
                <a:spcPts val="75"/>
              </a:spcBef>
              <a:spcAft>
                <a:spcPts val="0"/>
              </a:spcAft>
            </a:pPr>
            <a:r>
              <a:rPr sz="1200" dirty="0">
                <a:solidFill>
                  <a:srgbClr val="44546A"/>
                </a:solidFill>
                <a:latin typeface="Calibri"/>
                <a:cs typeface="Calibri"/>
              </a:rPr>
              <a:t>+ </a:t>
            </a:r>
            <a:r>
              <a:rPr sz="1200" spc="-4" dirty="0">
                <a:solidFill>
                  <a:srgbClr val="44546A"/>
                </a:solidFill>
                <a:latin typeface="Calibri"/>
                <a:cs typeface="Calibri"/>
              </a:rPr>
              <a:t>1.1%</a:t>
            </a:r>
            <a:r>
              <a:rPr sz="1200" spc="-41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44546A"/>
                </a:solidFill>
                <a:latin typeface="Calibri"/>
                <a:cs typeface="Calibri"/>
              </a:rPr>
              <a:t>Capital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4763" algn="r" defTabSz="685800" fontAlgn="auto">
              <a:lnSpc>
                <a:spcPts val="143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4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200" spc="-1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78774" y="4034424"/>
            <a:ext cx="57150" cy="126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04126" y="4290700"/>
            <a:ext cx="1633061" cy="0"/>
          </a:xfrm>
          <a:custGeom>
            <a:avLst/>
            <a:gdLst/>
            <a:ahLst/>
            <a:cxnLst/>
            <a:rect l="l" t="t" r="r" b="b"/>
            <a:pathLst>
              <a:path w="2177415">
                <a:moveTo>
                  <a:pt x="0" y="0"/>
                </a:moveTo>
                <a:lnTo>
                  <a:pt x="2176800" y="1"/>
                </a:lnTo>
              </a:path>
            </a:pathLst>
          </a:custGeom>
          <a:ln w="9525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93675" y="4163799"/>
            <a:ext cx="57150" cy="126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09649" y="2994375"/>
            <a:ext cx="1633061" cy="0"/>
          </a:xfrm>
          <a:custGeom>
            <a:avLst/>
            <a:gdLst/>
            <a:ahLst/>
            <a:cxnLst/>
            <a:rect l="l" t="t" r="r" b="b"/>
            <a:pathLst>
              <a:path w="2177415">
                <a:moveTo>
                  <a:pt x="0" y="0"/>
                </a:moveTo>
                <a:lnTo>
                  <a:pt x="2176800" y="1"/>
                </a:lnTo>
              </a:path>
            </a:pathLst>
          </a:custGeom>
          <a:ln w="9525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99200" y="2820674"/>
            <a:ext cx="57150" cy="126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93442" y="3790569"/>
            <a:ext cx="862013" cy="3686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r" defTabSz="685800" fontAlgn="auto">
              <a:lnSpc>
                <a:spcPts val="1433"/>
              </a:lnSpc>
              <a:spcBef>
                <a:spcPts val="75"/>
              </a:spcBef>
              <a:spcAft>
                <a:spcPts val="0"/>
              </a:spcAft>
            </a:pPr>
            <a:r>
              <a:rPr sz="1200" dirty="0">
                <a:solidFill>
                  <a:srgbClr val="44546A"/>
                </a:solidFill>
                <a:latin typeface="Calibri"/>
                <a:cs typeface="Calibri"/>
              </a:rPr>
              <a:t>- </a:t>
            </a:r>
            <a:r>
              <a:rPr sz="1200" spc="-4" dirty="0">
                <a:solidFill>
                  <a:srgbClr val="44546A"/>
                </a:solidFill>
                <a:latin typeface="Calibri"/>
                <a:cs typeface="Calibri"/>
              </a:rPr>
              <a:t>5.9%</a:t>
            </a:r>
            <a:r>
              <a:rPr sz="1200" spc="-45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44546A"/>
                </a:solidFill>
                <a:latin typeface="Calibri"/>
                <a:cs typeface="Calibri"/>
              </a:rPr>
              <a:t>Capital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4286" algn="r" defTabSz="685800" fontAlgn="auto">
              <a:lnSpc>
                <a:spcPts val="1433"/>
              </a:lnSpc>
              <a:spcBef>
                <a:spcPts val="0"/>
              </a:spcBef>
              <a:spcAft>
                <a:spcPts val="0"/>
              </a:spcAft>
            </a:pPr>
            <a:r>
              <a:rPr sz="1200" spc="-4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200" spc="-1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599" y="1836419"/>
            <a:ext cx="7694295" cy="990495"/>
          </a:xfrm>
          <a:prstGeom prst="rect">
            <a:avLst/>
          </a:prstGeom>
        </p:spPr>
        <p:txBody>
          <a:bodyPr vert="horz" wrap="square" lIns="0" tIns="23336" rIns="0" bIns="0" rtlCol="0">
            <a:spAutoFit/>
          </a:bodyPr>
          <a:lstStyle/>
          <a:p>
            <a:pPr marL="9525" marR="3810" defTabSz="685800" fontAlgn="auto">
              <a:lnSpc>
                <a:spcPts val="2393"/>
              </a:lnSpc>
              <a:spcBef>
                <a:spcPts val="184"/>
              </a:spcBef>
              <a:spcAft>
                <a:spcPts val="0"/>
              </a:spcAft>
            </a:pPr>
            <a:r>
              <a:rPr sz="2025" spc="-15" dirty="0">
                <a:solidFill>
                  <a:srgbClr val="44546A"/>
                </a:solidFill>
                <a:latin typeface="Calibri Light"/>
                <a:cs typeface="Calibri Light"/>
              </a:rPr>
              <a:t>MEP equipment </a:t>
            </a:r>
            <a:r>
              <a:rPr sz="2981" i="1" spc="-5" baseline="1048" dirty="0">
                <a:solidFill>
                  <a:srgbClr val="44546A"/>
                </a:solidFill>
                <a:latin typeface="Calibri Light"/>
                <a:cs typeface="Calibri Light"/>
              </a:rPr>
              <a:t>capital costs </a:t>
            </a:r>
            <a:r>
              <a:rPr sz="2025" spc="-19" dirty="0">
                <a:solidFill>
                  <a:srgbClr val="44546A"/>
                </a:solidFill>
                <a:latin typeface="Calibri Light"/>
                <a:cs typeface="Calibri Light"/>
              </a:rPr>
              <a:t>are comparable </a:t>
            </a:r>
            <a:r>
              <a:rPr sz="2025" spc="-26" dirty="0">
                <a:solidFill>
                  <a:srgbClr val="44546A"/>
                </a:solidFill>
                <a:latin typeface="Calibri Light"/>
                <a:cs typeface="Calibri Light"/>
              </a:rPr>
              <a:t>for </a:t>
            </a:r>
            <a:r>
              <a:rPr sz="2025" spc="-11" dirty="0">
                <a:solidFill>
                  <a:srgbClr val="44546A"/>
                </a:solidFill>
                <a:latin typeface="Calibri Light"/>
                <a:cs typeface="Calibri Light"/>
              </a:rPr>
              <a:t>all-electric </a:t>
            </a:r>
            <a:r>
              <a:rPr sz="2025" spc="-19" dirty="0">
                <a:solidFill>
                  <a:srgbClr val="44546A"/>
                </a:solidFill>
                <a:latin typeface="Calibri Light"/>
                <a:cs typeface="Calibri Light"/>
              </a:rPr>
              <a:t>academic </a:t>
            </a:r>
            <a:r>
              <a:rPr sz="2025" dirty="0">
                <a:solidFill>
                  <a:srgbClr val="44546A"/>
                </a:solidFill>
                <a:latin typeface="Calibri Light"/>
                <a:cs typeface="Calibri Light"/>
              </a:rPr>
              <a:t>&amp; </a:t>
            </a:r>
            <a:r>
              <a:rPr sz="2025" spc="-15" dirty="0">
                <a:solidFill>
                  <a:srgbClr val="44546A"/>
                </a:solidFill>
                <a:latin typeface="Calibri Light"/>
                <a:cs typeface="Calibri Light"/>
              </a:rPr>
              <a:t>lab  </a:t>
            </a:r>
            <a:r>
              <a:rPr sz="2025" spc="-11" dirty="0">
                <a:solidFill>
                  <a:srgbClr val="44546A"/>
                </a:solidFill>
                <a:latin typeface="Calibri Light"/>
                <a:cs typeface="Calibri Light"/>
              </a:rPr>
              <a:t>buildings. </a:t>
            </a:r>
            <a:r>
              <a:rPr sz="2025" spc="-23" dirty="0">
                <a:solidFill>
                  <a:srgbClr val="44546A"/>
                </a:solidFill>
                <a:latin typeface="Calibri Light"/>
                <a:cs typeface="Calibri Light"/>
              </a:rPr>
              <a:t>Lower </a:t>
            </a:r>
            <a:r>
              <a:rPr sz="2025" spc="-26" dirty="0">
                <a:solidFill>
                  <a:srgbClr val="44546A"/>
                </a:solidFill>
                <a:latin typeface="Calibri Light"/>
                <a:cs typeface="Calibri Light"/>
              </a:rPr>
              <a:t>for </a:t>
            </a:r>
            <a:r>
              <a:rPr sz="2025" spc="-19" dirty="0">
                <a:solidFill>
                  <a:srgbClr val="44546A"/>
                </a:solidFill>
                <a:latin typeface="Calibri Light"/>
                <a:cs typeface="Calibri Light"/>
              </a:rPr>
              <a:t>residential</a:t>
            </a:r>
            <a:r>
              <a:rPr sz="2025" spc="-8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2025" spc="-11" dirty="0">
                <a:solidFill>
                  <a:srgbClr val="44546A"/>
                </a:solidFill>
                <a:latin typeface="Calibri Light"/>
                <a:cs typeface="Calibri Light"/>
              </a:rPr>
              <a:t>buildings.</a:t>
            </a:r>
            <a:endParaRPr sz="2025">
              <a:solidFill>
                <a:prstClr val="black"/>
              </a:solidFill>
              <a:latin typeface="Calibri Light"/>
              <a:cs typeface="Calibri Light"/>
            </a:endParaRPr>
          </a:p>
          <a:p>
            <a:pPr marR="430054" algn="r" defTabSz="685800" fontAlgn="auto">
              <a:lnSpc>
                <a:spcPts val="1346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44546A"/>
                </a:solidFill>
                <a:latin typeface="Calibri"/>
                <a:cs typeface="Calibri"/>
              </a:rPr>
              <a:t>+ </a:t>
            </a:r>
            <a:r>
              <a:rPr sz="1200" spc="-4" dirty="0">
                <a:solidFill>
                  <a:srgbClr val="44546A"/>
                </a:solidFill>
                <a:latin typeface="Calibri"/>
                <a:cs typeface="Calibri"/>
              </a:rPr>
              <a:t>1.5%</a:t>
            </a:r>
            <a:r>
              <a:rPr sz="1200" spc="-41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44546A"/>
                </a:solidFill>
                <a:latin typeface="Calibri"/>
                <a:cs typeface="Calibri"/>
              </a:rPr>
              <a:t>Capital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  <a:p>
            <a:pPr marR="431006" algn="r" defTabSz="685800" fontAlgn="auto">
              <a:spcBef>
                <a:spcPts val="0"/>
              </a:spcBef>
              <a:spcAft>
                <a:spcPts val="0"/>
              </a:spcAft>
            </a:pPr>
            <a:r>
              <a:rPr sz="1200" spc="-4" dirty="0">
                <a:solidFill>
                  <a:srgbClr val="44546A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44546A"/>
                </a:solidFill>
                <a:latin typeface="Calibri"/>
                <a:cs typeface="Calibri"/>
              </a:rPr>
              <a:t>o</a:t>
            </a:r>
            <a:r>
              <a:rPr sz="1200" spc="-15" dirty="0">
                <a:solidFill>
                  <a:srgbClr val="44546A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44546A"/>
                </a:solidFill>
                <a:latin typeface="Calibri"/>
                <a:cs typeface="Calibri"/>
              </a:rPr>
              <a:t>t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267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3599" y="1752372"/>
            <a:ext cx="7596188" cy="2946384"/>
          </a:xfrm>
          <a:prstGeom prst="rect">
            <a:avLst/>
          </a:prstGeom>
        </p:spPr>
        <p:txBody>
          <a:bodyPr vert="horz" wrap="square" lIns="0" tIns="130493" rIns="0" bIns="0" rtlCol="0">
            <a:spAutoFit/>
          </a:bodyPr>
          <a:lstStyle/>
          <a:p>
            <a:pPr marL="9525" defTabSz="685800" fontAlgn="auto">
              <a:spcBef>
                <a:spcPts val="1028"/>
              </a:spcBef>
              <a:spcAft>
                <a:spcPts val="0"/>
              </a:spcAft>
            </a:pPr>
            <a:r>
              <a:rPr sz="2400" spc="-4" dirty="0">
                <a:solidFill>
                  <a:prstClr val="black"/>
                </a:solidFill>
                <a:latin typeface="Calibri"/>
                <a:cs typeface="Calibri"/>
              </a:rPr>
              <a:t>VRF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cost </a:t>
            </a:r>
            <a:r>
              <a:rPr sz="2400" spc="-19" dirty="0">
                <a:solidFill>
                  <a:prstClr val="black"/>
                </a:solidFill>
                <a:latin typeface="Calibri"/>
                <a:cs typeface="Calibri"/>
              </a:rPr>
              <a:t>effective</a:t>
            </a:r>
            <a:r>
              <a:rPr sz="2400" spc="11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Calibri"/>
                <a:cs typeface="Calibri"/>
              </a:rPr>
              <a:t>now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47625" defTabSz="685800" fontAlgn="auto">
              <a:lnSpc>
                <a:spcPts val="2558"/>
              </a:lnSpc>
              <a:spcBef>
                <a:spcPts val="1304"/>
              </a:spcBef>
              <a:spcAft>
                <a:spcPts val="0"/>
              </a:spcAft>
            </a:pP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Heat </a:t>
            </a:r>
            <a:r>
              <a:rPr sz="2400" spc="-4" dirty="0">
                <a:solidFill>
                  <a:prstClr val="black"/>
                </a:solidFill>
                <a:latin typeface="Calibri"/>
                <a:cs typeface="Calibri"/>
              </a:rPr>
              <a:t>Pump </a:t>
            </a:r>
            <a:r>
              <a:rPr sz="2400" spc="-19" dirty="0">
                <a:solidFill>
                  <a:prstClr val="black"/>
                </a:solidFill>
                <a:latin typeface="Calibri"/>
                <a:cs typeface="Calibri"/>
              </a:rPr>
              <a:t>systems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often </a:t>
            </a:r>
            <a:r>
              <a:rPr sz="2400" spc="-4" dirty="0">
                <a:solidFill>
                  <a:prstClr val="black"/>
                </a:solidFill>
                <a:latin typeface="Calibri"/>
                <a:cs typeface="Calibri"/>
              </a:rPr>
              <a:t>need </a:t>
            </a:r>
            <a:r>
              <a:rPr sz="2400" spc="-11" dirty="0">
                <a:solidFill>
                  <a:prstClr val="black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be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coupled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with </a:t>
            </a:r>
            <a:r>
              <a:rPr sz="2400" spc="-11" dirty="0">
                <a:solidFill>
                  <a:prstClr val="black"/>
                </a:solidFill>
                <a:latin typeface="Calibri"/>
                <a:cs typeface="Calibri"/>
              </a:rPr>
              <a:t>dedicated 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ventilation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19" dirty="0">
                <a:solidFill>
                  <a:prstClr val="black"/>
                </a:solidFill>
                <a:latin typeface="Calibri"/>
                <a:cs typeface="Calibri"/>
              </a:rPr>
              <a:t>systems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marR="3810" defTabSz="685800" fontAlgn="auto">
              <a:lnSpc>
                <a:spcPct val="130000"/>
              </a:lnSpc>
              <a:spcBef>
                <a:spcPts val="41"/>
              </a:spcBef>
              <a:spcAft>
                <a:spcPts val="0"/>
              </a:spcAft>
            </a:pPr>
            <a:r>
              <a:rPr sz="2400" spc="-11" dirty="0">
                <a:solidFill>
                  <a:prstClr val="black"/>
                </a:solidFill>
                <a:latin typeface="Calibri"/>
                <a:cs typeface="Calibri"/>
              </a:rPr>
              <a:t>Lower </a:t>
            </a:r>
            <a:r>
              <a:rPr sz="2400" spc="-34" dirty="0">
                <a:solidFill>
                  <a:prstClr val="black"/>
                </a:solidFill>
                <a:latin typeface="Calibri"/>
                <a:cs typeface="Calibri"/>
              </a:rPr>
              <a:t>Temperature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Heating </a:t>
            </a:r>
            <a:r>
              <a:rPr sz="2400" spc="-30" dirty="0">
                <a:solidFill>
                  <a:prstClr val="black"/>
                </a:solidFill>
                <a:latin typeface="Calibri"/>
                <a:cs typeface="Calibri"/>
              </a:rPr>
              <a:t>Temperatures </a:t>
            </a:r>
            <a:r>
              <a:rPr sz="2400" spc="-11" dirty="0">
                <a:solidFill>
                  <a:prstClr val="black"/>
                </a:solidFill>
                <a:latin typeface="Calibri"/>
                <a:cs typeface="Calibri"/>
              </a:rPr>
              <a:t>improve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efficiency  </a:t>
            </a:r>
            <a:r>
              <a:rPr sz="2400" spc="-4" dirty="0">
                <a:solidFill>
                  <a:prstClr val="black"/>
                </a:solidFill>
                <a:latin typeface="Calibri"/>
                <a:cs typeface="Calibri"/>
              </a:rPr>
              <a:t>Don’t </a:t>
            </a:r>
            <a:r>
              <a:rPr sz="2400" spc="-23" dirty="0">
                <a:solidFill>
                  <a:prstClr val="black"/>
                </a:solidFill>
                <a:latin typeface="Calibri"/>
                <a:cs typeface="Calibri"/>
              </a:rPr>
              <a:t>forget </a:t>
            </a:r>
            <a:r>
              <a:rPr sz="2400" spc="-19" dirty="0">
                <a:solidFill>
                  <a:prstClr val="black"/>
                </a:solidFill>
                <a:latin typeface="Calibri"/>
                <a:cs typeface="Calibri"/>
              </a:rPr>
              <a:t>buffer </a:t>
            </a:r>
            <a:r>
              <a:rPr sz="2400" spc="-11" dirty="0">
                <a:solidFill>
                  <a:prstClr val="black"/>
                </a:solidFill>
                <a:latin typeface="Calibri"/>
                <a:cs typeface="Calibri"/>
              </a:rPr>
              <a:t>tanks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on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heat </a:t>
            </a:r>
            <a:r>
              <a:rPr sz="2400" spc="-4" dirty="0">
                <a:solidFill>
                  <a:prstClr val="black"/>
                </a:solidFill>
                <a:latin typeface="Calibri"/>
                <a:cs typeface="Calibri"/>
              </a:rPr>
              <a:t>pumps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that </a:t>
            </a:r>
            <a:r>
              <a:rPr sz="2400" spc="-23" dirty="0">
                <a:solidFill>
                  <a:prstClr val="black"/>
                </a:solidFill>
                <a:latin typeface="Calibri"/>
                <a:cs typeface="Calibri"/>
              </a:rPr>
              <a:t>make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hot</a:t>
            </a:r>
            <a:r>
              <a:rPr sz="2400" spc="13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prstClr val="black"/>
                </a:solidFill>
                <a:latin typeface="Calibri"/>
                <a:cs typeface="Calibri"/>
              </a:rPr>
              <a:t>water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  <a:p>
            <a:pPr marL="9525" defTabSz="685800" fontAlgn="auto">
              <a:spcBef>
                <a:spcPts val="2160"/>
              </a:spcBef>
              <a:spcAft>
                <a:spcPts val="0"/>
              </a:spcAft>
            </a:pP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Commercial heat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pump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technology </a:t>
            </a:r>
            <a:r>
              <a:rPr sz="2400" dirty="0">
                <a:solidFill>
                  <a:prstClr val="black"/>
                </a:solidFill>
                <a:latin typeface="Calibri"/>
                <a:cs typeface="Calibri"/>
              </a:rPr>
              <a:t>is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evolving</a:t>
            </a:r>
            <a:r>
              <a:rPr sz="2400" spc="2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8" dirty="0">
                <a:solidFill>
                  <a:prstClr val="black"/>
                </a:solidFill>
                <a:latin typeface="Calibri"/>
                <a:cs typeface="Calibri"/>
              </a:rPr>
              <a:t>rapidly</a:t>
            </a:r>
            <a:endParaRPr sz="2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3600" y="1155574"/>
            <a:ext cx="4252436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101" dirty="0"/>
              <a:t>Top </a:t>
            </a:r>
            <a:r>
              <a:rPr sz="3300" spc="-11" dirty="0"/>
              <a:t>Five </a:t>
            </a:r>
            <a:r>
              <a:rPr sz="3300" spc="-4" dirty="0"/>
              <a:t>Lessons</a:t>
            </a:r>
            <a:r>
              <a:rPr sz="3300" spc="94" dirty="0"/>
              <a:t> </a:t>
            </a:r>
            <a:r>
              <a:rPr sz="3300" spc="-4" dirty="0"/>
              <a:t>Learned</a:t>
            </a:r>
            <a:endParaRPr sz="3300"/>
          </a:p>
        </p:txBody>
      </p:sp>
    </p:spTree>
    <p:extLst>
      <p:ext uri="{BB962C8B-B14F-4D97-AF65-F5344CB8AC3E}">
        <p14:creationId xmlns:p14="http://schemas.microsoft.com/office/powerpoint/2010/main" val="3545693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6052" y="1796033"/>
            <a:ext cx="4110038" cy="5059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225" spc="-4" dirty="0"/>
              <a:t>Building</a:t>
            </a:r>
            <a:r>
              <a:rPr sz="3225" spc="-45" dirty="0"/>
              <a:t> </a:t>
            </a:r>
            <a:r>
              <a:rPr sz="3225" spc="-11" dirty="0"/>
              <a:t>Decarbonization</a:t>
            </a:r>
            <a:endParaRPr sz="3225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663938" y="3119781"/>
            <a:ext cx="5049095" cy="1840247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20040" marR="312419" indent="651033">
              <a:lnSpc>
                <a:spcPts val="3525"/>
              </a:lnSpc>
              <a:spcBef>
                <a:spcPts val="480"/>
              </a:spcBef>
            </a:pPr>
            <a:r>
              <a:rPr spc="-26" dirty="0"/>
              <a:t>Peter </a:t>
            </a:r>
            <a:r>
              <a:rPr spc="-8" dirty="0"/>
              <a:t>Rumsey </a:t>
            </a:r>
            <a:r>
              <a:rPr dirty="0"/>
              <a:t>PE  </a:t>
            </a:r>
            <a:r>
              <a:rPr spc="-23" dirty="0"/>
              <a:t>Point </a:t>
            </a:r>
            <a:r>
              <a:rPr spc="-11" dirty="0"/>
              <a:t>Energy</a:t>
            </a:r>
            <a:r>
              <a:rPr dirty="0"/>
              <a:t> </a:t>
            </a:r>
            <a:r>
              <a:rPr spc="-11" dirty="0"/>
              <a:t>Innovations</a:t>
            </a:r>
          </a:p>
          <a:p>
            <a:pPr marL="10001">
              <a:spcBef>
                <a:spcPts val="3038"/>
              </a:spcBef>
            </a:pPr>
            <a:r>
              <a:rPr spc="-15" dirty="0"/>
              <a:t>PointEnergyInnovaitons.com</a:t>
            </a:r>
          </a:p>
        </p:txBody>
      </p:sp>
    </p:spTree>
    <p:extLst>
      <p:ext uri="{BB962C8B-B14F-4D97-AF65-F5344CB8AC3E}">
        <p14:creationId xmlns:p14="http://schemas.microsoft.com/office/powerpoint/2010/main" val="3663061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8830" y="5480827"/>
            <a:ext cx="751018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806867" fontAlgn="auto">
              <a:lnSpc>
                <a:spcPts val="1165"/>
              </a:lnSpc>
              <a:spcBef>
                <a:spcPts val="0"/>
              </a:spcBef>
              <a:spcAft>
                <a:spcPts val="0"/>
              </a:spcAft>
              <a:tabLst>
                <a:tab pos="7434939" algn="l"/>
              </a:tabLs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</a:t>
            </a:r>
            <a:r>
              <a:rPr sz="1059" spc="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</a:t>
            </a:r>
            <a:r>
              <a:rPr sz="105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1059" spc="3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110" dirty="0">
                <a:solidFill>
                  <a:srgbClr val="FFFFFF"/>
                </a:solidFill>
                <a:latin typeface="Times New Roman"/>
                <a:cs typeface="Times New Roman"/>
              </a:rPr>
              <a:t>Sou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059" spc="110" dirty="0">
                <a:solidFill>
                  <a:srgbClr val="FFFFFF"/>
                </a:solidFill>
                <a:latin typeface="Times New Roman"/>
                <a:cs typeface="Times New Roman"/>
              </a:rPr>
              <a:t>ce</a:t>
            </a:r>
            <a:r>
              <a:rPr sz="1059" spc="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w</a:t>
            </a:r>
            <a:r>
              <a:rPr sz="1059" spc="66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w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w</a:t>
            </a:r>
            <a:r>
              <a:rPr sz="1059" spc="22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.</a:t>
            </a:r>
            <a:r>
              <a:rPr sz="1059" spc="106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e</a:t>
            </a:r>
            <a:r>
              <a:rPr sz="1059" spc="176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s</a:t>
            </a:r>
            <a:r>
              <a:rPr sz="1059" spc="110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ou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r</a:t>
            </a:r>
            <a:r>
              <a:rPr sz="1059" spc="106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1059" spc="110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e</a:t>
            </a:r>
            <a:r>
              <a:rPr sz="1059" spc="22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.</a:t>
            </a:r>
            <a:r>
              <a:rPr sz="1059" spc="106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c</a:t>
            </a:r>
            <a:r>
              <a:rPr sz="1059" spc="110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om</a:t>
            </a:r>
            <a:r>
              <a:rPr sz="1059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160481"/>
            <a:ext cx="8068235" cy="4538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8400" y="1416883"/>
            <a:ext cx="5000625" cy="50023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3177" spc="366" dirty="0">
                <a:solidFill>
                  <a:srgbClr val="FFFFFF"/>
                </a:solidFill>
              </a:rPr>
              <a:t>DERs</a:t>
            </a:r>
            <a:r>
              <a:rPr sz="3177" spc="9" dirty="0">
                <a:solidFill>
                  <a:srgbClr val="FFFFFF"/>
                </a:solidFill>
              </a:rPr>
              <a:t> </a:t>
            </a:r>
            <a:r>
              <a:rPr sz="3177" spc="397" dirty="0">
                <a:solidFill>
                  <a:srgbClr val="FFFFFF"/>
                </a:solidFill>
              </a:rPr>
              <a:t>for</a:t>
            </a:r>
            <a:r>
              <a:rPr sz="3177" spc="-9" dirty="0">
                <a:solidFill>
                  <a:srgbClr val="FFFFFF"/>
                </a:solidFill>
              </a:rPr>
              <a:t> </a:t>
            </a:r>
            <a:r>
              <a:rPr sz="3177" spc="446" dirty="0">
                <a:solidFill>
                  <a:srgbClr val="FFFFFF"/>
                </a:solidFill>
              </a:rPr>
              <a:t>the</a:t>
            </a:r>
            <a:r>
              <a:rPr sz="3177" spc="13" dirty="0">
                <a:solidFill>
                  <a:srgbClr val="FFFFFF"/>
                </a:solidFill>
              </a:rPr>
              <a:t> </a:t>
            </a:r>
            <a:r>
              <a:rPr sz="3177" spc="180" dirty="0">
                <a:solidFill>
                  <a:srgbClr val="FFFFFF"/>
                </a:solidFill>
              </a:rPr>
              <a:t>C&amp;I</a:t>
            </a:r>
            <a:r>
              <a:rPr sz="3177" dirty="0">
                <a:solidFill>
                  <a:srgbClr val="FFFFFF"/>
                </a:solidFill>
              </a:rPr>
              <a:t> </a:t>
            </a:r>
            <a:r>
              <a:rPr sz="3177" spc="383" dirty="0">
                <a:solidFill>
                  <a:srgbClr val="FFFFFF"/>
                </a:solidFill>
              </a:rPr>
              <a:t>Sector</a:t>
            </a:r>
            <a:endParaRPr sz="3177"/>
          </a:p>
        </p:txBody>
      </p:sp>
      <p:sp>
        <p:nvSpPr>
          <p:cNvPr id="6" name="object 6"/>
          <p:cNvSpPr txBox="1"/>
          <p:nvPr/>
        </p:nvSpPr>
        <p:spPr>
          <a:xfrm>
            <a:off x="826574" y="2120193"/>
            <a:ext cx="5131734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 fontAlgn="auto">
              <a:spcBef>
                <a:spcPts val="88"/>
              </a:spcBef>
              <a:spcAft>
                <a:spcPts val="0"/>
              </a:spcAft>
            </a:pPr>
            <a:r>
              <a:rPr sz="1588" spc="49" dirty="0">
                <a:solidFill>
                  <a:srgbClr val="FFFFFF"/>
                </a:solidFill>
                <a:latin typeface="Times New Roman"/>
                <a:cs typeface="Times New Roman"/>
              </a:rPr>
              <a:t>Supporting </a:t>
            </a:r>
            <a:r>
              <a:rPr sz="1588" spc="-22" dirty="0">
                <a:solidFill>
                  <a:srgbClr val="FFFFFF"/>
                </a:solidFill>
                <a:latin typeface="Times New Roman"/>
                <a:cs typeface="Times New Roman"/>
              </a:rPr>
              <a:t>Your </a:t>
            </a:r>
            <a:r>
              <a:rPr sz="1588" spc="53" dirty="0">
                <a:solidFill>
                  <a:srgbClr val="FFFFFF"/>
                </a:solidFill>
                <a:latin typeface="Times New Roman"/>
                <a:cs typeface="Times New Roman"/>
              </a:rPr>
              <a:t>Decarbonization </a:t>
            </a:r>
            <a:r>
              <a:rPr sz="1588" spc="-180" dirty="0">
                <a:solidFill>
                  <a:srgbClr val="FFFFFF"/>
                </a:solidFill>
                <a:latin typeface="Times New Roman"/>
                <a:cs typeface="Times New Roman"/>
              </a:rPr>
              <a:t>&amp; </a:t>
            </a:r>
            <a:r>
              <a:rPr sz="1588" spc="44" dirty="0">
                <a:solidFill>
                  <a:srgbClr val="FFFFFF"/>
                </a:solidFill>
                <a:latin typeface="Times New Roman"/>
                <a:cs typeface="Times New Roman"/>
              </a:rPr>
              <a:t>Resiliency</a:t>
            </a:r>
            <a:r>
              <a:rPr sz="1588" spc="19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88" spc="53" dirty="0">
                <a:solidFill>
                  <a:srgbClr val="FFFFFF"/>
                </a:solidFill>
                <a:latin typeface="Times New Roman"/>
                <a:cs typeface="Times New Roman"/>
              </a:rPr>
              <a:t>Objectives</a:t>
            </a:r>
            <a:endParaRPr sz="158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75253" y="5406598"/>
            <a:ext cx="824752" cy="17430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 fontAlgn="auto">
              <a:spcBef>
                <a:spcPts val="88"/>
              </a:spcBef>
              <a:spcAft>
                <a:spcPts val="0"/>
              </a:spcAft>
            </a:pPr>
            <a:r>
              <a:rPr sz="1059" spc="124" dirty="0">
                <a:solidFill>
                  <a:srgbClr val="FFFFFF"/>
                </a:solidFill>
                <a:latin typeface="Times New Roman"/>
                <a:cs typeface="Times New Roman"/>
              </a:rPr>
              <a:t>June </a:t>
            </a:r>
            <a:r>
              <a:rPr sz="1059" spc="35" dirty="0">
                <a:solidFill>
                  <a:srgbClr val="FFFFFF"/>
                </a:solidFill>
                <a:latin typeface="Times New Roman"/>
                <a:cs typeface="Times New Roman"/>
              </a:rPr>
              <a:t>6,</a:t>
            </a:r>
            <a:r>
              <a:rPr sz="1059" spc="-12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62265" y="3479637"/>
            <a:ext cx="2900082" cy="78877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475333" defTabSz="806867" fontAlgn="auto">
              <a:spcBef>
                <a:spcPts val="88"/>
              </a:spcBef>
              <a:spcAft>
                <a:spcPts val="0"/>
              </a:spcAft>
            </a:pPr>
            <a:r>
              <a:rPr sz="1588" spc="110" dirty="0">
                <a:solidFill>
                  <a:srgbClr val="FFFFFF"/>
                </a:solidFill>
                <a:latin typeface="Times New Roman"/>
                <a:cs typeface="Times New Roman"/>
              </a:rPr>
              <a:t>Bryan</a:t>
            </a:r>
            <a:r>
              <a:rPr sz="1588" spc="1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588" spc="180" dirty="0">
                <a:solidFill>
                  <a:srgbClr val="FFFFFF"/>
                </a:solidFill>
                <a:latin typeface="Times New Roman"/>
                <a:cs typeface="Times New Roman"/>
              </a:rPr>
              <a:t>Jungers</a:t>
            </a:r>
            <a:endParaRPr sz="158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9394" marR="5043" indent="-48747" defTabSz="806867" fontAlgn="auto">
              <a:lnSpc>
                <a:spcPct val="120000"/>
              </a:lnSpc>
              <a:spcBef>
                <a:spcPts val="604"/>
              </a:spcBef>
              <a:spcAft>
                <a:spcPts val="0"/>
              </a:spcAft>
            </a:pPr>
            <a:r>
              <a:rPr sz="1235" spc="97" dirty="0">
                <a:solidFill>
                  <a:srgbClr val="FFFFFF"/>
                </a:solidFill>
                <a:latin typeface="Times New Roman"/>
                <a:cs typeface="Times New Roman"/>
              </a:rPr>
              <a:t>Lead </a:t>
            </a:r>
            <a:r>
              <a:rPr sz="1235" spc="66" dirty="0">
                <a:solidFill>
                  <a:srgbClr val="FFFFFF"/>
                </a:solidFill>
                <a:latin typeface="Times New Roman"/>
                <a:cs typeface="Times New Roman"/>
              </a:rPr>
              <a:t>Analyst, </a:t>
            </a:r>
            <a:r>
              <a:rPr sz="1235" spc="88" dirty="0">
                <a:solidFill>
                  <a:srgbClr val="FFFFFF"/>
                </a:solidFill>
                <a:latin typeface="Times New Roman"/>
                <a:cs typeface="Times New Roman"/>
              </a:rPr>
              <a:t>Technology</a:t>
            </a:r>
            <a:r>
              <a:rPr sz="1235" spc="-1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spc="132" dirty="0">
                <a:solidFill>
                  <a:srgbClr val="FFFFFF"/>
                </a:solidFill>
                <a:latin typeface="Times New Roman"/>
                <a:cs typeface="Times New Roman"/>
              </a:rPr>
              <a:t>Assessment  </a:t>
            </a:r>
            <a:r>
              <a:rPr sz="1235" spc="110" dirty="0">
                <a:solidFill>
                  <a:srgbClr val="FFFFFF"/>
                </a:solidFill>
                <a:latin typeface="Times New Roman"/>
                <a:cs typeface="Times New Roman"/>
              </a:rPr>
              <a:t>Customer </a:t>
            </a:r>
            <a:r>
              <a:rPr sz="1235" spc="97" dirty="0">
                <a:solidFill>
                  <a:srgbClr val="FFFFFF"/>
                </a:solidFill>
                <a:latin typeface="Times New Roman"/>
                <a:cs typeface="Times New Roman"/>
              </a:rPr>
              <a:t>Energy </a:t>
            </a:r>
            <a:r>
              <a:rPr sz="1235" spc="93" dirty="0">
                <a:solidFill>
                  <a:srgbClr val="FFFFFF"/>
                </a:solidFill>
                <a:latin typeface="Times New Roman"/>
                <a:cs typeface="Times New Roman"/>
              </a:rPr>
              <a:t>Solutions,</a:t>
            </a:r>
            <a:r>
              <a:rPr sz="1235" spc="-20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35" spc="66" dirty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1235" spc="119" dirty="0">
                <a:solidFill>
                  <a:srgbClr val="FFFFFF"/>
                </a:solidFill>
                <a:latin typeface="Times New Roman"/>
                <a:cs typeface="Times New Roman"/>
              </a:rPr>
              <a:t>Source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4657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2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01291" y="5471018"/>
            <a:ext cx="1199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9226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273436"/>
            <a:ext cx="8068234" cy="41780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27381" y="1638800"/>
            <a:ext cx="5300943" cy="104332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indent="-4483" algn="ctr">
              <a:spcBef>
                <a:spcPts val="88"/>
              </a:spcBef>
            </a:pPr>
            <a:r>
              <a:rPr sz="2118" spc="110" dirty="0">
                <a:solidFill>
                  <a:srgbClr val="7E7E7E"/>
                </a:solidFill>
              </a:rPr>
              <a:t>E </a:t>
            </a:r>
            <a:r>
              <a:rPr sz="2118" spc="207" dirty="0">
                <a:solidFill>
                  <a:srgbClr val="7E7E7E"/>
                </a:solidFill>
              </a:rPr>
              <a:t>Source </a:t>
            </a:r>
            <a:r>
              <a:rPr sz="2118" spc="168" dirty="0">
                <a:solidFill>
                  <a:srgbClr val="7E7E7E"/>
                </a:solidFill>
              </a:rPr>
              <a:t>is </a:t>
            </a:r>
            <a:r>
              <a:rPr sz="2118" spc="229" dirty="0">
                <a:solidFill>
                  <a:srgbClr val="7E7E7E"/>
                </a:solidFill>
              </a:rPr>
              <a:t>a </a:t>
            </a:r>
            <a:r>
              <a:rPr sz="2294" spc="212" dirty="0">
                <a:solidFill>
                  <a:srgbClr val="3F3F3F"/>
                </a:solidFill>
              </a:rPr>
              <a:t>research, </a:t>
            </a:r>
            <a:r>
              <a:rPr sz="2294" spc="221" dirty="0">
                <a:solidFill>
                  <a:srgbClr val="3F3F3F"/>
                </a:solidFill>
              </a:rPr>
              <a:t>data </a:t>
            </a:r>
            <a:r>
              <a:rPr sz="2294" spc="176" dirty="0">
                <a:solidFill>
                  <a:srgbClr val="3F3F3F"/>
                </a:solidFill>
              </a:rPr>
              <a:t>analytics  </a:t>
            </a:r>
            <a:r>
              <a:rPr sz="2294" spc="251" dirty="0">
                <a:solidFill>
                  <a:srgbClr val="3F3F3F"/>
                </a:solidFill>
              </a:rPr>
              <a:t>and </a:t>
            </a:r>
            <a:r>
              <a:rPr sz="2294" spc="199" dirty="0">
                <a:solidFill>
                  <a:srgbClr val="3F3F3F"/>
                </a:solidFill>
              </a:rPr>
              <a:t>consulting </a:t>
            </a:r>
            <a:r>
              <a:rPr sz="2118" spc="88" dirty="0">
                <a:solidFill>
                  <a:srgbClr val="7E7E7E"/>
                </a:solidFill>
              </a:rPr>
              <a:t>firm </a:t>
            </a:r>
            <a:r>
              <a:rPr sz="2118" spc="207" dirty="0">
                <a:solidFill>
                  <a:srgbClr val="7E7E7E"/>
                </a:solidFill>
              </a:rPr>
              <a:t>focused</a:t>
            </a:r>
            <a:r>
              <a:rPr sz="2118" spc="-322" dirty="0">
                <a:solidFill>
                  <a:srgbClr val="7E7E7E"/>
                </a:solidFill>
              </a:rPr>
              <a:t> </a:t>
            </a:r>
            <a:r>
              <a:rPr sz="2118" spc="141" dirty="0">
                <a:solidFill>
                  <a:srgbClr val="7E7E7E"/>
                </a:solidFill>
              </a:rPr>
              <a:t>exclusively  </a:t>
            </a:r>
            <a:r>
              <a:rPr sz="2118" spc="224" dirty="0">
                <a:solidFill>
                  <a:srgbClr val="7E7E7E"/>
                </a:solidFill>
              </a:rPr>
              <a:t>on </a:t>
            </a:r>
            <a:r>
              <a:rPr sz="2118" spc="110" dirty="0">
                <a:solidFill>
                  <a:srgbClr val="7E7E7E"/>
                </a:solidFill>
              </a:rPr>
              <a:t>utilities </a:t>
            </a:r>
            <a:r>
              <a:rPr sz="2118" spc="224" dirty="0">
                <a:solidFill>
                  <a:srgbClr val="7E7E7E"/>
                </a:solidFill>
              </a:rPr>
              <a:t>and</a:t>
            </a:r>
            <a:r>
              <a:rPr sz="2118" spc="-274" dirty="0">
                <a:solidFill>
                  <a:srgbClr val="7E7E7E"/>
                </a:solidFill>
              </a:rPr>
              <a:t> </a:t>
            </a:r>
            <a:r>
              <a:rPr sz="2118" spc="132" dirty="0">
                <a:solidFill>
                  <a:srgbClr val="7E7E7E"/>
                </a:solidFill>
              </a:rPr>
              <a:t>their </a:t>
            </a:r>
            <a:r>
              <a:rPr sz="2118" spc="207" dirty="0">
                <a:solidFill>
                  <a:srgbClr val="7E7E7E"/>
                </a:solidFill>
              </a:rPr>
              <a:t>customers.</a:t>
            </a:r>
            <a:endParaRPr sz="2118"/>
          </a:p>
        </p:txBody>
      </p:sp>
      <p:sp>
        <p:nvSpPr>
          <p:cNvPr id="6" name="object 6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1291" y="5471018"/>
            <a:ext cx="1199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154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6421530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410" dirty="0"/>
              <a:t>Some</a:t>
            </a:r>
            <a:r>
              <a:rPr dirty="0"/>
              <a:t> </a:t>
            </a:r>
            <a:r>
              <a:rPr spc="287" dirty="0"/>
              <a:t>level-setting</a:t>
            </a:r>
            <a:r>
              <a:rPr spc="-13" dirty="0"/>
              <a:t> </a:t>
            </a:r>
            <a:r>
              <a:rPr spc="353" dirty="0"/>
              <a:t>to</a:t>
            </a:r>
            <a:r>
              <a:rPr spc="13" dirty="0"/>
              <a:t> </a:t>
            </a:r>
            <a:r>
              <a:rPr spc="300" dirty="0"/>
              <a:t>get</a:t>
            </a:r>
            <a:r>
              <a:rPr spc="9" dirty="0"/>
              <a:t> </a:t>
            </a:r>
            <a:r>
              <a:rPr spc="419" dirty="0"/>
              <a:t>us</a:t>
            </a:r>
            <a:r>
              <a:rPr spc="-4" dirty="0"/>
              <a:t> </a:t>
            </a:r>
            <a:r>
              <a:rPr spc="388" dirty="0"/>
              <a:t>started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1291" y="5471018"/>
            <a:ext cx="1199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37</a:t>
            </a:fld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0437" y="2138948"/>
            <a:ext cx="6479801" cy="2855888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 fontAlgn="auto">
              <a:spcBef>
                <a:spcPts val="84"/>
              </a:spcBef>
              <a:spcAft>
                <a:spcPts val="0"/>
              </a:spcAft>
            </a:pPr>
            <a:r>
              <a:rPr sz="1412" spc="-4" dirty="0">
                <a:solidFill>
                  <a:prstClr val="black"/>
                </a:solidFill>
                <a:latin typeface="Times New Roman"/>
                <a:cs typeface="Times New Roman"/>
              </a:rPr>
              <a:t>BTM: </a:t>
            </a:r>
            <a:r>
              <a:rPr sz="1412" spc="57" dirty="0">
                <a:solidFill>
                  <a:prstClr val="black"/>
                </a:solidFill>
                <a:latin typeface="Times New Roman"/>
                <a:cs typeface="Times New Roman"/>
              </a:rPr>
              <a:t>behind </a:t>
            </a:r>
            <a:r>
              <a:rPr sz="1412" spc="66" dirty="0">
                <a:solidFill>
                  <a:prstClr val="black"/>
                </a:solidFill>
                <a:latin typeface="Times New Roman"/>
                <a:cs typeface="Times New Roman"/>
              </a:rPr>
              <a:t>the meter </a:t>
            </a:r>
            <a:r>
              <a:rPr sz="1412" spc="53" dirty="0">
                <a:solidFill>
                  <a:prstClr val="black"/>
                </a:solidFill>
                <a:latin typeface="Times New Roman"/>
                <a:cs typeface="Times New Roman"/>
              </a:rPr>
              <a:t>(storage); </a:t>
            </a:r>
            <a:r>
              <a:rPr sz="1412" spc="57" dirty="0">
                <a:solidFill>
                  <a:prstClr val="black"/>
                </a:solidFill>
                <a:latin typeface="Times New Roman"/>
                <a:cs typeface="Times New Roman"/>
              </a:rPr>
              <a:t>located </a:t>
            </a:r>
            <a:r>
              <a:rPr sz="1412" spc="66" dirty="0">
                <a:solidFill>
                  <a:prstClr val="black"/>
                </a:solidFill>
                <a:latin typeface="Times New Roman"/>
                <a:cs typeface="Times New Roman"/>
              </a:rPr>
              <a:t>on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customer side </a:t>
            </a:r>
            <a:r>
              <a:rPr sz="1412" spc="-4" dirty="0">
                <a:solidFill>
                  <a:prstClr val="black"/>
                </a:solidFill>
                <a:latin typeface="Times New Roman"/>
                <a:cs typeface="Times New Roman"/>
              </a:rPr>
              <a:t>of</a:t>
            </a:r>
            <a:r>
              <a:rPr sz="1412" spc="-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meter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806867" fontAlgn="auto">
              <a:spcBef>
                <a:spcPts val="18"/>
              </a:spcBef>
              <a:spcAft>
                <a:spcPts val="0"/>
              </a:spcAft>
            </a:pPr>
            <a:endParaRPr sz="145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 fontAlgn="auto">
              <a:spcBef>
                <a:spcPts val="4"/>
              </a:spcBef>
              <a:spcAft>
                <a:spcPts val="0"/>
              </a:spcAft>
            </a:pPr>
            <a:r>
              <a:rPr sz="1412" spc="88" dirty="0">
                <a:solidFill>
                  <a:prstClr val="black"/>
                </a:solidFill>
                <a:latin typeface="Times New Roman"/>
                <a:cs typeface="Times New Roman"/>
              </a:rPr>
              <a:t>Distributed </a:t>
            </a:r>
            <a:r>
              <a:rPr sz="1412" spc="110" dirty="0">
                <a:solidFill>
                  <a:prstClr val="black"/>
                </a:solidFill>
                <a:latin typeface="Times New Roman"/>
                <a:cs typeface="Times New Roman"/>
              </a:rPr>
              <a:t>Energy </a:t>
            </a:r>
            <a:r>
              <a:rPr sz="1412" spc="146" dirty="0">
                <a:solidFill>
                  <a:prstClr val="black"/>
                </a:solidFill>
                <a:latin typeface="Times New Roman"/>
                <a:cs typeface="Times New Roman"/>
              </a:rPr>
              <a:t>Resources </a:t>
            </a:r>
            <a:r>
              <a:rPr sz="1412" spc="44" dirty="0">
                <a:solidFill>
                  <a:prstClr val="black"/>
                </a:solidFill>
                <a:latin typeface="Times New Roman"/>
                <a:cs typeface="Times New Roman"/>
              </a:rPr>
              <a:t>(DERs): </a:t>
            </a:r>
            <a:r>
              <a:rPr sz="1412" spc="35" dirty="0">
                <a:solidFill>
                  <a:prstClr val="black"/>
                </a:solidFill>
                <a:latin typeface="Times New Roman"/>
                <a:cs typeface="Times New Roman"/>
              </a:rPr>
              <a:t>distributed </a:t>
            </a:r>
            <a:r>
              <a:rPr sz="1412" spc="66" dirty="0">
                <a:solidFill>
                  <a:prstClr val="black"/>
                </a:solidFill>
                <a:latin typeface="Times New Roman"/>
                <a:cs typeface="Times New Roman"/>
              </a:rPr>
              <a:t>generation </a:t>
            </a:r>
            <a:r>
              <a:rPr sz="1412" spc="57" dirty="0">
                <a:solidFill>
                  <a:prstClr val="black"/>
                </a:solidFill>
                <a:latin typeface="Times New Roman"/>
                <a:cs typeface="Times New Roman"/>
              </a:rPr>
              <a:t>and/or</a:t>
            </a:r>
            <a:r>
              <a:rPr sz="1412" spc="-8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12" spc="79" dirty="0">
                <a:solidFill>
                  <a:prstClr val="black"/>
                </a:solidFill>
                <a:latin typeface="Times New Roman"/>
                <a:cs typeface="Times New Roman"/>
              </a:rPr>
              <a:t>storage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806867" fontAlgn="auto">
              <a:spcBef>
                <a:spcPts val="18"/>
              </a:spcBef>
              <a:spcAft>
                <a:spcPts val="0"/>
              </a:spcAft>
            </a:pPr>
            <a:endParaRPr sz="145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 fontAlgn="auto">
              <a:spcBef>
                <a:spcPts val="0"/>
              </a:spcBef>
              <a:spcAft>
                <a:spcPts val="0"/>
              </a:spcAft>
            </a:pPr>
            <a:r>
              <a:rPr sz="1412" spc="79" dirty="0">
                <a:solidFill>
                  <a:prstClr val="black"/>
                </a:solidFill>
                <a:latin typeface="Times New Roman"/>
                <a:cs typeface="Times New Roman"/>
              </a:rPr>
              <a:t>Electric </a:t>
            </a:r>
            <a:r>
              <a:rPr sz="1412" spc="88" dirty="0">
                <a:solidFill>
                  <a:prstClr val="black"/>
                </a:solidFill>
                <a:latin typeface="Times New Roman"/>
                <a:cs typeface="Times New Roman"/>
              </a:rPr>
              <a:t>Vehicles </a:t>
            </a:r>
            <a:r>
              <a:rPr sz="1412" spc="26" dirty="0">
                <a:solidFill>
                  <a:prstClr val="black"/>
                </a:solidFill>
                <a:latin typeface="Times New Roman"/>
                <a:cs typeface="Times New Roman"/>
              </a:rPr>
              <a:t>(EVs): </a:t>
            </a:r>
            <a:r>
              <a:rPr sz="1412" spc="53" dirty="0">
                <a:solidFill>
                  <a:prstClr val="black"/>
                </a:solidFill>
                <a:latin typeface="Times New Roman"/>
                <a:cs typeface="Times New Roman"/>
              </a:rPr>
              <a:t>vehicles </a:t>
            </a:r>
            <a:r>
              <a:rPr sz="1412" spc="49" dirty="0">
                <a:solidFill>
                  <a:prstClr val="black"/>
                </a:solidFill>
                <a:latin typeface="Times New Roman"/>
                <a:cs typeface="Times New Roman"/>
              </a:rPr>
              <a:t>that </a:t>
            </a:r>
            <a:r>
              <a:rPr sz="1412" spc="97" dirty="0">
                <a:solidFill>
                  <a:prstClr val="black"/>
                </a:solidFill>
                <a:latin typeface="Times New Roman"/>
                <a:cs typeface="Times New Roman"/>
              </a:rPr>
              <a:t>can </a:t>
            </a:r>
            <a:r>
              <a:rPr sz="1412" spc="88" dirty="0">
                <a:solidFill>
                  <a:prstClr val="black"/>
                </a:solidFill>
                <a:latin typeface="Times New Roman"/>
                <a:cs typeface="Times New Roman"/>
              </a:rPr>
              <a:t>charge </a:t>
            </a:r>
            <a:r>
              <a:rPr sz="1412" spc="9" dirty="0">
                <a:solidFill>
                  <a:prstClr val="black"/>
                </a:solidFill>
                <a:latin typeface="Times New Roman"/>
                <a:cs typeface="Times New Roman"/>
              </a:rPr>
              <a:t>from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the </a:t>
            </a:r>
            <a:r>
              <a:rPr sz="1412" spc="31" dirty="0">
                <a:solidFill>
                  <a:prstClr val="black"/>
                </a:solidFill>
                <a:latin typeface="Times New Roman"/>
                <a:cs typeface="Times New Roman"/>
              </a:rPr>
              <a:t>electric</a:t>
            </a:r>
            <a:r>
              <a:rPr sz="1412" spc="-11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12" spc="13" dirty="0">
                <a:solidFill>
                  <a:prstClr val="black"/>
                </a:solidFill>
                <a:latin typeface="Times New Roman"/>
                <a:cs typeface="Times New Roman"/>
              </a:rPr>
              <a:t>grid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806867" fontAlgn="auto">
              <a:spcBef>
                <a:spcPts val="18"/>
              </a:spcBef>
              <a:spcAft>
                <a:spcPts val="0"/>
              </a:spcAft>
            </a:pPr>
            <a:endParaRPr sz="145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 fontAlgn="auto">
              <a:spcBef>
                <a:spcPts val="4"/>
              </a:spcBef>
              <a:spcAft>
                <a:spcPts val="0"/>
              </a:spcAft>
            </a:pPr>
            <a:r>
              <a:rPr sz="1412" spc="-9" dirty="0">
                <a:solidFill>
                  <a:prstClr val="black"/>
                </a:solidFill>
                <a:latin typeface="Times New Roman"/>
                <a:cs typeface="Times New Roman"/>
              </a:rPr>
              <a:t>FTM: </a:t>
            </a:r>
            <a:r>
              <a:rPr sz="1412" spc="4" dirty="0">
                <a:solidFill>
                  <a:prstClr val="black"/>
                </a:solidFill>
                <a:latin typeface="Times New Roman"/>
                <a:cs typeface="Times New Roman"/>
              </a:rPr>
              <a:t>front </a:t>
            </a:r>
            <a:r>
              <a:rPr sz="1412" spc="-4" dirty="0">
                <a:solidFill>
                  <a:prstClr val="black"/>
                </a:solidFill>
                <a:latin typeface="Times New Roman"/>
                <a:cs typeface="Times New Roman"/>
              </a:rPr>
              <a:t>of </a:t>
            </a:r>
            <a:r>
              <a:rPr sz="1412" spc="66" dirty="0">
                <a:solidFill>
                  <a:prstClr val="black"/>
                </a:solidFill>
                <a:latin typeface="Times New Roman"/>
                <a:cs typeface="Times New Roman"/>
              </a:rPr>
              <a:t>the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meter </a:t>
            </a:r>
            <a:r>
              <a:rPr sz="1412" spc="53" dirty="0">
                <a:solidFill>
                  <a:prstClr val="black"/>
                </a:solidFill>
                <a:latin typeface="Times New Roman"/>
                <a:cs typeface="Times New Roman"/>
              </a:rPr>
              <a:t>(storage); </a:t>
            </a:r>
            <a:r>
              <a:rPr sz="1412" spc="57" dirty="0">
                <a:solidFill>
                  <a:prstClr val="black"/>
                </a:solidFill>
                <a:latin typeface="Times New Roman"/>
                <a:cs typeface="Times New Roman"/>
              </a:rPr>
              <a:t>located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on </a:t>
            </a:r>
            <a:r>
              <a:rPr sz="1412" spc="-26" dirty="0">
                <a:solidFill>
                  <a:prstClr val="black"/>
                </a:solidFill>
                <a:latin typeface="Times New Roman"/>
                <a:cs typeface="Times New Roman"/>
              </a:rPr>
              <a:t>utility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side </a:t>
            </a:r>
            <a:r>
              <a:rPr sz="1412" spc="-9" dirty="0">
                <a:solidFill>
                  <a:prstClr val="black"/>
                </a:solidFill>
                <a:latin typeface="Times New Roman"/>
                <a:cs typeface="Times New Roman"/>
              </a:rPr>
              <a:t>of</a:t>
            </a:r>
            <a:r>
              <a:rPr sz="1412" spc="19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12" spc="66" dirty="0">
                <a:solidFill>
                  <a:prstClr val="black"/>
                </a:solidFill>
                <a:latin typeface="Times New Roman"/>
                <a:cs typeface="Times New Roman"/>
              </a:rPr>
              <a:t>meter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marR="4483" defTabSz="806867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sz="1412" spc="75" dirty="0">
                <a:solidFill>
                  <a:prstClr val="black"/>
                </a:solidFill>
                <a:latin typeface="Times New Roman"/>
                <a:cs typeface="Times New Roman"/>
              </a:rPr>
              <a:t>Microgrids: </a:t>
            </a:r>
            <a:r>
              <a:rPr sz="1412" spc="-35" dirty="0">
                <a:solidFill>
                  <a:prstClr val="black"/>
                </a:solidFill>
                <a:latin typeface="Times New Roman"/>
                <a:cs typeface="Times New Roman"/>
              </a:rPr>
              <a:t>fully </a:t>
            </a:r>
            <a:r>
              <a:rPr sz="1412" spc="66" dirty="0">
                <a:solidFill>
                  <a:prstClr val="black"/>
                </a:solidFill>
                <a:latin typeface="Times New Roman"/>
                <a:cs typeface="Times New Roman"/>
              </a:rPr>
              <a:t>independent </a:t>
            </a:r>
            <a:r>
              <a:rPr sz="1412" spc="49" dirty="0">
                <a:solidFill>
                  <a:prstClr val="black"/>
                </a:solidFill>
                <a:latin typeface="Times New Roman"/>
                <a:cs typeface="Times New Roman"/>
              </a:rPr>
              <a:t>power </a:t>
            </a:r>
            <a:r>
              <a:rPr sz="1412" spc="57" dirty="0">
                <a:solidFill>
                  <a:prstClr val="black"/>
                </a:solidFill>
                <a:latin typeface="Times New Roman"/>
                <a:cs typeface="Times New Roman"/>
              </a:rPr>
              <a:t>generation, </a:t>
            </a:r>
            <a:r>
              <a:rPr sz="1412" spc="22" dirty="0">
                <a:solidFill>
                  <a:prstClr val="black"/>
                </a:solidFill>
                <a:latin typeface="Times New Roman"/>
                <a:cs typeface="Times New Roman"/>
              </a:rPr>
              <a:t>distribution,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storage, </a:t>
            </a:r>
            <a:r>
              <a:rPr sz="1412" spc="97" dirty="0">
                <a:solidFill>
                  <a:prstClr val="black"/>
                </a:solidFill>
                <a:latin typeface="Times New Roman"/>
                <a:cs typeface="Times New Roman"/>
              </a:rPr>
              <a:t>and </a:t>
            </a:r>
            <a:r>
              <a:rPr sz="1412" spc="22" dirty="0">
                <a:solidFill>
                  <a:prstClr val="black"/>
                </a:solidFill>
                <a:latin typeface="Times New Roman"/>
                <a:cs typeface="Times New Roman"/>
              </a:rPr>
              <a:t>control  </a:t>
            </a:r>
            <a:r>
              <a:rPr sz="1412" spc="101" dirty="0">
                <a:solidFill>
                  <a:prstClr val="black"/>
                </a:solidFill>
                <a:latin typeface="Times New Roman"/>
                <a:cs typeface="Times New Roman"/>
              </a:rPr>
              <a:t>Transactive </a:t>
            </a:r>
            <a:r>
              <a:rPr sz="1412" spc="97" dirty="0">
                <a:solidFill>
                  <a:prstClr val="black"/>
                </a:solidFill>
                <a:latin typeface="Times New Roman"/>
                <a:cs typeface="Times New Roman"/>
              </a:rPr>
              <a:t>energy: </a:t>
            </a:r>
            <a:r>
              <a:rPr sz="1412" spc="31" dirty="0">
                <a:solidFill>
                  <a:prstClr val="black"/>
                </a:solidFill>
                <a:latin typeface="Times New Roman"/>
                <a:cs typeface="Times New Roman"/>
              </a:rPr>
              <a:t>direct, </a:t>
            </a:r>
            <a:r>
              <a:rPr sz="1412" spc="66" dirty="0">
                <a:solidFill>
                  <a:prstClr val="black"/>
                </a:solidFill>
                <a:latin typeface="Times New Roman"/>
                <a:cs typeface="Times New Roman"/>
              </a:rPr>
              <a:t>peer-to-peer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energy </a:t>
            </a:r>
            <a:r>
              <a:rPr sz="1412" spc="35" dirty="0">
                <a:solidFill>
                  <a:prstClr val="black"/>
                </a:solidFill>
                <a:latin typeface="Times New Roman"/>
                <a:cs typeface="Times New Roman"/>
              </a:rPr>
              <a:t>trading </a:t>
            </a:r>
            <a:r>
              <a:rPr sz="1412" spc="79" dirty="0">
                <a:solidFill>
                  <a:prstClr val="black"/>
                </a:solidFill>
                <a:latin typeface="Times New Roman"/>
                <a:cs typeface="Times New Roman"/>
              </a:rPr>
              <a:t>between </a:t>
            </a:r>
            <a:r>
              <a:rPr sz="1412" spc="9" dirty="0">
                <a:solidFill>
                  <a:prstClr val="black"/>
                </a:solidFill>
                <a:latin typeface="Times New Roman"/>
                <a:cs typeface="Times New Roman"/>
              </a:rPr>
              <a:t>grid </a:t>
            </a:r>
            <a:r>
              <a:rPr sz="1412" spc="97" dirty="0">
                <a:solidFill>
                  <a:prstClr val="black"/>
                </a:solidFill>
                <a:latin typeface="Times New Roman"/>
                <a:cs typeface="Times New Roman"/>
              </a:rPr>
              <a:t>end </a:t>
            </a:r>
            <a:r>
              <a:rPr sz="1412" spc="101" dirty="0">
                <a:solidFill>
                  <a:prstClr val="black"/>
                </a:solidFill>
                <a:latin typeface="Times New Roman"/>
                <a:cs typeface="Times New Roman"/>
              </a:rPr>
              <a:t>users 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Vehicle-to-building/grid </a:t>
            </a:r>
            <a:r>
              <a:rPr sz="1412" spc="4" dirty="0">
                <a:solidFill>
                  <a:prstClr val="black"/>
                </a:solidFill>
                <a:latin typeface="Times New Roman"/>
                <a:cs typeface="Times New Roman"/>
              </a:rPr>
              <a:t>(V2B/V2G): </a:t>
            </a:r>
            <a:r>
              <a:rPr sz="1412" spc="49" dirty="0">
                <a:solidFill>
                  <a:prstClr val="black"/>
                </a:solidFill>
                <a:latin typeface="Times New Roman"/>
                <a:cs typeface="Times New Roman"/>
              </a:rPr>
              <a:t>discharging </a:t>
            </a:r>
            <a:r>
              <a:rPr sz="1412" spc="-4" dirty="0">
                <a:solidFill>
                  <a:prstClr val="black"/>
                </a:solidFill>
                <a:latin typeface="Times New Roman"/>
                <a:cs typeface="Times New Roman"/>
              </a:rPr>
              <a:t>EV </a:t>
            </a:r>
            <a:r>
              <a:rPr sz="1412" spc="44" dirty="0">
                <a:solidFill>
                  <a:prstClr val="black"/>
                </a:solidFill>
                <a:latin typeface="Times New Roman"/>
                <a:cs typeface="Times New Roman"/>
              </a:rPr>
              <a:t>battery </a:t>
            </a:r>
            <a:r>
              <a:rPr sz="1412" spc="31" dirty="0">
                <a:solidFill>
                  <a:prstClr val="black"/>
                </a:solidFill>
                <a:latin typeface="Times New Roman"/>
                <a:cs typeface="Times New Roman"/>
              </a:rPr>
              <a:t>to</a:t>
            </a:r>
            <a:r>
              <a:rPr sz="1412" spc="20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12" spc="9" dirty="0">
                <a:solidFill>
                  <a:prstClr val="black"/>
                </a:solidFill>
                <a:latin typeface="Times New Roman"/>
                <a:cs typeface="Times New Roman"/>
              </a:rPr>
              <a:t>building/grid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39011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3966" y="1363054"/>
            <a:ext cx="6259045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296" dirty="0"/>
              <a:t>Digitalization</a:t>
            </a:r>
            <a:r>
              <a:rPr spc="49" dirty="0"/>
              <a:t> </a:t>
            </a:r>
            <a:r>
              <a:rPr spc="274" dirty="0"/>
              <a:t>of</a:t>
            </a:r>
            <a:r>
              <a:rPr spc="-13" dirty="0"/>
              <a:t> </a:t>
            </a:r>
            <a:r>
              <a:rPr spc="397" dirty="0"/>
              <a:t>the</a:t>
            </a:r>
            <a:r>
              <a:rPr spc="13" dirty="0"/>
              <a:t> </a:t>
            </a:r>
            <a:r>
              <a:rPr spc="357" dirty="0"/>
              <a:t>energy</a:t>
            </a:r>
            <a:r>
              <a:rPr spc="-13" dirty="0"/>
              <a:t> </a:t>
            </a:r>
            <a:r>
              <a:rPr spc="361" dirty="0"/>
              <a:t>sector</a:t>
            </a:r>
          </a:p>
        </p:txBody>
      </p:sp>
      <p:sp>
        <p:nvSpPr>
          <p:cNvPr id="5" name="object 5"/>
          <p:cNvSpPr/>
          <p:nvPr/>
        </p:nvSpPr>
        <p:spPr>
          <a:xfrm>
            <a:off x="1753496" y="2018404"/>
            <a:ext cx="5306209" cy="33187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95907" y="5227766"/>
            <a:ext cx="837079" cy="1335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 fontAlgn="auto">
              <a:spcBef>
                <a:spcPts val="88"/>
              </a:spcBef>
              <a:spcAft>
                <a:spcPts val="0"/>
              </a:spcAft>
            </a:pPr>
            <a:r>
              <a:rPr sz="794" spc="35" dirty="0">
                <a:solidFill>
                  <a:prstClr val="black"/>
                </a:solidFill>
                <a:latin typeface="Times New Roman"/>
                <a:cs typeface="Times New Roman"/>
              </a:rPr>
              <a:t>Source:</a:t>
            </a:r>
            <a:r>
              <a:rPr sz="794" spc="-1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94" spc="26" dirty="0">
                <a:solidFill>
                  <a:prstClr val="black"/>
                </a:solidFill>
                <a:latin typeface="Times New Roman"/>
                <a:cs typeface="Times New Roman"/>
              </a:rPr>
              <a:t>Enerquire</a:t>
            </a:r>
            <a:endParaRPr sz="79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1291" y="5471018"/>
            <a:ext cx="1199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38</a:t>
            </a:fld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3460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9986" y="1266282"/>
            <a:ext cx="6599704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44" dirty="0">
                <a:solidFill>
                  <a:srgbClr val="598AD4"/>
                </a:solidFill>
              </a:rPr>
              <a:t>Decentralization </a:t>
            </a:r>
            <a:r>
              <a:rPr spc="57" dirty="0">
                <a:solidFill>
                  <a:srgbClr val="598AD4"/>
                </a:solidFill>
              </a:rPr>
              <a:t>&amp;</a:t>
            </a:r>
            <a:r>
              <a:rPr spc="-269" dirty="0">
                <a:solidFill>
                  <a:srgbClr val="598AD4"/>
                </a:solidFill>
              </a:rPr>
              <a:t> </a:t>
            </a:r>
            <a:r>
              <a:rPr spc="375" dirty="0">
                <a:solidFill>
                  <a:srgbClr val="598AD4"/>
                </a:solidFill>
              </a:rPr>
              <a:t>decarbonization</a:t>
            </a:r>
          </a:p>
        </p:txBody>
      </p:sp>
      <p:sp>
        <p:nvSpPr>
          <p:cNvPr id="5" name="object 5"/>
          <p:cNvSpPr/>
          <p:nvPr/>
        </p:nvSpPr>
        <p:spPr>
          <a:xfrm>
            <a:off x="537883" y="1769632"/>
            <a:ext cx="8068235" cy="3677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1291" y="5471018"/>
            <a:ext cx="1199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39</a:t>
            </a:fld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50035" y="5495558"/>
            <a:ext cx="2687171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spcBef>
                <a:spcPts val="0"/>
              </a:spcBef>
              <a:spcAft>
                <a:spcPts val="0"/>
              </a:spcAft>
            </a:pPr>
            <a:r>
              <a:rPr sz="794" spc="44" dirty="0">
                <a:solidFill>
                  <a:prstClr val="black"/>
                </a:solidFill>
                <a:latin typeface="Times New Roman"/>
                <a:cs typeface="Times New Roman"/>
              </a:rPr>
              <a:t>Sources: </a:t>
            </a:r>
            <a:r>
              <a:rPr sz="794" spc="35" dirty="0">
                <a:solidFill>
                  <a:prstClr val="black"/>
                </a:solidFill>
                <a:latin typeface="Times New Roman"/>
                <a:cs typeface="Times New Roman"/>
              </a:rPr>
              <a:t>Foundations </a:t>
            </a:r>
            <a:r>
              <a:rPr sz="794" dirty="0">
                <a:solidFill>
                  <a:prstClr val="black"/>
                </a:solidFill>
                <a:latin typeface="Times New Roman"/>
                <a:cs typeface="Times New Roman"/>
              </a:rPr>
              <a:t>of </a:t>
            </a:r>
            <a:r>
              <a:rPr sz="794" spc="26" dirty="0">
                <a:solidFill>
                  <a:prstClr val="black"/>
                </a:solidFill>
                <a:latin typeface="Times New Roman"/>
                <a:cs typeface="Times New Roman"/>
              </a:rPr>
              <a:t>Economic </a:t>
            </a:r>
            <a:r>
              <a:rPr sz="794" spc="22" dirty="0">
                <a:solidFill>
                  <a:prstClr val="black"/>
                </a:solidFill>
                <a:latin typeface="Times New Roman"/>
                <a:cs typeface="Times New Roman"/>
              </a:rPr>
              <a:t>Education;</a:t>
            </a:r>
            <a:r>
              <a:rPr sz="794" spc="-8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94" spc="26" dirty="0">
                <a:solidFill>
                  <a:prstClr val="black"/>
                </a:solidFill>
                <a:latin typeface="Times New Roman"/>
                <a:cs typeface="Times New Roman"/>
              </a:rPr>
              <a:t>archives.gov</a:t>
            </a:r>
            <a:endParaRPr sz="79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5149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4" y="899345"/>
            <a:ext cx="6416993" cy="102528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26" dirty="0"/>
              <a:t>California’s </a:t>
            </a:r>
            <a:r>
              <a:rPr sz="3300" spc="-8" dirty="0"/>
              <a:t>Greenhouse </a:t>
            </a:r>
            <a:r>
              <a:rPr sz="3300" dirty="0"/>
              <a:t>Gas</a:t>
            </a:r>
            <a:r>
              <a:rPr sz="3300" spc="38" dirty="0"/>
              <a:t> </a:t>
            </a:r>
            <a:r>
              <a:rPr sz="3300" spc="-19" dirty="0"/>
              <a:t>Inventory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373070" y="1883912"/>
            <a:ext cx="5489120" cy="41168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88254" y="5515737"/>
            <a:ext cx="3800475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601"/>
              </a:lnSpc>
              <a:spcBef>
                <a:spcPts val="75"/>
              </a:spcBef>
            </a:pPr>
            <a:r>
              <a:rPr sz="1350" b="1" spc="-4" dirty="0">
                <a:solidFill>
                  <a:srgbClr val="999999"/>
                </a:solidFill>
                <a:latin typeface="Arial"/>
                <a:cs typeface="Arial"/>
              </a:rPr>
              <a:t>Source:</a:t>
            </a:r>
            <a:endParaRPr sz="1350">
              <a:latin typeface="Arial"/>
              <a:cs typeface="Arial"/>
            </a:endParaRPr>
          </a:p>
          <a:p>
            <a:pPr marL="9525">
              <a:lnSpc>
                <a:spcPts val="1601"/>
              </a:lnSpc>
            </a:pPr>
            <a:r>
              <a:rPr sz="1350" spc="-4" dirty="0">
                <a:solidFill>
                  <a:srgbClr val="999999"/>
                </a:solidFill>
                <a:latin typeface="Arial"/>
                <a:cs typeface="Arial"/>
                <a:hlinkClick r:id="rId3"/>
              </a:rPr>
              <a:t>https://www.arb.ca.gov/cc/inventory/data/data.htm</a:t>
            </a:r>
            <a:endParaRPr sz="13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84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7883" y="1900069"/>
            <a:ext cx="8068234" cy="3551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5545231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296" dirty="0"/>
              <a:t>Shifts</a:t>
            </a:r>
            <a:r>
              <a:rPr spc="26" dirty="0"/>
              <a:t> </a:t>
            </a:r>
            <a:r>
              <a:rPr spc="361" dirty="0"/>
              <a:t>in</a:t>
            </a:r>
            <a:r>
              <a:rPr spc="35" dirty="0"/>
              <a:t> </a:t>
            </a:r>
            <a:r>
              <a:rPr spc="269" dirty="0"/>
              <a:t>utility</a:t>
            </a:r>
            <a:r>
              <a:rPr spc="26" dirty="0"/>
              <a:t> </a:t>
            </a:r>
            <a:r>
              <a:rPr spc="366" dirty="0"/>
              <a:t>solar</a:t>
            </a:r>
            <a:r>
              <a:rPr spc="4" dirty="0"/>
              <a:t> </a:t>
            </a:r>
            <a:r>
              <a:rPr spc="318" dirty="0"/>
              <a:t>offerings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1291" y="5471018"/>
            <a:ext cx="1199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0449" y="2181964"/>
            <a:ext cx="6057900" cy="13150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12923" indent="-201717" defTabSz="806867" fontAlgn="auto">
              <a:spcBef>
                <a:spcPts val="88"/>
              </a:spcBef>
              <a:spcAft>
                <a:spcPts val="0"/>
              </a:spcAft>
              <a:buSzPct val="83333"/>
              <a:buFontTx/>
              <a:buChar char="▪"/>
              <a:tabLst>
                <a:tab pos="213483" algn="l"/>
              </a:tabLst>
            </a:pPr>
            <a:r>
              <a:rPr sz="2118" spc="154" dirty="0">
                <a:solidFill>
                  <a:srgbClr val="FFFFFF"/>
                </a:solidFill>
                <a:latin typeface="Times New Roman"/>
                <a:cs typeface="Times New Roman"/>
              </a:rPr>
              <a:t>Changes </a:t>
            </a:r>
            <a:r>
              <a:rPr sz="2118" spc="53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118" spc="101" dirty="0">
                <a:solidFill>
                  <a:srgbClr val="FFFFFF"/>
                </a:solidFill>
                <a:latin typeface="Times New Roman"/>
                <a:cs typeface="Times New Roman"/>
              </a:rPr>
              <a:t>net</a:t>
            </a:r>
            <a:r>
              <a:rPr sz="2118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18" spc="79" dirty="0">
                <a:solidFill>
                  <a:srgbClr val="FFFFFF"/>
                </a:solidFill>
                <a:latin typeface="Times New Roman"/>
                <a:cs typeface="Times New Roman"/>
              </a:rPr>
              <a:t>metering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923" indent="-201717" defTabSz="806867" fontAlgn="auto">
              <a:spcBef>
                <a:spcPts val="0"/>
              </a:spcBef>
              <a:spcAft>
                <a:spcPts val="0"/>
              </a:spcAft>
              <a:buSzPct val="83333"/>
              <a:buFontTx/>
              <a:buChar char="▪"/>
              <a:tabLst>
                <a:tab pos="213483" algn="l"/>
              </a:tabLst>
            </a:pPr>
            <a:r>
              <a:rPr sz="2118" spc="66" dirty="0">
                <a:solidFill>
                  <a:srgbClr val="FFFFFF"/>
                </a:solidFill>
                <a:latin typeface="Times New Roman"/>
                <a:cs typeface="Times New Roman"/>
              </a:rPr>
              <a:t>Reclassification </a:t>
            </a:r>
            <a:r>
              <a:rPr sz="2118" spc="-4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118" spc="71" dirty="0">
                <a:solidFill>
                  <a:srgbClr val="FFFFFF"/>
                </a:solidFill>
                <a:latin typeface="Times New Roman"/>
                <a:cs typeface="Times New Roman"/>
              </a:rPr>
              <a:t>DER</a:t>
            </a:r>
            <a:r>
              <a:rPr sz="2118" spc="124" dirty="0">
                <a:solidFill>
                  <a:srgbClr val="FFFFFF"/>
                </a:solidFill>
                <a:latin typeface="Times New Roman"/>
                <a:cs typeface="Times New Roman"/>
              </a:rPr>
              <a:t> customers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923" indent="-201717" defTabSz="806867" fontAlgn="auto">
              <a:spcBef>
                <a:spcPts val="0"/>
              </a:spcBef>
              <a:spcAft>
                <a:spcPts val="0"/>
              </a:spcAft>
              <a:buSzPct val="83333"/>
              <a:buFontTx/>
              <a:buChar char="▪"/>
              <a:tabLst>
                <a:tab pos="213483" algn="l"/>
              </a:tabLst>
            </a:pPr>
            <a:r>
              <a:rPr sz="2118" spc="132" dirty="0">
                <a:solidFill>
                  <a:srgbClr val="FFFFFF"/>
                </a:solidFill>
                <a:latin typeface="Times New Roman"/>
                <a:cs typeface="Times New Roman"/>
              </a:rPr>
              <a:t>Increases </a:t>
            </a:r>
            <a:r>
              <a:rPr sz="2118" spc="-4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2118" spc="75" dirty="0">
                <a:solidFill>
                  <a:srgbClr val="FFFFFF"/>
                </a:solidFill>
                <a:latin typeface="Times New Roman"/>
                <a:cs typeface="Times New Roman"/>
              </a:rPr>
              <a:t>commercial </a:t>
            </a:r>
            <a:r>
              <a:rPr sz="2118" spc="88" dirty="0">
                <a:solidFill>
                  <a:srgbClr val="FFFFFF"/>
                </a:solidFill>
                <a:latin typeface="Times New Roman"/>
                <a:cs typeface="Times New Roman"/>
              </a:rPr>
              <a:t>solar</a:t>
            </a:r>
            <a:r>
              <a:rPr sz="2118" spc="6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18" spc="97" dirty="0">
                <a:solidFill>
                  <a:srgbClr val="FFFFFF"/>
                </a:solidFill>
                <a:latin typeface="Times New Roman"/>
                <a:cs typeface="Times New Roman"/>
              </a:rPr>
              <a:t>procurement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923" indent="-201717" defTabSz="806867" fontAlgn="auto">
              <a:spcBef>
                <a:spcPts val="0"/>
              </a:spcBef>
              <a:spcAft>
                <a:spcPts val="0"/>
              </a:spcAft>
              <a:buSzPct val="83333"/>
              <a:buFontTx/>
              <a:buChar char="▪"/>
              <a:tabLst>
                <a:tab pos="213483" algn="l"/>
              </a:tabLst>
            </a:pPr>
            <a:r>
              <a:rPr sz="2118" spc="71" dirty="0">
                <a:solidFill>
                  <a:srgbClr val="FFFFFF"/>
                </a:solidFill>
                <a:latin typeface="Times New Roman"/>
                <a:cs typeface="Times New Roman"/>
              </a:rPr>
              <a:t>Scaling </a:t>
            </a:r>
            <a:r>
              <a:rPr sz="2118" spc="110" dirty="0">
                <a:solidFill>
                  <a:srgbClr val="FFFFFF"/>
                </a:solidFill>
                <a:latin typeface="Times New Roman"/>
                <a:cs typeface="Times New Roman"/>
              </a:rPr>
              <a:t>back </a:t>
            </a:r>
            <a:r>
              <a:rPr sz="2118" spc="-4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118" spc="75" dirty="0">
                <a:solidFill>
                  <a:srgbClr val="FFFFFF"/>
                </a:solidFill>
                <a:latin typeface="Times New Roman"/>
                <a:cs typeface="Times New Roman"/>
              </a:rPr>
              <a:t>commercial </a:t>
            </a:r>
            <a:r>
              <a:rPr sz="2118" spc="88" dirty="0">
                <a:solidFill>
                  <a:srgbClr val="FFFFFF"/>
                </a:solidFill>
                <a:latin typeface="Times New Roman"/>
                <a:cs typeface="Times New Roman"/>
              </a:rPr>
              <a:t>onsite solar</a:t>
            </a:r>
            <a:r>
              <a:rPr sz="2118" spc="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118" spc="44" dirty="0">
                <a:solidFill>
                  <a:srgbClr val="FFFFFF"/>
                </a:solidFill>
                <a:latin typeface="Times New Roman"/>
                <a:cs typeface="Times New Roman"/>
              </a:rPr>
              <a:t>offerings</a:t>
            </a:r>
            <a:endParaRPr sz="211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1103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6069106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247" dirty="0"/>
              <a:t>Utility</a:t>
            </a:r>
            <a:r>
              <a:rPr spc="-13" dirty="0"/>
              <a:t> </a:t>
            </a:r>
            <a:r>
              <a:rPr spc="366" dirty="0"/>
              <a:t>solar</a:t>
            </a:r>
            <a:r>
              <a:rPr spc="22" dirty="0"/>
              <a:t> </a:t>
            </a:r>
            <a:r>
              <a:rPr spc="441" dirty="0"/>
              <a:t>programs</a:t>
            </a:r>
            <a:r>
              <a:rPr spc="-13" dirty="0"/>
              <a:t> </a:t>
            </a:r>
            <a:r>
              <a:rPr spc="309" dirty="0"/>
              <a:t>scale</a:t>
            </a:r>
            <a:r>
              <a:rPr spc="-9" dirty="0"/>
              <a:t> </a:t>
            </a:r>
            <a:r>
              <a:rPr spc="357" dirty="0"/>
              <a:t>back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01291" y="5471018"/>
            <a:ext cx="1199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41</a:t>
            </a:fld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6416" y="2160943"/>
            <a:ext cx="6130738" cy="2125540"/>
          </a:xfrm>
          <a:prstGeom prst="rect">
            <a:avLst/>
          </a:prstGeom>
        </p:spPr>
        <p:txBody>
          <a:bodyPr vert="horz" wrap="square" lIns="0" tIns="122704" rIns="0" bIns="0" rtlCol="0">
            <a:spAutoFit/>
          </a:bodyPr>
          <a:lstStyle/>
          <a:p>
            <a:pPr marL="212923" indent="-201717" defTabSz="806867" fontAlgn="auto">
              <a:spcBef>
                <a:spcPts val="966"/>
              </a:spcBef>
              <a:spcAft>
                <a:spcPts val="0"/>
              </a:spcAft>
              <a:buFontTx/>
              <a:buChar char="▪"/>
              <a:tabLst>
                <a:tab pos="212923" algn="l"/>
                <a:tab pos="213483" algn="l"/>
              </a:tabLst>
            </a:pPr>
            <a:r>
              <a:rPr sz="1765" spc="44" dirty="0">
                <a:solidFill>
                  <a:prstClr val="black"/>
                </a:solidFill>
                <a:latin typeface="Times New Roman"/>
                <a:cs typeface="Times New Roman"/>
              </a:rPr>
              <a:t>Many </a:t>
            </a:r>
            <a:r>
              <a:rPr sz="1765" spc="9" dirty="0">
                <a:solidFill>
                  <a:prstClr val="black"/>
                </a:solidFill>
                <a:latin typeface="Times New Roman"/>
                <a:cs typeface="Times New Roman"/>
              </a:rPr>
              <a:t>utilities, </a:t>
            </a:r>
            <a:r>
              <a:rPr sz="1765" spc="26" dirty="0">
                <a:solidFill>
                  <a:prstClr val="black"/>
                </a:solidFill>
                <a:latin typeface="Times New Roman"/>
                <a:cs typeface="Times New Roman"/>
              </a:rPr>
              <a:t>including </a:t>
            </a:r>
            <a:r>
              <a:rPr sz="1765" spc="44" dirty="0">
                <a:solidFill>
                  <a:prstClr val="black"/>
                </a:solidFill>
                <a:latin typeface="Times New Roman"/>
                <a:cs typeface="Times New Roman"/>
              </a:rPr>
              <a:t>CPAU, </a:t>
            </a:r>
            <a:r>
              <a:rPr sz="1765" spc="115" dirty="0">
                <a:solidFill>
                  <a:prstClr val="black"/>
                </a:solidFill>
                <a:latin typeface="Times New Roman"/>
                <a:cs typeface="Times New Roman"/>
              </a:rPr>
              <a:t>have </a:t>
            </a:r>
            <a:r>
              <a:rPr sz="1765" spc="110" dirty="0">
                <a:solidFill>
                  <a:prstClr val="black"/>
                </a:solidFill>
                <a:latin typeface="Times New Roman"/>
                <a:cs typeface="Times New Roman"/>
              </a:rPr>
              <a:t>scaled </a:t>
            </a:r>
            <a:r>
              <a:rPr sz="1765" spc="93" dirty="0">
                <a:solidFill>
                  <a:prstClr val="black"/>
                </a:solidFill>
                <a:latin typeface="Times New Roman"/>
                <a:cs typeface="Times New Roman"/>
              </a:rPr>
              <a:t>back</a:t>
            </a:r>
            <a:r>
              <a:rPr sz="1765" spc="-5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66" dirty="0">
                <a:solidFill>
                  <a:prstClr val="black"/>
                </a:solidFill>
                <a:latin typeface="Times New Roman"/>
                <a:cs typeface="Times New Roman"/>
              </a:rPr>
              <a:t>incentives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923" indent="-201717" defTabSz="806867" fontAlgn="auto">
              <a:spcBef>
                <a:spcPts val="877"/>
              </a:spcBef>
              <a:spcAft>
                <a:spcPts val="0"/>
              </a:spcAft>
              <a:buFontTx/>
              <a:buChar char="▪"/>
              <a:tabLst>
                <a:tab pos="212923" algn="l"/>
                <a:tab pos="213483" algn="l"/>
              </a:tabLst>
            </a:pPr>
            <a:r>
              <a:rPr sz="1765" spc="71" dirty="0">
                <a:solidFill>
                  <a:prstClr val="black"/>
                </a:solidFill>
                <a:latin typeface="Times New Roman"/>
                <a:cs typeface="Times New Roman"/>
              </a:rPr>
              <a:t>Solar </a:t>
            </a:r>
            <a:r>
              <a:rPr sz="1765" spc="79" dirty="0">
                <a:solidFill>
                  <a:prstClr val="black"/>
                </a:solidFill>
                <a:latin typeface="Times New Roman"/>
                <a:cs typeface="Times New Roman"/>
              </a:rPr>
              <a:t>program </a:t>
            </a:r>
            <a:r>
              <a:rPr sz="1765" spc="115" dirty="0">
                <a:solidFill>
                  <a:prstClr val="black"/>
                </a:solidFill>
                <a:latin typeface="Times New Roman"/>
                <a:cs typeface="Times New Roman"/>
              </a:rPr>
              <a:t>scale </a:t>
            </a:r>
            <a:r>
              <a:rPr sz="1765" spc="93" dirty="0">
                <a:solidFill>
                  <a:prstClr val="black"/>
                </a:solidFill>
                <a:latin typeface="Times New Roman"/>
                <a:cs typeface="Times New Roman"/>
              </a:rPr>
              <a:t>back </a:t>
            </a:r>
            <a:r>
              <a:rPr sz="1765" spc="132" dirty="0">
                <a:solidFill>
                  <a:prstClr val="black"/>
                </a:solidFill>
                <a:latin typeface="Times New Roman"/>
                <a:cs typeface="Times New Roman"/>
              </a:rPr>
              <a:t>happens </a:t>
            </a: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for </a:t>
            </a:r>
            <a:r>
              <a:rPr sz="1765" spc="199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765" spc="-20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35" dirty="0">
                <a:solidFill>
                  <a:prstClr val="black"/>
                </a:solidFill>
                <a:latin typeface="Times New Roman"/>
                <a:cs typeface="Times New Roman"/>
              </a:rPr>
              <a:t>variety </a:t>
            </a:r>
            <a:r>
              <a:rPr sz="1765" dirty="0">
                <a:solidFill>
                  <a:prstClr val="black"/>
                </a:solidFill>
                <a:latin typeface="Times New Roman"/>
                <a:cs typeface="Times New Roman"/>
              </a:rPr>
              <a:t>of </a:t>
            </a:r>
            <a:r>
              <a:rPr sz="1765" spc="115" dirty="0">
                <a:solidFill>
                  <a:prstClr val="black"/>
                </a:solidFill>
                <a:latin typeface="Times New Roman"/>
                <a:cs typeface="Times New Roman"/>
              </a:rPr>
              <a:t>reasons: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14640" lvl="1" indent="-201717" defTabSz="806867" fontAlgn="auto">
              <a:spcBef>
                <a:spcPts val="807"/>
              </a:spcBef>
              <a:spcAft>
                <a:spcPts val="0"/>
              </a:spcAft>
              <a:buFontTx/>
              <a:buChar char="▪"/>
              <a:tabLst>
                <a:tab pos="414640" algn="l"/>
                <a:tab pos="415199" algn="l"/>
              </a:tabLst>
            </a:pPr>
            <a:r>
              <a:rPr sz="1412" spc="93" dirty="0">
                <a:solidFill>
                  <a:srgbClr val="3B3B3B"/>
                </a:solidFill>
                <a:latin typeface="Times New Roman"/>
                <a:cs typeface="Times New Roman"/>
              </a:rPr>
              <a:t>Rebate </a:t>
            </a:r>
            <a:r>
              <a:rPr sz="1412" spc="53" dirty="0">
                <a:solidFill>
                  <a:srgbClr val="3B3B3B"/>
                </a:solidFill>
                <a:latin typeface="Times New Roman"/>
                <a:cs typeface="Times New Roman"/>
              </a:rPr>
              <a:t>funds </a:t>
            </a:r>
            <a:r>
              <a:rPr sz="1412" spc="97" dirty="0">
                <a:solidFill>
                  <a:srgbClr val="3B3B3B"/>
                </a:solidFill>
                <a:latin typeface="Times New Roman"/>
                <a:cs typeface="Times New Roman"/>
              </a:rPr>
              <a:t>are </a:t>
            </a:r>
            <a:r>
              <a:rPr sz="1412" spc="35" dirty="0">
                <a:solidFill>
                  <a:srgbClr val="3B3B3B"/>
                </a:solidFill>
                <a:latin typeface="Times New Roman"/>
                <a:cs typeface="Times New Roman"/>
              </a:rPr>
              <a:t>running</a:t>
            </a:r>
            <a:r>
              <a:rPr sz="1412" spc="-84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412" spc="44" dirty="0">
                <a:solidFill>
                  <a:srgbClr val="3B3B3B"/>
                </a:solidFill>
                <a:latin typeface="Times New Roman"/>
                <a:cs typeface="Times New Roman"/>
              </a:rPr>
              <a:t>out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14640" lvl="1" indent="-201717" defTabSz="806867" fontAlgn="auto">
              <a:spcBef>
                <a:spcPts val="265"/>
              </a:spcBef>
              <a:spcAft>
                <a:spcPts val="0"/>
              </a:spcAft>
              <a:buFontTx/>
              <a:buChar char="▪"/>
              <a:tabLst>
                <a:tab pos="414640" algn="l"/>
                <a:tab pos="415199" algn="l"/>
              </a:tabLst>
            </a:pPr>
            <a:r>
              <a:rPr sz="1412" spc="53" dirty="0">
                <a:solidFill>
                  <a:srgbClr val="3B3B3B"/>
                </a:solidFill>
                <a:latin typeface="Times New Roman"/>
                <a:cs typeface="Times New Roman"/>
              </a:rPr>
              <a:t>Strong </a:t>
            </a:r>
            <a:r>
              <a:rPr sz="1412" spc="71" dirty="0">
                <a:solidFill>
                  <a:srgbClr val="3B3B3B"/>
                </a:solidFill>
                <a:latin typeface="Times New Roman"/>
                <a:cs typeface="Times New Roman"/>
              </a:rPr>
              <a:t>customer preference </a:t>
            </a:r>
            <a:r>
              <a:rPr sz="1412" spc="4" dirty="0">
                <a:solidFill>
                  <a:srgbClr val="3B3B3B"/>
                </a:solidFill>
                <a:latin typeface="Times New Roman"/>
                <a:cs typeface="Times New Roman"/>
              </a:rPr>
              <a:t>(“free</a:t>
            </a:r>
            <a:r>
              <a:rPr sz="1412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412" spc="13" dirty="0">
                <a:solidFill>
                  <a:srgbClr val="3B3B3B"/>
                </a:solidFill>
                <a:latin typeface="Times New Roman"/>
                <a:cs typeface="Times New Roman"/>
              </a:rPr>
              <a:t>ridership”)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14640" lvl="1" indent="-201717" defTabSz="806867" fontAlgn="auto">
              <a:spcBef>
                <a:spcPts val="265"/>
              </a:spcBef>
              <a:spcAft>
                <a:spcPts val="0"/>
              </a:spcAft>
              <a:buFontTx/>
              <a:buChar char="▪"/>
              <a:tabLst>
                <a:tab pos="414640" algn="l"/>
                <a:tab pos="415199" algn="l"/>
              </a:tabLst>
            </a:pPr>
            <a:r>
              <a:rPr sz="1412" spc="44" dirty="0">
                <a:solidFill>
                  <a:srgbClr val="3B3B3B"/>
                </a:solidFill>
                <a:latin typeface="Times New Roman"/>
                <a:cs typeface="Times New Roman"/>
              </a:rPr>
              <a:t>Net </a:t>
            </a:r>
            <a:r>
              <a:rPr sz="1412" spc="49" dirty="0">
                <a:solidFill>
                  <a:srgbClr val="3B3B3B"/>
                </a:solidFill>
                <a:latin typeface="Times New Roman"/>
                <a:cs typeface="Times New Roman"/>
              </a:rPr>
              <a:t>metering </a:t>
            </a:r>
            <a:r>
              <a:rPr sz="1412" spc="110" dirty="0">
                <a:solidFill>
                  <a:srgbClr val="3B3B3B"/>
                </a:solidFill>
                <a:latin typeface="Times New Roman"/>
                <a:cs typeface="Times New Roman"/>
              </a:rPr>
              <a:t>caps </a:t>
            </a:r>
            <a:r>
              <a:rPr sz="1412" spc="97" dirty="0">
                <a:solidFill>
                  <a:srgbClr val="3B3B3B"/>
                </a:solidFill>
                <a:latin typeface="Times New Roman"/>
                <a:cs typeface="Times New Roman"/>
              </a:rPr>
              <a:t>are </a:t>
            </a:r>
            <a:r>
              <a:rPr sz="1412" spc="53" dirty="0">
                <a:solidFill>
                  <a:srgbClr val="3B3B3B"/>
                </a:solidFill>
                <a:latin typeface="Times New Roman"/>
                <a:cs typeface="Times New Roman"/>
              </a:rPr>
              <a:t>being</a:t>
            </a:r>
            <a:r>
              <a:rPr sz="1412" spc="-101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412" spc="-4" dirty="0">
                <a:solidFill>
                  <a:srgbClr val="3B3B3B"/>
                </a:solidFill>
                <a:latin typeface="Times New Roman"/>
                <a:cs typeface="Times New Roman"/>
              </a:rPr>
              <a:t>hit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14640" lvl="1" indent="-201717" defTabSz="806867" fontAlgn="auto">
              <a:spcBef>
                <a:spcPts val="265"/>
              </a:spcBef>
              <a:spcAft>
                <a:spcPts val="0"/>
              </a:spcAft>
              <a:buFontTx/>
              <a:buChar char="▪"/>
              <a:tabLst>
                <a:tab pos="414640" algn="l"/>
                <a:tab pos="415199" algn="l"/>
              </a:tabLst>
            </a:pPr>
            <a:r>
              <a:rPr sz="1412" spc="44" dirty="0">
                <a:solidFill>
                  <a:srgbClr val="3B3B3B"/>
                </a:solidFill>
                <a:latin typeface="Times New Roman"/>
                <a:cs typeface="Times New Roman"/>
              </a:rPr>
              <a:t>Fixed </a:t>
            </a:r>
            <a:r>
              <a:rPr sz="1412" spc="66" dirty="0">
                <a:solidFill>
                  <a:srgbClr val="3B3B3B"/>
                </a:solidFill>
                <a:latin typeface="Times New Roman"/>
                <a:cs typeface="Times New Roman"/>
              </a:rPr>
              <a:t>budget </a:t>
            </a:r>
            <a:r>
              <a:rPr sz="1412" spc="57" dirty="0">
                <a:solidFill>
                  <a:srgbClr val="3B3B3B"/>
                </a:solidFill>
                <a:latin typeface="Times New Roman"/>
                <a:cs typeface="Times New Roman"/>
              </a:rPr>
              <a:t>vs. </a:t>
            </a:r>
            <a:r>
              <a:rPr sz="1412" spc="66" dirty="0">
                <a:solidFill>
                  <a:srgbClr val="3B3B3B"/>
                </a:solidFill>
                <a:latin typeface="Times New Roman"/>
                <a:cs typeface="Times New Roman"/>
              </a:rPr>
              <a:t>escalating </a:t>
            </a:r>
            <a:r>
              <a:rPr sz="1412" spc="44" dirty="0">
                <a:solidFill>
                  <a:srgbClr val="3B3B3B"/>
                </a:solidFill>
                <a:latin typeface="Times New Roman"/>
                <a:cs typeface="Times New Roman"/>
              </a:rPr>
              <a:t>volume </a:t>
            </a:r>
            <a:r>
              <a:rPr sz="1412" spc="-4" dirty="0">
                <a:solidFill>
                  <a:srgbClr val="3B3B3B"/>
                </a:solidFill>
                <a:latin typeface="Times New Roman"/>
                <a:cs typeface="Times New Roman"/>
              </a:rPr>
              <a:t>of </a:t>
            </a:r>
            <a:r>
              <a:rPr sz="1412" spc="53" dirty="0">
                <a:solidFill>
                  <a:srgbClr val="3B3B3B"/>
                </a:solidFill>
                <a:latin typeface="Times New Roman"/>
                <a:cs typeface="Times New Roman"/>
              </a:rPr>
              <a:t>solar</a:t>
            </a:r>
            <a:r>
              <a:rPr sz="1412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412" spc="35" dirty="0">
                <a:solidFill>
                  <a:srgbClr val="3B3B3B"/>
                </a:solidFill>
                <a:latin typeface="Times New Roman"/>
                <a:cs typeface="Times New Roman"/>
              </a:rPr>
              <a:t>installations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14640" lvl="1" indent="-201717" defTabSz="806867" fontAlgn="auto">
              <a:spcBef>
                <a:spcPts val="265"/>
              </a:spcBef>
              <a:spcAft>
                <a:spcPts val="0"/>
              </a:spcAft>
              <a:buFontTx/>
              <a:buChar char="▪"/>
              <a:tabLst>
                <a:tab pos="414640" algn="l"/>
                <a:tab pos="415199" algn="l"/>
              </a:tabLst>
            </a:pPr>
            <a:r>
              <a:rPr sz="1412" spc="22" dirty="0">
                <a:solidFill>
                  <a:srgbClr val="3B3B3B"/>
                </a:solidFill>
                <a:latin typeface="Times New Roman"/>
                <a:cs typeface="Times New Roman"/>
              </a:rPr>
              <a:t>Making </a:t>
            </a:r>
            <a:r>
              <a:rPr sz="1412" spc="88" dirty="0">
                <a:solidFill>
                  <a:srgbClr val="3B3B3B"/>
                </a:solidFill>
                <a:latin typeface="Times New Roman"/>
                <a:cs typeface="Times New Roman"/>
              </a:rPr>
              <a:t>sure </a:t>
            </a:r>
            <a:r>
              <a:rPr sz="1412" spc="53" dirty="0">
                <a:solidFill>
                  <a:srgbClr val="3B3B3B"/>
                </a:solidFill>
                <a:latin typeface="Times New Roman"/>
                <a:cs typeface="Times New Roman"/>
              </a:rPr>
              <a:t>non-solar </a:t>
            </a:r>
            <a:r>
              <a:rPr sz="1412" spc="79" dirty="0">
                <a:solidFill>
                  <a:srgbClr val="3B3B3B"/>
                </a:solidFill>
                <a:latin typeface="Times New Roman"/>
                <a:cs typeface="Times New Roman"/>
              </a:rPr>
              <a:t>customers </a:t>
            </a:r>
            <a:r>
              <a:rPr sz="1412" spc="31" dirty="0">
                <a:solidFill>
                  <a:srgbClr val="3B3B3B"/>
                </a:solidFill>
                <a:latin typeface="Times New Roman"/>
                <a:cs typeface="Times New Roman"/>
              </a:rPr>
              <a:t>aren’t </a:t>
            </a:r>
            <a:r>
              <a:rPr sz="1412" spc="44" dirty="0">
                <a:solidFill>
                  <a:srgbClr val="3B3B3B"/>
                </a:solidFill>
                <a:latin typeface="Times New Roman"/>
                <a:cs typeface="Times New Roman"/>
              </a:rPr>
              <a:t>overpaying </a:t>
            </a:r>
            <a:r>
              <a:rPr sz="1412" spc="-4" dirty="0">
                <a:solidFill>
                  <a:srgbClr val="3B3B3B"/>
                </a:solidFill>
                <a:latin typeface="Times New Roman"/>
                <a:cs typeface="Times New Roman"/>
              </a:rPr>
              <a:t>for </a:t>
            </a:r>
            <a:r>
              <a:rPr sz="1412" spc="71" dirty="0">
                <a:solidFill>
                  <a:srgbClr val="3B3B3B"/>
                </a:solidFill>
                <a:latin typeface="Times New Roman"/>
                <a:cs typeface="Times New Roman"/>
              </a:rPr>
              <a:t>the</a:t>
            </a:r>
            <a:r>
              <a:rPr sz="1412" spc="44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412" spc="9" dirty="0">
                <a:solidFill>
                  <a:srgbClr val="3B3B3B"/>
                </a:solidFill>
                <a:latin typeface="Times New Roman"/>
                <a:cs typeface="Times New Roman"/>
              </a:rPr>
              <a:t>grid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4685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6055099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53" dirty="0"/>
              <a:t>Solar</a:t>
            </a:r>
            <a:r>
              <a:rPr spc="22" dirty="0"/>
              <a:t> </a:t>
            </a:r>
            <a:r>
              <a:rPr spc="449" dirty="0"/>
              <a:t>program</a:t>
            </a:r>
            <a:r>
              <a:rPr spc="-18" dirty="0"/>
              <a:t> </a:t>
            </a:r>
            <a:r>
              <a:rPr spc="57" dirty="0"/>
              <a:t>&amp;</a:t>
            </a:r>
            <a:r>
              <a:rPr dirty="0"/>
              <a:t> </a:t>
            </a:r>
            <a:r>
              <a:rPr spc="379" dirty="0"/>
              <a:t>industry</a:t>
            </a:r>
            <a:r>
              <a:rPr spc="22" dirty="0"/>
              <a:t> </a:t>
            </a:r>
            <a:r>
              <a:rPr spc="419" dirty="0"/>
              <a:t>trends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10449" y="2005794"/>
            <a:ext cx="5932394" cy="3009587"/>
          </a:xfrm>
          <a:prstGeom prst="rect">
            <a:avLst/>
          </a:prstGeom>
        </p:spPr>
        <p:txBody>
          <a:bodyPr vert="horz" wrap="square" lIns="0" tIns="140634" rIns="0" bIns="0" rtlCol="0">
            <a:spAutoFit/>
          </a:bodyPr>
          <a:lstStyle/>
          <a:p>
            <a:pPr marL="212923" indent="-201717" defTabSz="806867" fontAlgn="auto">
              <a:spcBef>
                <a:spcPts val="1107"/>
              </a:spcBef>
              <a:spcAft>
                <a:spcPts val="0"/>
              </a:spcAft>
              <a:buFontTx/>
              <a:buChar char="▪"/>
              <a:tabLst>
                <a:tab pos="212923" algn="l"/>
                <a:tab pos="213483" algn="l"/>
              </a:tabLst>
            </a:pPr>
            <a:r>
              <a:rPr sz="1765" spc="57" dirty="0">
                <a:solidFill>
                  <a:prstClr val="black"/>
                </a:solidFill>
                <a:latin typeface="Times New Roman"/>
                <a:cs typeface="Times New Roman"/>
              </a:rPr>
              <a:t>Net</a:t>
            </a:r>
            <a:r>
              <a:rPr sz="1765" spc="1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66" dirty="0">
                <a:solidFill>
                  <a:prstClr val="black"/>
                </a:solidFill>
                <a:latin typeface="Times New Roman"/>
                <a:cs typeface="Times New Roman"/>
              </a:rPr>
              <a:t>metering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14640" lvl="1" indent="-202277" defTabSz="806867" fontAlgn="auto">
              <a:spcBef>
                <a:spcPts val="807"/>
              </a:spcBef>
              <a:spcAft>
                <a:spcPts val="0"/>
              </a:spcAft>
              <a:buFontTx/>
              <a:buChar char="▪"/>
              <a:tabLst>
                <a:tab pos="414640" algn="l"/>
                <a:tab pos="415199" algn="l"/>
              </a:tabLst>
            </a:pPr>
            <a:r>
              <a:rPr sz="1412" spc="66" dirty="0">
                <a:solidFill>
                  <a:srgbClr val="3B3B3B"/>
                </a:solidFill>
                <a:latin typeface="Times New Roman"/>
                <a:cs typeface="Times New Roman"/>
              </a:rPr>
              <a:t>Compensation </a:t>
            </a:r>
            <a:r>
              <a:rPr sz="1412" spc="57" dirty="0">
                <a:solidFill>
                  <a:srgbClr val="3B3B3B"/>
                </a:solidFill>
                <a:latin typeface="Times New Roman"/>
                <a:cs typeface="Times New Roman"/>
              </a:rPr>
              <a:t>becoming </a:t>
            </a:r>
            <a:r>
              <a:rPr sz="1412" spc="35" dirty="0">
                <a:solidFill>
                  <a:srgbClr val="3B3B3B"/>
                </a:solidFill>
                <a:latin typeface="Times New Roman"/>
                <a:cs typeface="Times New Roman"/>
              </a:rPr>
              <a:t>increasingly</a:t>
            </a:r>
            <a:r>
              <a:rPr sz="1412" spc="-35" dirty="0">
                <a:solidFill>
                  <a:srgbClr val="3B3B3B"/>
                </a:solidFill>
                <a:latin typeface="Times New Roman"/>
                <a:cs typeface="Times New Roman"/>
              </a:rPr>
              <a:t> </a:t>
            </a:r>
            <a:r>
              <a:rPr sz="1412" spc="49" dirty="0">
                <a:solidFill>
                  <a:srgbClr val="3B3B3B"/>
                </a:solidFill>
                <a:latin typeface="Times New Roman"/>
                <a:cs typeface="Times New Roman"/>
              </a:rPr>
              <a:t>complex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15796" lvl="2" indent="-201717" defTabSz="806867" fontAlgn="auto">
              <a:spcBef>
                <a:spcPts val="274"/>
              </a:spcBef>
              <a:spcAft>
                <a:spcPts val="0"/>
              </a:spcAft>
              <a:buFontTx/>
              <a:buChar char="▪"/>
              <a:tabLst>
                <a:tab pos="615796" algn="l"/>
                <a:tab pos="616356" algn="l"/>
              </a:tabLst>
            </a:pPr>
            <a:r>
              <a:rPr sz="1235" spc="22" dirty="0">
                <a:solidFill>
                  <a:srgbClr val="595959"/>
                </a:solidFill>
                <a:latin typeface="Times New Roman"/>
                <a:cs typeface="Times New Roman"/>
              </a:rPr>
              <a:t>Time-varying </a:t>
            </a:r>
            <a:r>
              <a:rPr sz="1235" spc="71" dirty="0">
                <a:solidFill>
                  <a:srgbClr val="595959"/>
                </a:solidFill>
                <a:latin typeface="Times New Roman"/>
                <a:cs typeface="Times New Roman"/>
              </a:rPr>
              <a:t>rates, </a:t>
            </a:r>
            <a:r>
              <a:rPr sz="1235" spc="66" dirty="0">
                <a:solidFill>
                  <a:srgbClr val="595959"/>
                </a:solidFill>
                <a:latin typeface="Times New Roman"/>
                <a:cs typeface="Times New Roman"/>
              </a:rPr>
              <a:t>value-based rates, </a:t>
            </a:r>
            <a:r>
              <a:rPr sz="1235" spc="26" dirty="0">
                <a:solidFill>
                  <a:srgbClr val="595959"/>
                </a:solidFill>
                <a:latin typeface="Times New Roman"/>
                <a:cs typeface="Times New Roman"/>
              </a:rPr>
              <a:t>location </a:t>
            </a:r>
            <a:r>
              <a:rPr sz="1235" spc="44" dirty="0">
                <a:solidFill>
                  <a:srgbClr val="595959"/>
                </a:solidFill>
                <a:latin typeface="Times New Roman"/>
                <a:cs typeface="Times New Roman"/>
              </a:rPr>
              <a:t>variables, </a:t>
            </a:r>
            <a:r>
              <a:rPr sz="1235" spc="53" dirty="0">
                <a:solidFill>
                  <a:srgbClr val="595959"/>
                </a:solidFill>
                <a:latin typeface="Times New Roman"/>
                <a:cs typeface="Times New Roman"/>
              </a:rPr>
              <a:t>avoided </a:t>
            </a:r>
            <a:r>
              <a:rPr sz="1235" spc="71" dirty="0">
                <a:solidFill>
                  <a:srgbClr val="595959"/>
                </a:solidFill>
                <a:latin typeface="Times New Roman"/>
                <a:cs typeface="Times New Roman"/>
              </a:rPr>
              <a:t>costs,</a:t>
            </a:r>
            <a:r>
              <a:rPr sz="1235" spc="-159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235" spc="53" dirty="0">
                <a:solidFill>
                  <a:srgbClr val="595959"/>
                </a:solidFill>
                <a:latin typeface="Times New Roman"/>
                <a:cs typeface="Times New Roman"/>
              </a:rPr>
              <a:t>etc.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14640" lvl="1" indent="-202277" defTabSz="806867" fontAlgn="auto">
              <a:spcBef>
                <a:spcPts val="256"/>
              </a:spcBef>
              <a:spcAft>
                <a:spcPts val="0"/>
              </a:spcAft>
              <a:buFontTx/>
              <a:buChar char="▪"/>
              <a:tabLst>
                <a:tab pos="414640" algn="l"/>
                <a:tab pos="415199" algn="l"/>
              </a:tabLst>
            </a:pPr>
            <a:r>
              <a:rPr sz="1412" spc="53" dirty="0">
                <a:solidFill>
                  <a:srgbClr val="3B3B3B"/>
                </a:solidFill>
                <a:latin typeface="Times New Roman"/>
                <a:cs typeface="Times New Roman"/>
              </a:rPr>
              <a:t>Solar </a:t>
            </a:r>
            <a:r>
              <a:rPr sz="1412" spc="22" dirty="0">
                <a:solidFill>
                  <a:srgbClr val="3B3B3B"/>
                </a:solidFill>
                <a:latin typeface="Times New Roman"/>
                <a:cs typeface="Times New Roman"/>
              </a:rPr>
              <a:t>+ </a:t>
            </a:r>
            <a:r>
              <a:rPr sz="1412" spc="79" dirty="0">
                <a:solidFill>
                  <a:srgbClr val="3B3B3B"/>
                </a:solidFill>
                <a:latin typeface="Times New Roman"/>
                <a:cs typeface="Times New Roman"/>
              </a:rPr>
              <a:t>Storage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15796" lvl="2" indent="-201717" defTabSz="806867" fontAlgn="auto">
              <a:spcBef>
                <a:spcPts val="274"/>
              </a:spcBef>
              <a:spcAft>
                <a:spcPts val="0"/>
              </a:spcAft>
              <a:buFontTx/>
              <a:buChar char="▪"/>
              <a:tabLst>
                <a:tab pos="615796" algn="l"/>
                <a:tab pos="616356" algn="l"/>
              </a:tabLst>
            </a:pPr>
            <a:r>
              <a:rPr sz="1235" spc="13" dirty="0">
                <a:solidFill>
                  <a:srgbClr val="595959"/>
                </a:solidFill>
                <a:latin typeface="Times New Roman"/>
                <a:cs typeface="Times New Roman"/>
              </a:rPr>
              <a:t>California </a:t>
            </a:r>
            <a:r>
              <a:rPr sz="1235" spc="22" dirty="0">
                <a:solidFill>
                  <a:srgbClr val="595959"/>
                </a:solidFill>
                <a:latin typeface="Times New Roman"/>
                <a:cs typeface="Times New Roman"/>
              </a:rPr>
              <a:t>+ </a:t>
            </a:r>
            <a:r>
              <a:rPr sz="1235" spc="35" dirty="0">
                <a:solidFill>
                  <a:srgbClr val="595959"/>
                </a:solidFill>
                <a:latin typeface="Times New Roman"/>
                <a:cs typeface="Times New Roman"/>
              </a:rPr>
              <a:t>New </a:t>
            </a:r>
            <a:r>
              <a:rPr sz="1235" spc="-4" dirty="0">
                <a:solidFill>
                  <a:srgbClr val="595959"/>
                </a:solidFill>
                <a:latin typeface="Times New Roman"/>
                <a:cs typeface="Times New Roman"/>
              </a:rPr>
              <a:t>York </a:t>
            </a:r>
            <a:r>
              <a:rPr sz="1235" spc="-137" dirty="0">
                <a:solidFill>
                  <a:srgbClr val="595959"/>
                </a:solidFill>
                <a:latin typeface="Times New Roman"/>
                <a:cs typeface="Times New Roman"/>
              </a:rPr>
              <a:t>&amp;</a:t>
            </a:r>
            <a:r>
              <a:rPr sz="1235" spc="-128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235" spc="44" dirty="0">
                <a:solidFill>
                  <a:srgbClr val="595959"/>
                </a:solidFill>
                <a:latin typeface="Times New Roman"/>
                <a:cs typeface="Times New Roman"/>
              </a:rPr>
              <a:t>Colorado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923" indent="-201717" defTabSz="806867" fontAlgn="auto">
              <a:spcBef>
                <a:spcPts val="339"/>
              </a:spcBef>
              <a:spcAft>
                <a:spcPts val="0"/>
              </a:spcAft>
              <a:buFontTx/>
              <a:buChar char="▪"/>
              <a:tabLst>
                <a:tab pos="212923" algn="l"/>
                <a:tab pos="213483" algn="l"/>
              </a:tabLst>
            </a:pPr>
            <a:r>
              <a:rPr sz="1765" spc="132" dirty="0">
                <a:solidFill>
                  <a:prstClr val="black"/>
                </a:solidFill>
                <a:latin typeface="Times New Roman"/>
                <a:cs typeface="Times New Roman"/>
              </a:rPr>
              <a:t>Separate </a:t>
            </a:r>
            <a:r>
              <a:rPr sz="1765" spc="93" dirty="0">
                <a:solidFill>
                  <a:prstClr val="black"/>
                </a:solidFill>
                <a:latin typeface="Times New Roman"/>
                <a:cs typeface="Times New Roman"/>
              </a:rPr>
              <a:t>customer</a:t>
            </a:r>
            <a:r>
              <a:rPr sz="1765" spc="-1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137" dirty="0">
                <a:solidFill>
                  <a:prstClr val="black"/>
                </a:solidFill>
                <a:latin typeface="Times New Roman"/>
                <a:cs typeface="Times New Roman"/>
              </a:rPr>
              <a:t>classes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923" indent="-201717" defTabSz="806867" fontAlgn="auto">
              <a:spcBef>
                <a:spcPts val="349"/>
              </a:spcBef>
              <a:spcAft>
                <a:spcPts val="0"/>
              </a:spcAft>
              <a:buFontTx/>
              <a:buChar char="▪"/>
              <a:tabLst>
                <a:tab pos="212923" algn="l"/>
                <a:tab pos="213483" algn="l"/>
              </a:tabLst>
            </a:pPr>
            <a:r>
              <a:rPr sz="1765" spc="71" dirty="0">
                <a:solidFill>
                  <a:prstClr val="black"/>
                </a:solidFill>
                <a:latin typeface="Times New Roman"/>
                <a:cs typeface="Times New Roman"/>
              </a:rPr>
              <a:t>Increasing </a:t>
            </a:r>
            <a:r>
              <a:rPr sz="1765" spc="66" dirty="0">
                <a:solidFill>
                  <a:prstClr val="black"/>
                </a:solidFill>
                <a:latin typeface="Times New Roman"/>
                <a:cs typeface="Times New Roman"/>
              </a:rPr>
              <a:t>corp.</a:t>
            </a:r>
            <a:r>
              <a:rPr sz="1765" spc="-4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79" dirty="0">
                <a:solidFill>
                  <a:prstClr val="black"/>
                </a:solidFill>
                <a:latin typeface="Times New Roman"/>
                <a:cs typeface="Times New Roman"/>
              </a:rPr>
              <a:t>procurement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923" indent="-201717" defTabSz="806867" fontAlgn="auto">
              <a:spcBef>
                <a:spcPts val="349"/>
              </a:spcBef>
              <a:spcAft>
                <a:spcPts val="0"/>
              </a:spcAft>
              <a:buFontTx/>
              <a:buChar char="▪"/>
              <a:tabLst>
                <a:tab pos="212923" algn="l"/>
                <a:tab pos="213483" algn="l"/>
              </a:tabLst>
            </a:pPr>
            <a:r>
              <a:rPr sz="1765" spc="26" dirty="0">
                <a:solidFill>
                  <a:prstClr val="black"/>
                </a:solidFill>
                <a:latin typeface="Times New Roman"/>
                <a:cs typeface="Times New Roman"/>
              </a:rPr>
              <a:t>Cont’d. </a:t>
            </a:r>
            <a:r>
              <a:rPr sz="1765" spc="97" dirty="0">
                <a:solidFill>
                  <a:prstClr val="black"/>
                </a:solidFill>
                <a:latin typeface="Times New Roman"/>
                <a:cs typeface="Times New Roman"/>
              </a:rPr>
              <a:t>cost</a:t>
            </a:r>
            <a:r>
              <a:rPr sz="1765" spc="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66" dirty="0">
                <a:solidFill>
                  <a:prstClr val="black"/>
                </a:solidFill>
                <a:latin typeface="Times New Roman"/>
                <a:cs typeface="Times New Roman"/>
              </a:rPr>
              <a:t>decline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923" indent="-201717" defTabSz="806867" fontAlgn="auto">
              <a:spcBef>
                <a:spcPts val="361"/>
              </a:spcBef>
              <a:spcAft>
                <a:spcPts val="0"/>
              </a:spcAft>
              <a:buFontTx/>
              <a:buChar char="▪"/>
              <a:tabLst>
                <a:tab pos="212923" algn="l"/>
                <a:tab pos="213483" algn="l"/>
              </a:tabLst>
            </a:pPr>
            <a:r>
              <a:rPr sz="1765" spc="22" dirty="0">
                <a:solidFill>
                  <a:prstClr val="black"/>
                </a:solidFill>
                <a:latin typeface="Times New Roman"/>
                <a:cs typeface="Times New Roman"/>
              </a:rPr>
              <a:t>Voluntary </a:t>
            </a:r>
            <a:r>
              <a:rPr sz="1765" spc="124" dirty="0">
                <a:solidFill>
                  <a:prstClr val="black"/>
                </a:solidFill>
                <a:latin typeface="Times New Roman"/>
                <a:cs typeface="Times New Roman"/>
              </a:rPr>
              <a:t>demand</a:t>
            </a:r>
            <a:r>
              <a:rPr sz="1765" spc="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115" dirty="0">
                <a:solidFill>
                  <a:prstClr val="black"/>
                </a:solidFill>
                <a:latin typeface="Times New Roman"/>
                <a:cs typeface="Times New Roman"/>
              </a:rPr>
              <a:t>increases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923" indent="-201717" defTabSz="806867" fontAlgn="auto">
              <a:spcBef>
                <a:spcPts val="349"/>
              </a:spcBef>
              <a:spcAft>
                <a:spcPts val="0"/>
              </a:spcAft>
              <a:buFontTx/>
              <a:buChar char="▪"/>
              <a:tabLst>
                <a:tab pos="212923" algn="l"/>
                <a:tab pos="213483" algn="l"/>
              </a:tabLst>
            </a:pPr>
            <a:r>
              <a:rPr sz="1765" spc="66" dirty="0">
                <a:solidFill>
                  <a:prstClr val="black"/>
                </a:solidFill>
                <a:latin typeface="Times New Roman"/>
                <a:cs typeface="Times New Roman"/>
              </a:rPr>
              <a:t>Tax credits </a:t>
            </a:r>
            <a:r>
              <a:rPr sz="1765" spc="22" dirty="0">
                <a:solidFill>
                  <a:prstClr val="black"/>
                </a:solidFill>
                <a:latin typeface="Times New Roman"/>
                <a:cs typeface="Times New Roman"/>
              </a:rPr>
              <a:t>wind</a:t>
            </a:r>
            <a:r>
              <a:rPr sz="1765" spc="-4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71" dirty="0">
                <a:solidFill>
                  <a:prstClr val="black"/>
                </a:solidFill>
                <a:latin typeface="Times New Roman"/>
                <a:cs typeface="Times New Roman"/>
              </a:rPr>
              <a:t>down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39497" y="3228639"/>
            <a:ext cx="4438873" cy="2061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01291" y="5471018"/>
            <a:ext cx="11990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42</a:t>
            </a:fld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3497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6828865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424" dirty="0"/>
              <a:t>Independent </a:t>
            </a:r>
            <a:r>
              <a:rPr spc="397" dirty="0"/>
              <a:t>corporate</a:t>
            </a:r>
            <a:r>
              <a:rPr spc="-454" dirty="0"/>
              <a:t> </a:t>
            </a:r>
            <a:r>
              <a:rPr spc="441" dirty="0"/>
              <a:t>procurement</a:t>
            </a:r>
          </a:p>
        </p:txBody>
      </p:sp>
      <p:sp>
        <p:nvSpPr>
          <p:cNvPr id="5" name="object 5"/>
          <p:cNvSpPr/>
          <p:nvPr/>
        </p:nvSpPr>
        <p:spPr>
          <a:xfrm>
            <a:off x="837028" y="2212041"/>
            <a:ext cx="3897614" cy="2802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100009" y="2336653"/>
            <a:ext cx="3039955" cy="2724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07462" y="5160477"/>
            <a:ext cx="649381" cy="12276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defTabSz="806867" fontAlgn="auto">
              <a:spcBef>
                <a:spcPts val="110"/>
              </a:spcBef>
              <a:spcAft>
                <a:spcPts val="0"/>
              </a:spcAft>
            </a:pPr>
            <a:r>
              <a:rPr sz="706" spc="44" dirty="0">
                <a:solidFill>
                  <a:prstClr val="black"/>
                </a:solidFill>
                <a:latin typeface="Times New Roman"/>
                <a:cs typeface="Times New Roman"/>
              </a:rPr>
              <a:t>Source:</a:t>
            </a:r>
            <a:r>
              <a:rPr sz="706" spc="-2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06" spc="44" dirty="0">
                <a:solidFill>
                  <a:prstClr val="black"/>
                </a:solidFill>
                <a:latin typeface="Times New Roman"/>
                <a:cs typeface="Times New Roman"/>
              </a:rPr>
              <a:t>RE100</a:t>
            </a:r>
            <a:endParaRPr sz="7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10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6600824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88" dirty="0"/>
              <a:t>There</a:t>
            </a:r>
            <a:r>
              <a:rPr spc="-31" dirty="0"/>
              <a:t> </a:t>
            </a:r>
            <a:r>
              <a:rPr spc="441" dirty="0"/>
              <a:t>are</a:t>
            </a:r>
            <a:r>
              <a:rPr spc="-4" dirty="0"/>
              <a:t> </a:t>
            </a:r>
            <a:r>
              <a:rPr spc="366" dirty="0"/>
              <a:t>two</a:t>
            </a:r>
            <a:r>
              <a:rPr spc="9" dirty="0"/>
              <a:t> </a:t>
            </a:r>
            <a:r>
              <a:rPr spc="463" dirty="0"/>
              <a:t>main</a:t>
            </a:r>
            <a:r>
              <a:rPr dirty="0"/>
              <a:t> </a:t>
            </a:r>
            <a:r>
              <a:rPr spc="331" dirty="0"/>
              <a:t>types</a:t>
            </a:r>
            <a:r>
              <a:rPr spc="-9" dirty="0"/>
              <a:t> </a:t>
            </a:r>
            <a:r>
              <a:rPr spc="274" dirty="0"/>
              <a:t>of</a:t>
            </a:r>
            <a:r>
              <a:rPr spc="13" dirty="0"/>
              <a:t> </a:t>
            </a:r>
            <a:r>
              <a:rPr spc="361" dirty="0"/>
              <a:t>storage</a:t>
            </a:r>
          </a:p>
        </p:txBody>
      </p:sp>
      <p:sp>
        <p:nvSpPr>
          <p:cNvPr id="5" name="object 5"/>
          <p:cNvSpPr/>
          <p:nvPr/>
        </p:nvSpPr>
        <p:spPr>
          <a:xfrm>
            <a:off x="874059" y="2220110"/>
            <a:ext cx="3966882" cy="2646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798" y="4910343"/>
            <a:ext cx="3508562" cy="228054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 fontAlgn="auto">
              <a:spcBef>
                <a:spcPts val="84"/>
              </a:spcBef>
              <a:spcAft>
                <a:spcPts val="0"/>
              </a:spcAft>
            </a:pPr>
            <a:r>
              <a:rPr sz="1412" spc="-4" dirty="0">
                <a:solidFill>
                  <a:prstClr val="black"/>
                </a:solidFill>
                <a:latin typeface="Times New Roman"/>
                <a:cs typeface="Times New Roman"/>
              </a:rPr>
              <a:t>FTM </a:t>
            </a:r>
            <a:r>
              <a:rPr sz="1412" spc="132" dirty="0">
                <a:solidFill>
                  <a:prstClr val="black"/>
                </a:solidFill>
                <a:latin typeface="Times New Roman"/>
                <a:cs typeface="Times New Roman"/>
              </a:rPr>
              <a:t>storage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– </a:t>
            </a:r>
            <a:r>
              <a:rPr sz="1412" spc="57" dirty="0">
                <a:solidFill>
                  <a:prstClr val="black"/>
                </a:solidFill>
                <a:latin typeface="Times New Roman"/>
                <a:cs typeface="Times New Roman"/>
              </a:rPr>
              <a:t>wholesale, </a:t>
            </a:r>
            <a:r>
              <a:rPr sz="1412" spc="-35" dirty="0">
                <a:solidFill>
                  <a:prstClr val="black"/>
                </a:solidFill>
                <a:latin typeface="Times New Roman"/>
                <a:cs typeface="Times New Roman"/>
              </a:rPr>
              <a:t>T&amp;D,</a:t>
            </a:r>
            <a:r>
              <a:rPr sz="1412" spc="-1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12" spc="35" dirty="0">
                <a:solidFill>
                  <a:prstClr val="black"/>
                </a:solidFill>
                <a:latin typeface="Times New Roman"/>
                <a:cs typeface="Times New Roman"/>
              </a:rPr>
              <a:t>community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45060" y="2152875"/>
            <a:ext cx="2845093" cy="27116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47936" y="4891568"/>
            <a:ext cx="2644028" cy="445356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marR="4483" defTabSz="806867" fontAlgn="auto">
              <a:spcBef>
                <a:spcPts val="84"/>
              </a:spcBef>
              <a:spcAft>
                <a:spcPts val="0"/>
              </a:spcAft>
            </a:pPr>
            <a:r>
              <a:rPr sz="1412" spc="-9" dirty="0">
                <a:solidFill>
                  <a:prstClr val="black"/>
                </a:solidFill>
                <a:latin typeface="Times New Roman"/>
                <a:cs typeface="Times New Roman"/>
              </a:rPr>
              <a:t>BTM </a:t>
            </a:r>
            <a:r>
              <a:rPr sz="1412" spc="137" dirty="0">
                <a:solidFill>
                  <a:prstClr val="black"/>
                </a:solidFill>
                <a:latin typeface="Times New Roman"/>
                <a:cs typeface="Times New Roman"/>
              </a:rPr>
              <a:t>storage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– </a:t>
            </a:r>
            <a:r>
              <a:rPr sz="1412" spc="13" dirty="0">
                <a:solidFill>
                  <a:prstClr val="black"/>
                </a:solidFill>
                <a:latin typeface="Times New Roman"/>
                <a:cs typeface="Times New Roman"/>
              </a:rPr>
              <a:t>building </a:t>
            </a:r>
            <a:r>
              <a:rPr sz="1412" spc="93" dirty="0">
                <a:solidFill>
                  <a:prstClr val="black"/>
                </a:solidFill>
                <a:latin typeface="Times New Roman"/>
                <a:cs typeface="Times New Roman"/>
              </a:rPr>
              <a:t>demand  </a:t>
            </a:r>
            <a:r>
              <a:rPr sz="1412" spc="88" dirty="0">
                <a:solidFill>
                  <a:prstClr val="black"/>
                </a:solidFill>
                <a:latin typeface="Times New Roman"/>
                <a:cs typeface="Times New Roman"/>
              </a:rPr>
              <a:t>management, </a:t>
            </a:r>
            <a:r>
              <a:rPr sz="1412" spc="71" dirty="0">
                <a:solidFill>
                  <a:prstClr val="black"/>
                </a:solidFill>
                <a:latin typeface="Times New Roman"/>
                <a:cs typeface="Times New Roman"/>
              </a:rPr>
              <a:t>backup </a:t>
            </a:r>
            <a:r>
              <a:rPr sz="1412" spc="49" dirty="0">
                <a:solidFill>
                  <a:prstClr val="black"/>
                </a:solidFill>
                <a:latin typeface="Times New Roman"/>
                <a:cs typeface="Times New Roman"/>
              </a:rPr>
              <a:t>power,</a:t>
            </a:r>
            <a:r>
              <a:rPr sz="1412" spc="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412" spc="110" dirty="0">
                <a:solidFill>
                  <a:prstClr val="black"/>
                </a:solidFill>
                <a:latin typeface="Times New Roman"/>
                <a:cs typeface="Times New Roman"/>
              </a:rPr>
              <a:t>PQ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44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72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8758" y="1354990"/>
            <a:ext cx="6986868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00" dirty="0"/>
              <a:t>FTM</a:t>
            </a:r>
            <a:r>
              <a:rPr spc="-4" dirty="0"/>
              <a:t> </a:t>
            </a:r>
            <a:r>
              <a:rPr spc="419" dirty="0"/>
              <a:t>has</a:t>
            </a:r>
            <a:r>
              <a:rPr spc="22" dirty="0"/>
              <a:t> </a:t>
            </a:r>
            <a:r>
              <a:rPr spc="397" dirty="0"/>
              <a:t>dominated,</a:t>
            </a:r>
            <a:r>
              <a:rPr spc="31" dirty="0"/>
              <a:t> </a:t>
            </a:r>
            <a:r>
              <a:rPr spc="405" dirty="0"/>
              <a:t>but</a:t>
            </a:r>
            <a:r>
              <a:rPr spc="9" dirty="0"/>
              <a:t> </a:t>
            </a:r>
            <a:r>
              <a:rPr spc="410" dirty="0"/>
              <a:t>soon</a:t>
            </a:r>
            <a:r>
              <a:rPr dirty="0"/>
              <a:t> </a:t>
            </a:r>
            <a:r>
              <a:rPr spc="265" dirty="0"/>
              <a:t>it</a:t>
            </a:r>
            <a:r>
              <a:rPr spc="9" dirty="0"/>
              <a:t> </a:t>
            </a:r>
            <a:r>
              <a:rPr spc="287" dirty="0"/>
              <a:t>won’t</a:t>
            </a:r>
          </a:p>
        </p:txBody>
      </p:sp>
      <p:sp>
        <p:nvSpPr>
          <p:cNvPr id="5" name="object 5"/>
          <p:cNvSpPr/>
          <p:nvPr/>
        </p:nvSpPr>
        <p:spPr>
          <a:xfrm>
            <a:off x="781591" y="2675449"/>
            <a:ext cx="7681987" cy="20323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61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41491"/>
            <a:ext cx="5964890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291" dirty="0"/>
              <a:t>Actual</a:t>
            </a:r>
            <a:r>
              <a:rPr spc="-9" dirty="0"/>
              <a:t> </a:t>
            </a:r>
            <a:r>
              <a:rPr spc="366" dirty="0"/>
              <a:t>system</a:t>
            </a:r>
            <a:r>
              <a:rPr spc="-13" dirty="0"/>
              <a:t> </a:t>
            </a:r>
            <a:r>
              <a:rPr spc="331" dirty="0"/>
              <a:t>costs</a:t>
            </a:r>
            <a:r>
              <a:rPr spc="-4" dirty="0"/>
              <a:t> </a:t>
            </a:r>
            <a:r>
              <a:rPr spc="432" dirty="0"/>
              <a:t>depend</a:t>
            </a:r>
            <a:r>
              <a:rPr spc="-4" dirty="0"/>
              <a:t> </a:t>
            </a:r>
            <a:r>
              <a:rPr spc="247" dirty="0"/>
              <a:t>on…</a:t>
            </a:r>
          </a:p>
        </p:txBody>
      </p:sp>
      <p:sp>
        <p:nvSpPr>
          <p:cNvPr id="5" name="object 5"/>
          <p:cNvSpPr/>
          <p:nvPr/>
        </p:nvSpPr>
        <p:spPr>
          <a:xfrm>
            <a:off x="1406562" y="1812663"/>
            <a:ext cx="6220604" cy="3445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2556" y="5269406"/>
            <a:ext cx="1762125" cy="12276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defTabSz="806867" fontAlgn="auto">
              <a:spcBef>
                <a:spcPts val="110"/>
              </a:spcBef>
              <a:spcAft>
                <a:spcPts val="0"/>
              </a:spcAft>
            </a:pPr>
            <a:r>
              <a:rPr sz="706" spc="44" dirty="0">
                <a:solidFill>
                  <a:prstClr val="black"/>
                </a:solidFill>
                <a:latin typeface="Times New Roman"/>
                <a:cs typeface="Times New Roman"/>
              </a:rPr>
              <a:t>Source: </a:t>
            </a:r>
            <a:r>
              <a:rPr sz="706" spc="31" dirty="0">
                <a:solidFill>
                  <a:prstClr val="black"/>
                </a:solidFill>
                <a:latin typeface="Times New Roman"/>
                <a:cs typeface="Times New Roman"/>
              </a:rPr>
              <a:t>Lazard, </a:t>
            </a:r>
            <a:r>
              <a:rPr sz="706" u="sng" spc="22" dirty="0">
                <a:solidFill>
                  <a:srgbClr val="79AC42"/>
                </a:solidFill>
                <a:uFill>
                  <a:solidFill>
                    <a:srgbClr val="79AC42"/>
                  </a:solidFill>
                </a:uFill>
                <a:latin typeface="Times New Roman"/>
                <a:cs typeface="Times New Roman"/>
              </a:rPr>
              <a:t>Levelized </a:t>
            </a:r>
            <a:r>
              <a:rPr sz="706" u="sng" spc="44" dirty="0">
                <a:solidFill>
                  <a:srgbClr val="79AC42"/>
                </a:solidFill>
                <a:uFill>
                  <a:solidFill>
                    <a:srgbClr val="79AC42"/>
                  </a:solidFill>
                </a:uFill>
                <a:latin typeface="Times New Roman"/>
                <a:cs typeface="Times New Roman"/>
              </a:rPr>
              <a:t>Cost </a:t>
            </a:r>
            <a:r>
              <a:rPr sz="706" u="sng" dirty="0">
                <a:solidFill>
                  <a:srgbClr val="79AC42"/>
                </a:solidFill>
                <a:uFill>
                  <a:solidFill>
                    <a:srgbClr val="79AC42"/>
                  </a:solidFill>
                </a:uFill>
                <a:latin typeface="Times New Roman"/>
                <a:cs typeface="Times New Roman"/>
              </a:rPr>
              <a:t>of </a:t>
            </a:r>
            <a:r>
              <a:rPr sz="706" u="sng" spc="49" dirty="0">
                <a:solidFill>
                  <a:srgbClr val="79AC42"/>
                </a:solidFill>
                <a:uFill>
                  <a:solidFill>
                    <a:srgbClr val="79AC42"/>
                  </a:solidFill>
                </a:uFill>
                <a:latin typeface="Times New Roman"/>
                <a:cs typeface="Times New Roman"/>
              </a:rPr>
              <a:t>Storage</a:t>
            </a:r>
            <a:endParaRPr sz="7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6257" y="4297679"/>
            <a:ext cx="356347" cy="220756"/>
          </a:xfrm>
          <a:custGeom>
            <a:avLst/>
            <a:gdLst/>
            <a:ahLst/>
            <a:cxnLst/>
            <a:rect l="l" t="t" r="r" b="b"/>
            <a:pathLst>
              <a:path w="403859" h="250189">
                <a:moveTo>
                  <a:pt x="278891" y="249935"/>
                </a:moveTo>
                <a:lnTo>
                  <a:pt x="278891" y="187451"/>
                </a:lnTo>
                <a:lnTo>
                  <a:pt x="0" y="187451"/>
                </a:lnTo>
                <a:lnTo>
                  <a:pt x="0" y="62483"/>
                </a:lnTo>
                <a:lnTo>
                  <a:pt x="278891" y="62483"/>
                </a:lnTo>
                <a:lnTo>
                  <a:pt x="278891" y="0"/>
                </a:lnTo>
                <a:lnTo>
                  <a:pt x="403859" y="124967"/>
                </a:lnTo>
                <a:lnTo>
                  <a:pt x="278891" y="249935"/>
                </a:lnTo>
                <a:close/>
              </a:path>
            </a:pathLst>
          </a:custGeom>
          <a:solidFill>
            <a:srgbClr val="79AC42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4155" y="4270786"/>
            <a:ext cx="384922" cy="274544"/>
          </a:xfrm>
          <a:custGeom>
            <a:avLst/>
            <a:gdLst/>
            <a:ahLst/>
            <a:cxnLst/>
            <a:rect l="l" t="t" r="r" b="b"/>
            <a:pathLst>
              <a:path w="436244" h="311150">
                <a:moveTo>
                  <a:pt x="280416" y="92964"/>
                </a:moveTo>
                <a:lnTo>
                  <a:pt x="280416" y="0"/>
                </a:lnTo>
                <a:lnTo>
                  <a:pt x="310896" y="30480"/>
                </a:lnTo>
                <a:lnTo>
                  <a:pt x="304800" y="30480"/>
                </a:lnTo>
                <a:lnTo>
                  <a:pt x="283464" y="39624"/>
                </a:lnTo>
                <a:lnTo>
                  <a:pt x="304800" y="60960"/>
                </a:lnTo>
                <a:lnTo>
                  <a:pt x="304800" y="80772"/>
                </a:lnTo>
                <a:lnTo>
                  <a:pt x="292607" y="80772"/>
                </a:lnTo>
                <a:lnTo>
                  <a:pt x="280416" y="92964"/>
                </a:lnTo>
                <a:close/>
              </a:path>
              <a:path w="436244" h="311150">
                <a:moveTo>
                  <a:pt x="304800" y="60960"/>
                </a:moveTo>
                <a:lnTo>
                  <a:pt x="283464" y="39624"/>
                </a:lnTo>
                <a:lnTo>
                  <a:pt x="304800" y="30480"/>
                </a:lnTo>
                <a:lnTo>
                  <a:pt x="304800" y="60960"/>
                </a:lnTo>
                <a:close/>
              </a:path>
              <a:path w="436244" h="311150">
                <a:moveTo>
                  <a:pt x="399288" y="155448"/>
                </a:moveTo>
                <a:lnTo>
                  <a:pt x="304800" y="60960"/>
                </a:lnTo>
                <a:lnTo>
                  <a:pt x="304800" y="30480"/>
                </a:lnTo>
                <a:lnTo>
                  <a:pt x="310896" y="30480"/>
                </a:lnTo>
                <a:lnTo>
                  <a:pt x="426719" y="146304"/>
                </a:lnTo>
                <a:lnTo>
                  <a:pt x="408432" y="146304"/>
                </a:lnTo>
                <a:lnTo>
                  <a:pt x="399288" y="155448"/>
                </a:lnTo>
                <a:close/>
              </a:path>
              <a:path w="436244" h="311150">
                <a:moveTo>
                  <a:pt x="280416" y="231648"/>
                </a:moveTo>
                <a:lnTo>
                  <a:pt x="0" y="231648"/>
                </a:lnTo>
                <a:lnTo>
                  <a:pt x="0" y="80772"/>
                </a:lnTo>
                <a:lnTo>
                  <a:pt x="280416" y="80772"/>
                </a:lnTo>
                <a:lnTo>
                  <a:pt x="280416" y="92964"/>
                </a:lnTo>
                <a:lnTo>
                  <a:pt x="25908" y="92964"/>
                </a:lnTo>
                <a:lnTo>
                  <a:pt x="13716" y="105156"/>
                </a:lnTo>
                <a:lnTo>
                  <a:pt x="25908" y="105156"/>
                </a:lnTo>
                <a:lnTo>
                  <a:pt x="25908" y="205740"/>
                </a:lnTo>
                <a:lnTo>
                  <a:pt x="13716" y="205740"/>
                </a:lnTo>
                <a:lnTo>
                  <a:pt x="25908" y="217932"/>
                </a:lnTo>
                <a:lnTo>
                  <a:pt x="280416" y="217932"/>
                </a:lnTo>
                <a:lnTo>
                  <a:pt x="280416" y="231648"/>
                </a:lnTo>
                <a:close/>
              </a:path>
              <a:path w="436244" h="311150">
                <a:moveTo>
                  <a:pt x="304800" y="105156"/>
                </a:moveTo>
                <a:lnTo>
                  <a:pt x="25908" y="105156"/>
                </a:lnTo>
                <a:lnTo>
                  <a:pt x="25908" y="92964"/>
                </a:lnTo>
                <a:lnTo>
                  <a:pt x="280416" y="92964"/>
                </a:lnTo>
                <a:lnTo>
                  <a:pt x="292607" y="80772"/>
                </a:lnTo>
                <a:lnTo>
                  <a:pt x="304800" y="80772"/>
                </a:lnTo>
                <a:lnTo>
                  <a:pt x="304800" y="105156"/>
                </a:lnTo>
                <a:close/>
              </a:path>
              <a:path w="436244" h="311150">
                <a:moveTo>
                  <a:pt x="25908" y="105156"/>
                </a:moveTo>
                <a:lnTo>
                  <a:pt x="13716" y="105156"/>
                </a:lnTo>
                <a:lnTo>
                  <a:pt x="25908" y="92964"/>
                </a:lnTo>
                <a:lnTo>
                  <a:pt x="25908" y="105156"/>
                </a:lnTo>
                <a:close/>
              </a:path>
              <a:path w="436244" h="311150">
                <a:moveTo>
                  <a:pt x="408432" y="164592"/>
                </a:moveTo>
                <a:lnTo>
                  <a:pt x="399288" y="155448"/>
                </a:lnTo>
                <a:lnTo>
                  <a:pt x="408432" y="146304"/>
                </a:lnTo>
                <a:lnTo>
                  <a:pt x="408432" y="164592"/>
                </a:lnTo>
                <a:close/>
              </a:path>
              <a:path w="436244" h="311150">
                <a:moveTo>
                  <a:pt x="426719" y="164592"/>
                </a:moveTo>
                <a:lnTo>
                  <a:pt x="408432" y="164592"/>
                </a:lnTo>
                <a:lnTo>
                  <a:pt x="408432" y="146304"/>
                </a:lnTo>
                <a:lnTo>
                  <a:pt x="426719" y="146304"/>
                </a:lnTo>
                <a:lnTo>
                  <a:pt x="435863" y="155448"/>
                </a:lnTo>
                <a:lnTo>
                  <a:pt x="426719" y="164592"/>
                </a:lnTo>
                <a:close/>
              </a:path>
              <a:path w="436244" h="311150">
                <a:moveTo>
                  <a:pt x="310896" y="280415"/>
                </a:moveTo>
                <a:lnTo>
                  <a:pt x="304800" y="280415"/>
                </a:lnTo>
                <a:lnTo>
                  <a:pt x="304800" y="249936"/>
                </a:lnTo>
                <a:lnTo>
                  <a:pt x="399288" y="155448"/>
                </a:lnTo>
                <a:lnTo>
                  <a:pt x="408432" y="164592"/>
                </a:lnTo>
                <a:lnTo>
                  <a:pt x="426719" y="164592"/>
                </a:lnTo>
                <a:lnTo>
                  <a:pt x="310896" y="280415"/>
                </a:lnTo>
                <a:close/>
              </a:path>
              <a:path w="436244" h="311150">
                <a:moveTo>
                  <a:pt x="25908" y="217932"/>
                </a:moveTo>
                <a:lnTo>
                  <a:pt x="13716" y="205740"/>
                </a:lnTo>
                <a:lnTo>
                  <a:pt x="25908" y="205740"/>
                </a:lnTo>
                <a:lnTo>
                  <a:pt x="25908" y="217932"/>
                </a:lnTo>
                <a:close/>
              </a:path>
              <a:path w="436244" h="311150">
                <a:moveTo>
                  <a:pt x="304800" y="231648"/>
                </a:moveTo>
                <a:lnTo>
                  <a:pt x="292607" y="231648"/>
                </a:lnTo>
                <a:lnTo>
                  <a:pt x="280416" y="217932"/>
                </a:lnTo>
                <a:lnTo>
                  <a:pt x="25908" y="217932"/>
                </a:lnTo>
                <a:lnTo>
                  <a:pt x="25908" y="205740"/>
                </a:lnTo>
                <a:lnTo>
                  <a:pt x="304800" y="205740"/>
                </a:lnTo>
                <a:lnTo>
                  <a:pt x="304800" y="231648"/>
                </a:lnTo>
                <a:close/>
              </a:path>
              <a:path w="436244" h="311150">
                <a:moveTo>
                  <a:pt x="280416" y="310896"/>
                </a:moveTo>
                <a:lnTo>
                  <a:pt x="280416" y="217932"/>
                </a:lnTo>
                <a:lnTo>
                  <a:pt x="292607" y="231648"/>
                </a:lnTo>
                <a:lnTo>
                  <a:pt x="304800" y="231648"/>
                </a:lnTo>
                <a:lnTo>
                  <a:pt x="304800" y="249936"/>
                </a:lnTo>
                <a:lnTo>
                  <a:pt x="283464" y="271272"/>
                </a:lnTo>
                <a:lnTo>
                  <a:pt x="304800" y="280415"/>
                </a:lnTo>
                <a:lnTo>
                  <a:pt x="310896" y="280415"/>
                </a:lnTo>
                <a:lnTo>
                  <a:pt x="280416" y="310896"/>
                </a:lnTo>
                <a:close/>
              </a:path>
              <a:path w="436244" h="311150">
                <a:moveTo>
                  <a:pt x="304800" y="280415"/>
                </a:moveTo>
                <a:lnTo>
                  <a:pt x="283464" y="271272"/>
                </a:lnTo>
                <a:lnTo>
                  <a:pt x="304800" y="249936"/>
                </a:lnTo>
                <a:lnTo>
                  <a:pt x="304800" y="280415"/>
                </a:lnTo>
                <a:close/>
              </a:path>
            </a:pathLst>
          </a:custGeom>
          <a:solidFill>
            <a:srgbClr val="577E2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6257" y="3711388"/>
            <a:ext cx="356347" cy="220756"/>
          </a:xfrm>
          <a:custGeom>
            <a:avLst/>
            <a:gdLst/>
            <a:ahLst/>
            <a:cxnLst/>
            <a:rect l="l" t="t" r="r" b="b"/>
            <a:pathLst>
              <a:path w="403859" h="250189">
                <a:moveTo>
                  <a:pt x="278891" y="249935"/>
                </a:moveTo>
                <a:lnTo>
                  <a:pt x="278891" y="187451"/>
                </a:lnTo>
                <a:lnTo>
                  <a:pt x="0" y="187451"/>
                </a:lnTo>
                <a:lnTo>
                  <a:pt x="0" y="62483"/>
                </a:lnTo>
                <a:lnTo>
                  <a:pt x="278891" y="62483"/>
                </a:lnTo>
                <a:lnTo>
                  <a:pt x="278891" y="0"/>
                </a:lnTo>
                <a:lnTo>
                  <a:pt x="403859" y="124967"/>
                </a:lnTo>
                <a:lnTo>
                  <a:pt x="278891" y="249935"/>
                </a:lnTo>
                <a:close/>
              </a:path>
            </a:pathLst>
          </a:custGeom>
          <a:solidFill>
            <a:srgbClr val="79AC42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4155" y="3684494"/>
            <a:ext cx="384922" cy="274544"/>
          </a:xfrm>
          <a:custGeom>
            <a:avLst/>
            <a:gdLst/>
            <a:ahLst/>
            <a:cxnLst/>
            <a:rect l="l" t="t" r="r" b="b"/>
            <a:pathLst>
              <a:path w="436244" h="311150">
                <a:moveTo>
                  <a:pt x="280416" y="92964"/>
                </a:moveTo>
                <a:lnTo>
                  <a:pt x="280416" y="0"/>
                </a:lnTo>
                <a:lnTo>
                  <a:pt x="310896" y="30480"/>
                </a:lnTo>
                <a:lnTo>
                  <a:pt x="304800" y="30480"/>
                </a:lnTo>
                <a:lnTo>
                  <a:pt x="283464" y="39624"/>
                </a:lnTo>
                <a:lnTo>
                  <a:pt x="304800" y="60960"/>
                </a:lnTo>
                <a:lnTo>
                  <a:pt x="304800" y="80772"/>
                </a:lnTo>
                <a:lnTo>
                  <a:pt x="292607" y="80772"/>
                </a:lnTo>
                <a:lnTo>
                  <a:pt x="280416" y="92964"/>
                </a:lnTo>
                <a:close/>
              </a:path>
              <a:path w="436244" h="311150">
                <a:moveTo>
                  <a:pt x="304800" y="60960"/>
                </a:moveTo>
                <a:lnTo>
                  <a:pt x="283464" y="39624"/>
                </a:lnTo>
                <a:lnTo>
                  <a:pt x="304800" y="30480"/>
                </a:lnTo>
                <a:lnTo>
                  <a:pt x="304800" y="60960"/>
                </a:lnTo>
                <a:close/>
              </a:path>
              <a:path w="436244" h="311150">
                <a:moveTo>
                  <a:pt x="399288" y="155448"/>
                </a:moveTo>
                <a:lnTo>
                  <a:pt x="304800" y="60960"/>
                </a:lnTo>
                <a:lnTo>
                  <a:pt x="304800" y="30480"/>
                </a:lnTo>
                <a:lnTo>
                  <a:pt x="310896" y="30480"/>
                </a:lnTo>
                <a:lnTo>
                  <a:pt x="426719" y="146304"/>
                </a:lnTo>
                <a:lnTo>
                  <a:pt x="408432" y="146304"/>
                </a:lnTo>
                <a:lnTo>
                  <a:pt x="399288" y="155448"/>
                </a:lnTo>
                <a:close/>
              </a:path>
              <a:path w="436244" h="311150">
                <a:moveTo>
                  <a:pt x="280416" y="231648"/>
                </a:moveTo>
                <a:lnTo>
                  <a:pt x="0" y="231648"/>
                </a:lnTo>
                <a:lnTo>
                  <a:pt x="0" y="80772"/>
                </a:lnTo>
                <a:lnTo>
                  <a:pt x="280416" y="80772"/>
                </a:lnTo>
                <a:lnTo>
                  <a:pt x="280416" y="92964"/>
                </a:lnTo>
                <a:lnTo>
                  <a:pt x="25908" y="92964"/>
                </a:lnTo>
                <a:lnTo>
                  <a:pt x="13716" y="106680"/>
                </a:lnTo>
                <a:lnTo>
                  <a:pt x="25908" y="106680"/>
                </a:lnTo>
                <a:lnTo>
                  <a:pt x="25908" y="205740"/>
                </a:lnTo>
                <a:lnTo>
                  <a:pt x="13716" y="205740"/>
                </a:lnTo>
                <a:lnTo>
                  <a:pt x="25908" y="217932"/>
                </a:lnTo>
                <a:lnTo>
                  <a:pt x="280416" y="217932"/>
                </a:lnTo>
                <a:lnTo>
                  <a:pt x="280416" y="231648"/>
                </a:lnTo>
                <a:close/>
              </a:path>
              <a:path w="436244" h="311150">
                <a:moveTo>
                  <a:pt x="304800" y="106680"/>
                </a:moveTo>
                <a:lnTo>
                  <a:pt x="25908" y="106680"/>
                </a:lnTo>
                <a:lnTo>
                  <a:pt x="25908" y="92964"/>
                </a:lnTo>
                <a:lnTo>
                  <a:pt x="280416" y="92964"/>
                </a:lnTo>
                <a:lnTo>
                  <a:pt x="292607" y="80772"/>
                </a:lnTo>
                <a:lnTo>
                  <a:pt x="304800" y="80772"/>
                </a:lnTo>
                <a:lnTo>
                  <a:pt x="304800" y="106680"/>
                </a:lnTo>
                <a:close/>
              </a:path>
              <a:path w="436244" h="311150">
                <a:moveTo>
                  <a:pt x="25908" y="106680"/>
                </a:moveTo>
                <a:lnTo>
                  <a:pt x="13716" y="106680"/>
                </a:lnTo>
                <a:lnTo>
                  <a:pt x="25908" y="92964"/>
                </a:lnTo>
                <a:lnTo>
                  <a:pt x="25908" y="106680"/>
                </a:lnTo>
                <a:close/>
              </a:path>
              <a:path w="436244" h="311150">
                <a:moveTo>
                  <a:pt x="408432" y="164592"/>
                </a:moveTo>
                <a:lnTo>
                  <a:pt x="399288" y="155448"/>
                </a:lnTo>
                <a:lnTo>
                  <a:pt x="408432" y="146304"/>
                </a:lnTo>
                <a:lnTo>
                  <a:pt x="408432" y="164592"/>
                </a:lnTo>
                <a:close/>
              </a:path>
              <a:path w="436244" h="311150">
                <a:moveTo>
                  <a:pt x="426719" y="164592"/>
                </a:moveTo>
                <a:lnTo>
                  <a:pt x="408432" y="164592"/>
                </a:lnTo>
                <a:lnTo>
                  <a:pt x="408432" y="146304"/>
                </a:lnTo>
                <a:lnTo>
                  <a:pt x="426719" y="146304"/>
                </a:lnTo>
                <a:lnTo>
                  <a:pt x="435863" y="155448"/>
                </a:lnTo>
                <a:lnTo>
                  <a:pt x="426719" y="164592"/>
                </a:lnTo>
                <a:close/>
              </a:path>
              <a:path w="436244" h="311150">
                <a:moveTo>
                  <a:pt x="310896" y="280415"/>
                </a:moveTo>
                <a:lnTo>
                  <a:pt x="304800" y="280415"/>
                </a:lnTo>
                <a:lnTo>
                  <a:pt x="304800" y="249936"/>
                </a:lnTo>
                <a:lnTo>
                  <a:pt x="399288" y="155448"/>
                </a:lnTo>
                <a:lnTo>
                  <a:pt x="408432" y="164592"/>
                </a:lnTo>
                <a:lnTo>
                  <a:pt x="426719" y="164592"/>
                </a:lnTo>
                <a:lnTo>
                  <a:pt x="310896" y="280415"/>
                </a:lnTo>
                <a:close/>
              </a:path>
              <a:path w="436244" h="311150">
                <a:moveTo>
                  <a:pt x="25908" y="217932"/>
                </a:moveTo>
                <a:lnTo>
                  <a:pt x="13716" y="205740"/>
                </a:lnTo>
                <a:lnTo>
                  <a:pt x="25908" y="205740"/>
                </a:lnTo>
                <a:lnTo>
                  <a:pt x="25908" y="217932"/>
                </a:lnTo>
                <a:close/>
              </a:path>
              <a:path w="436244" h="311150">
                <a:moveTo>
                  <a:pt x="304800" y="231648"/>
                </a:moveTo>
                <a:lnTo>
                  <a:pt x="292607" y="231648"/>
                </a:lnTo>
                <a:lnTo>
                  <a:pt x="280416" y="217932"/>
                </a:lnTo>
                <a:lnTo>
                  <a:pt x="25908" y="217932"/>
                </a:lnTo>
                <a:lnTo>
                  <a:pt x="25908" y="205740"/>
                </a:lnTo>
                <a:lnTo>
                  <a:pt x="304800" y="205740"/>
                </a:lnTo>
                <a:lnTo>
                  <a:pt x="304800" y="231648"/>
                </a:lnTo>
                <a:close/>
              </a:path>
              <a:path w="436244" h="311150">
                <a:moveTo>
                  <a:pt x="280416" y="310896"/>
                </a:moveTo>
                <a:lnTo>
                  <a:pt x="280416" y="217932"/>
                </a:lnTo>
                <a:lnTo>
                  <a:pt x="292607" y="231648"/>
                </a:lnTo>
                <a:lnTo>
                  <a:pt x="304800" y="231648"/>
                </a:lnTo>
                <a:lnTo>
                  <a:pt x="304800" y="249936"/>
                </a:lnTo>
                <a:lnTo>
                  <a:pt x="283464" y="271272"/>
                </a:lnTo>
                <a:lnTo>
                  <a:pt x="304800" y="280415"/>
                </a:lnTo>
                <a:lnTo>
                  <a:pt x="310896" y="280415"/>
                </a:lnTo>
                <a:lnTo>
                  <a:pt x="280416" y="310896"/>
                </a:lnTo>
                <a:close/>
              </a:path>
              <a:path w="436244" h="311150">
                <a:moveTo>
                  <a:pt x="304800" y="280415"/>
                </a:moveTo>
                <a:lnTo>
                  <a:pt x="283464" y="271272"/>
                </a:lnTo>
                <a:lnTo>
                  <a:pt x="304800" y="249936"/>
                </a:lnTo>
                <a:lnTo>
                  <a:pt x="304800" y="280415"/>
                </a:lnTo>
                <a:close/>
              </a:path>
            </a:pathLst>
          </a:custGeom>
          <a:solidFill>
            <a:srgbClr val="577E2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334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41491"/>
            <a:ext cx="7250765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83" dirty="0"/>
              <a:t>Another</a:t>
            </a:r>
            <a:r>
              <a:rPr dirty="0"/>
              <a:t> </a:t>
            </a:r>
            <a:r>
              <a:rPr spc="419" dirty="0"/>
              <a:t>problem</a:t>
            </a:r>
            <a:r>
              <a:rPr spc="-13" dirty="0"/>
              <a:t> </a:t>
            </a:r>
            <a:r>
              <a:rPr spc="124" dirty="0"/>
              <a:t>-</a:t>
            </a:r>
            <a:r>
              <a:rPr spc="4" dirty="0"/>
              <a:t> </a:t>
            </a:r>
            <a:r>
              <a:rPr spc="366" dirty="0"/>
              <a:t>lithium</a:t>
            </a:r>
            <a:r>
              <a:rPr spc="13" dirty="0"/>
              <a:t> </a:t>
            </a:r>
            <a:r>
              <a:rPr spc="361" dirty="0"/>
              <a:t>battery</a:t>
            </a:r>
            <a:r>
              <a:rPr spc="-4" dirty="0"/>
              <a:t> </a:t>
            </a:r>
            <a:r>
              <a:rPr spc="318" dirty="0"/>
              <a:t>fires</a:t>
            </a:r>
          </a:p>
        </p:txBody>
      </p:sp>
      <p:sp>
        <p:nvSpPr>
          <p:cNvPr id="5" name="object 5"/>
          <p:cNvSpPr/>
          <p:nvPr/>
        </p:nvSpPr>
        <p:spPr>
          <a:xfrm>
            <a:off x="1007344" y="2056171"/>
            <a:ext cx="7009918" cy="3170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808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63" y="1329395"/>
            <a:ext cx="7264213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287" dirty="0"/>
              <a:t>Safety</a:t>
            </a:r>
            <a:r>
              <a:rPr spc="-4" dirty="0"/>
              <a:t> </a:t>
            </a:r>
            <a:r>
              <a:rPr spc="287" dirty="0"/>
              <a:t>is</a:t>
            </a:r>
            <a:r>
              <a:rPr spc="-4" dirty="0"/>
              <a:t> </a:t>
            </a:r>
            <a:r>
              <a:rPr spc="485" dirty="0"/>
              <a:t>more</a:t>
            </a:r>
            <a:r>
              <a:rPr spc="-26" dirty="0"/>
              <a:t> </a:t>
            </a:r>
            <a:r>
              <a:rPr spc="441" dirty="0"/>
              <a:t>than</a:t>
            </a:r>
            <a:r>
              <a:rPr spc="31" dirty="0"/>
              <a:t> </a:t>
            </a:r>
            <a:r>
              <a:rPr spc="344" dirty="0"/>
              <a:t>theoretical</a:t>
            </a:r>
            <a:r>
              <a:rPr spc="22" dirty="0"/>
              <a:t> </a:t>
            </a:r>
            <a:r>
              <a:rPr spc="397" dirty="0"/>
              <a:t>concern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546007" y="4695257"/>
            <a:ext cx="649941" cy="927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 fontAlgn="auto">
              <a:spcBef>
                <a:spcPts val="88"/>
              </a:spcBef>
              <a:spcAft>
                <a:spcPts val="0"/>
              </a:spcAft>
            </a:pPr>
            <a:r>
              <a:rPr sz="529" spc="22" dirty="0">
                <a:solidFill>
                  <a:prstClr val="black"/>
                </a:solidFill>
                <a:latin typeface="Times New Roman"/>
                <a:cs typeface="Times New Roman"/>
              </a:rPr>
              <a:t>Source:</a:t>
            </a:r>
            <a:r>
              <a:rPr sz="529" spc="-2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529" spc="26" dirty="0">
                <a:solidFill>
                  <a:prstClr val="black"/>
                </a:solidFill>
                <a:latin typeface="Times New Roman"/>
                <a:cs typeface="Times New Roman"/>
              </a:rPr>
              <a:t>e2news.com</a:t>
            </a:r>
            <a:endParaRPr sz="52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67966" y="2509221"/>
            <a:ext cx="3836445" cy="21609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87053" y="2289575"/>
            <a:ext cx="3228226" cy="24657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1956" y="4727533"/>
            <a:ext cx="1094254" cy="927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 fontAlgn="auto">
              <a:spcBef>
                <a:spcPts val="88"/>
              </a:spcBef>
              <a:spcAft>
                <a:spcPts val="0"/>
              </a:spcAft>
            </a:pPr>
            <a:r>
              <a:rPr sz="529" spc="22" dirty="0">
                <a:solidFill>
                  <a:prstClr val="black"/>
                </a:solidFill>
                <a:latin typeface="Times New Roman"/>
                <a:cs typeface="Times New Roman"/>
              </a:rPr>
              <a:t>Source: </a:t>
            </a:r>
            <a:r>
              <a:rPr sz="529" spc="26" dirty="0">
                <a:solidFill>
                  <a:prstClr val="black"/>
                </a:solidFill>
                <a:latin typeface="Times New Roman"/>
                <a:cs typeface="Times New Roman"/>
              </a:rPr>
              <a:t>Sandia </a:t>
            </a:r>
            <a:r>
              <a:rPr sz="529" spc="9" dirty="0">
                <a:solidFill>
                  <a:prstClr val="black"/>
                </a:solidFill>
                <a:latin typeface="Times New Roman"/>
                <a:cs typeface="Times New Roman"/>
              </a:rPr>
              <a:t>National</a:t>
            </a:r>
            <a:r>
              <a:rPr sz="529" spc="-4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529" spc="13" dirty="0">
                <a:solidFill>
                  <a:prstClr val="black"/>
                </a:solidFill>
                <a:latin typeface="Times New Roman"/>
                <a:cs typeface="Times New Roman"/>
              </a:rPr>
              <a:t>Laboratory</a:t>
            </a:r>
            <a:endParaRPr sz="52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48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9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6753225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463" dirty="0"/>
              <a:t>Demand</a:t>
            </a:r>
            <a:r>
              <a:rPr spc="-13" dirty="0"/>
              <a:t> </a:t>
            </a:r>
            <a:r>
              <a:rPr spc="375" dirty="0"/>
              <a:t>charge</a:t>
            </a:r>
            <a:r>
              <a:rPr spc="13" dirty="0"/>
              <a:t> </a:t>
            </a:r>
            <a:r>
              <a:rPr spc="446" dirty="0"/>
              <a:t>management</a:t>
            </a:r>
            <a:r>
              <a:rPr dirty="0"/>
              <a:t> </a:t>
            </a:r>
            <a:r>
              <a:rPr spc="322" dirty="0"/>
              <a:t>(ideal)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52429" y="5245195"/>
            <a:ext cx="454398" cy="105841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 fontAlgn="auto">
              <a:spcBef>
                <a:spcPts val="84"/>
              </a:spcBef>
              <a:spcAft>
                <a:spcPts val="0"/>
              </a:spcAft>
            </a:pPr>
            <a:r>
              <a:rPr sz="618" spc="22" dirty="0">
                <a:solidFill>
                  <a:prstClr val="black"/>
                </a:solidFill>
                <a:latin typeface="Times New Roman"/>
                <a:cs typeface="Times New Roman"/>
              </a:rPr>
              <a:t>Source:</a:t>
            </a:r>
            <a:r>
              <a:rPr sz="618" dirty="0">
                <a:solidFill>
                  <a:prstClr val="black"/>
                </a:solidFill>
                <a:latin typeface="Times New Roman"/>
                <a:cs typeface="Times New Roman"/>
              </a:rPr>
              <a:t> Geli</a:t>
            </a:r>
            <a:endParaRPr sz="61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8363" y="1983441"/>
            <a:ext cx="7007674" cy="3203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49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35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599" y="903918"/>
            <a:ext cx="4967763" cy="1025281"/>
          </a:xfrm>
          <a:prstGeom prst="rect">
            <a:avLst/>
          </a:prstGeom>
        </p:spPr>
        <p:txBody>
          <a:bodyPr vert="horz" wrap="square" lIns="0" tIns="952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4" dirty="0"/>
              <a:t>Building </a:t>
            </a:r>
            <a:r>
              <a:rPr sz="3300" spc="-11" dirty="0"/>
              <a:t>Energy</a:t>
            </a:r>
            <a:r>
              <a:rPr sz="3300" dirty="0"/>
              <a:t> </a:t>
            </a:r>
            <a:r>
              <a:rPr sz="3300" spc="-4" dirty="0"/>
              <a:t>Consumption</a:t>
            </a:r>
            <a:endParaRPr sz="3300"/>
          </a:p>
        </p:txBody>
      </p:sp>
      <p:sp>
        <p:nvSpPr>
          <p:cNvPr id="3" name="object 3"/>
          <p:cNvSpPr txBox="1"/>
          <p:nvPr/>
        </p:nvSpPr>
        <p:spPr>
          <a:xfrm>
            <a:off x="315826" y="5444490"/>
            <a:ext cx="2661761" cy="1596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75" b="1" dirty="0">
                <a:solidFill>
                  <a:srgbClr val="999999"/>
                </a:solidFill>
                <a:latin typeface="Calibri"/>
                <a:cs typeface="Calibri"/>
              </a:rPr>
              <a:t>Source: </a:t>
            </a:r>
            <a:r>
              <a:rPr sz="975" dirty="0">
                <a:solidFill>
                  <a:srgbClr val="999999"/>
                </a:solidFill>
                <a:latin typeface="Calibri"/>
                <a:cs typeface="Calibri"/>
              </a:rPr>
              <a:t>US EIA, Based on energy use data, not</a:t>
            </a:r>
            <a:r>
              <a:rPr sz="975" spc="191" dirty="0">
                <a:solidFill>
                  <a:srgbClr val="999999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999999"/>
                </a:solidFill>
                <a:latin typeface="Calibri"/>
                <a:cs typeface="Calibri"/>
              </a:rPr>
              <a:t>cost.</a:t>
            </a:r>
            <a:endParaRPr sz="975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0" y="2400299"/>
            <a:ext cx="8229600" cy="2523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3175" y="2086737"/>
            <a:ext cx="192833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8" dirty="0">
                <a:latin typeface="Calibri"/>
                <a:cs typeface="Calibri"/>
              </a:rPr>
              <a:t>Residential</a:t>
            </a:r>
            <a:r>
              <a:rPr spc="-38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Buildings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49824" y="2042159"/>
            <a:ext cx="2239804" cy="3212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25" u="heavy" spc="-1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Commercial</a:t>
            </a:r>
            <a:r>
              <a:rPr sz="2025" u="heavy" spc="-6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25" u="heavy" spc="-1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Buildings</a:t>
            </a:r>
            <a:endParaRPr sz="2025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3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41491"/>
            <a:ext cx="6014757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243" dirty="0"/>
              <a:t>“Can’t</a:t>
            </a:r>
            <a:r>
              <a:rPr dirty="0"/>
              <a:t> </a:t>
            </a:r>
            <a:r>
              <a:rPr spc="375" dirty="0"/>
              <a:t>we</a:t>
            </a:r>
            <a:r>
              <a:rPr spc="13" dirty="0"/>
              <a:t> </a:t>
            </a:r>
            <a:r>
              <a:rPr spc="331" dirty="0"/>
              <a:t>just</a:t>
            </a:r>
            <a:r>
              <a:rPr dirty="0"/>
              <a:t> </a:t>
            </a:r>
            <a:r>
              <a:rPr spc="397" dirty="0"/>
              <a:t>use</a:t>
            </a:r>
            <a:r>
              <a:rPr spc="-9" dirty="0"/>
              <a:t> </a:t>
            </a:r>
            <a:r>
              <a:rPr spc="207" dirty="0"/>
              <a:t>EV</a:t>
            </a:r>
            <a:r>
              <a:rPr spc="13" dirty="0"/>
              <a:t> </a:t>
            </a:r>
            <a:r>
              <a:rPr spc="340" dirty="0"/>
              <a:t>batteries?”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6671" y="4638710"/>
            <a:ext cx="1255059" cy="12276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defTabSz="806867" fontAlgn="auto">
              <a:spcBef>
                <a:spcPts val="110"/>
              </a:spcBef>
              <a:spcAft>
                <a:spcPts val="0"/>
              </a:spcAft>
            </a:pPr>
            <a:r>
              <a:rPr sz="706" spc="44" dirty="0">
                <a:solidFill>
                  <a:prstClr val="black"/>
                </a:solidFill>
                <a:latin typeface="Times New Roman"/>
                <a:cs typeface="Times New Roman"/>
              </a:rPr>
              <a:t>Source:</a:t>
            </a:r>
            <a:r>
              <a:rPr sz="706" spc="1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06" spc="44" dirty="0">
                <a:solidFill>
                  <a:prstClr val="black"/>
                </a:solidFill>
                <a:latin typeface="Times New Roman"/>
                <a:cs typeface="Times New Roman"/>
              </a:rPr>
              <a:t>gridchangeagent.com</a:t>
            </a:r>
            <a:endParaRPr sz="7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1295" y="2473822"/>
            <a:ext cx="2877671" cy="2122843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63913" marR="4483" indent="-252706" defTabSz="806867" fontAlgn="auto">
              <a:spcBef>
                <a:spcPts val="93"/>
              </a:spcBef>
              <a:spcAft>
                <a:spcPts val="0"/>
              </a:spcAft>
              <a:buFontTx/>
              <a:buChar char="•"/>
              <a:tabLst>
                <a:tab pos="263913" algn="l"/>
                <a:tab pos="265033" algn="l"/>
              </a:tabLst>
            </a:pPr>
            <a:r>
              <a:rPr sz="1235" spc="49" dirty="0">
                <a:solidFill>
                  <a:prstClr val="black"/>
                </a:solidFill>
                <a:latin typeface="Times New Roman"/>
                <a:cs typeface="Times New Roman"/>
              </a:rPr>
              <a:t>Yes, </a:t>
            </a:r>
            <a:r>
              <a:rPr sz="1235" spc="-4" dirty="0">
                <a:solidFill>
                  <a:prstClr val="black"/>
                </a:solidFill>
                <a:latin typeface="Times New Roman"/>
                <a:cs typeface="Times New Roman"/>
              </a:rPr>
              <a:t>with </a:t>
            </a:r>
            <a:r>
              <a:rPr sz="1235" spc="66" dirty="0">
                <a:solidFill>
                  <a:prstClr val="black"/>
                </a:solidFill>
                <a:latin typeface="Times New Roman"/>
                <a:cs typeface="Times New Roman"/>
              </a:rPr>
              <a:t>the </a:t>
            </a:r>
            <a:r>
              <a:rPr sz="1235" spc="9" dirty="0">
                <a:solidFill>
                  <a:prstClr val="black"/>
                </a:solidFill>
                <a:latin typeface="Times New Roman"/>
                <a:cs typeface="Times New Roman"/>
              </a:rPr>
              <a:t>right </a:t>
            </a:r>
            <a:r>
              <a:rPr sz="1235" spc="75" dirty="0">
                <a:solidFill>
                  <a:prstClr val="black"/>
                </a:solidFill>
                <a:latin typeface="Times New Roman"/>
                <a:cs typeface="Times New Roman"/>
              </a:rPr>
              <a:t>rates </a:t>
            </a:r>
            <a:r>
              <a:rPr sz="1235" spc="31" dirty="0">
                <a:solidFill>
                  <a:prstClr val="black"/>
                </a:solidFill>
                <a:latin typeface="Times New Roman"/>
                <a:cs typeface="Times New Roman"/>
              </a:rPr>
              <a:t>or</a:t>
            </a:r>
            <a:r>
              <a:rPr sz="1235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44" dirty="0">
                <a:solidFill>
                  <a:prstClr val="black"/>
                </a:solidFill>
                <a:latin typeface="Times New Roman"/>
                <a:cs typeface="Times New Roman"/>
              </a:rPr>
              <a:t>incentives,  </a:t>
            </a:r>
            <a:r>
              <a:rPr sz="1235" spc="57" dirty="0">
                <a:solidFill>
                  <a:prstClr val="black"/>
                </a:solidFill>
                <a:latin typeface="Times New Roman"/>
                <a:cs typeface="Times New Roman"/>
              </a:rPr>
              <a:t>we </a:t>
            </a:r>
            <a:r>
              <a:rPr sz="1235" spc="88" dirty="0">
                <a:solidFill>
                  <a:prstClr val="black"/>
                </a:solidFill>
                <a:latin typeface="Times New Roman"/>
                <a:cs typeface="Times New Roman"/>
              </a:rPr>
              <a:t>can </a:t>
            </a:r>
            <a:r>
              <a:rPr sz="1235" spc="75" dirty="0">
                <a:solidFill>
                  <a:prstClr val="black"/>
                </a:solidFill>
                <a:latin typeface="Times New Roman"/>
                <a:cs typeface="Times New Roman"/>
              </a:rPr>
              <a:t>charge </a:t>
            </a:r>
            <a:r>
              <a:rPr sz="1235" spc="44" dirty="0">
                <a:solidFill>
                  <a:prstClr val="black"/>
                </a:solidFill>
                <a:latin typeface="Times New Roman"/>
                <a:cs typeface="Times New Roman"/>
              </a:rPr>
              <a:t>EVs </a:t>
            </a:r>
            <a:r>
              <a:rPr sz="1235" spc="-4" dirty="0">
                <a:solidFill>
                  <a:prstClr val="black"/>
                </a:solidFill>
                <a:latin typeface="Times New Roman"/>
                <a:cs typeface="Times New Roman"/>
              </a:rPr>
              <a:t>with </a:t>
            </a:r>
            <a:r>
              <a:rPr sz="1235" spc="97" dirty="0">
                <a:solidFill>
                  <a:prstClr val="black"/>
                </a:solidFill>
                <a:latin typeface="Times New Roman"/>
                <a:cs typeface="Times New Roman"/>
              </a:rPr>
              <a:t>excess</a:t>
            </a:r>
            <a:r>
              <a:rPr sz="1235" spc="-15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49" dirty="0">
                <a:solidFill>
                  <a:prstClr val="black"/>
                </a:solidFill>
                <a:latin typeface="Times New Roman"/>
                <a:cs typeface="Times New Roman"/>
              </a:rPr>
              <a:t>solar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806867" fontAlgn="auto">
              <a:spcBef>
                <a:spcPts val="9"/>
              </a:spcBef>
              <a:spcAft>
                <a:spcPts val="0"/>
              </a:spcAft>
              <a:buFont typeface="Times New Roman"/>
              <a:buChar char="•"/>
            </a:pPr>
            <a:endParaRPr sz="127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3913" marR="15689" indent="-252706" defTabSz="806867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263913" algn="l"/>
                <a:tab pos="265033" algn="l"/>
              </a:tabLst>
            </a:pPr>
            <a:r>
              <a:rPr sz="1235" spc="71" dirty="0">
                <a:solidFill>
                  <a:prstClr val="black"/>
                </a:solidFill>
                <a:latin typeface="Times New Roman"/>
                <a:cs typeface="Times New Roman"/>
              </a:rPr>
              <a:t>Smart/managed </a:t>
            </a:r>
            <a:r>
              <a:rPr sz="1235" dirty="0">
                <a:solidFill>
                  <a:prstClr val="black"/>
                </a:solidFill>
                <a:latin typeface="Times New Roman"/>
                <a:cs typeface="Times New Roman"/>
              </a:rPr>
              <a:t>EV </a:t>
            </a:r>
            <a:r>
              <a:rPr sz="1235" spc="44" dirty="0">
                <a:solidFill>
                  <a:prstClr val="black"/>
                </a:solidFill>
                <a:latin typeface="Times New Roman"/>
                <a:cs typeface="Times New Roman"/>
              </a:rPr>
              <a:t>charging that  </a:t>
            </a:r>
            <a:r>
              <a:rPr sz="1235" spc="71" dirty="0">
                <a:solidFill>
                  <a:prstClr val="black"/>
                </a:solidFill>
                <a:latin typeface="Times New Roman"/>
                <a:cs typeface="Times New Roman"/>
              </a:rPr>
              <a:t>accounts </a:t>
            </a:r>
            <a:r>
              <a:rPr sz="1235" spc="-4" dirty="0">
                <a:solidFill>
                  <a:prstClr val="black"/>
                </a:solidFill>
                <a:latin typeface="Times New Roman"/>
                <a:cs typeface="Times New Roman"/>
              </a:rPr>
              <a:t>for </a:t>
            </a:r>
            <a:r>
              <a:rPr sz="1235" spc="49" dirty="0">
                <a:solidFill>
                  <a:prstClr val="black"/>
                </a:solidFill>
                <a:latin typeface="Times New Roman"/>
                <a:cs typeface="Times New Roman"/>
              </a:rPr>
              <a:t>solar </a:t>
            </a:r>
            <a:r>
              <a:rPr sz="1235" spc="26" dirty="0">
                <a:solidFill>
                  <a:prstClr val="black"/>
                </a:solidFill>
                <a:latin typeface="Times New Roman"/>
                <a:cs typeface="Times New Roman"/>
              </a:rPr>
              <a:t>is </a:t>
            </a:r>
            <a:r>
              <a:rPr sz="1235" spc="132" dirty="0">
                <a:solidFill>
                  <a:prstClr val="black"/>
                </a:solidFill>
                <a:latin typeface="Times New Roman"/>
                <a:cs typeface="Times New Roman"/>
              </a:rPr>
              <a:t>a </a:t>
            </a:r>
            <a:r>
              <a:rPr sz="1235" spc="22" dirty="0">
                <a:solidFill>
                  <a:prstClr val="black"/>
                </a:solidFill>
                <a:latin typeface="Times New Roman"/>
                <a:cs typeface="Times New Roman"/>
              </a:rPr>
              <a:t>very </a:t>
            </a:r>
            <a:r>
              <a:rPr sz="1235" spc="66" dirty="0">
                <a:solidFill>
                  <a:prstClr val="black"/>
                </a:solidFill>
                <a:latin typeface="Times New Roman"/>
                <a:cs typeface="Times New Roman"/>
              </a:rPr>
              <a:t>good</a:t>
            </a:r>
            <a:r>
              <a:rPr sz="1235" spc="-15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66" dirty="0">
                <a:solidFill>
                  <a:prstClr val="black"/>
                </a:solidFill>
                <a:latin typeface="Times New Roman"/>
                <a:cs typeface="Times New Roman"/>
              </a:rPr>
              <a:t>idea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806867" fontAlgn="auto">
              <a:spcBef>
                <a:spcPts val="9"/>
              </a:spcBef>
              <a:spcAft>
                <a:spcPts val="0"/>
              </a:spcAft>
              <a:buFont typeface="Times New Roman"/>
              <a:buChar char="•"/>
            </a:pPr>
            <a:endParaRPr sz="127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3913" marR="11206" indent="-252706" defTabSz="806867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263913" algn="l"/>
                <a:tab pos="265033" algn="l"/>
              </a:tabLst>
            </a:pPr>
            <a:r>
              <a:rPr sz="1235" spc="35" dirty="0">
                <a:solidFill>
                  <a:prstClr val="black"/>
                </a:solidFill>
                <a:latin typeface="Times New Roman"/>
                <a:cs typeface="Times New Roman"/>
              </a:rPr>
              <a:t>However, </a:t>
            </a:r>
            <a:r>
              <a:rPr sz="1235" spc="49" dirty="0">
                <a:solidFill>
                  <a:prstClr val="black"/>
                </a:solidFill>
                <a:latin typeface="Times New Roman"/>
                <a:cs typeface="Times New Roman"/>
              </a:rPr>
              <a:t>we </a:t>
            </a:r>
            <a:r>
              <a:rPr sz="1235" spc="88" dirty="0">
                <a:solidFill>
                  <a:prstClr val="black"/>
                </a:solidFill>
                <a:latin typeface="Times New Roman"/>
                <a:cs typeface="Times New Roman"/>
              </a:rPr>
              <a:t>are </a:t>
            </a:r>
            <a:r>
              <a:rPr sz="1235" spc="-18" dirty="0">
                <a:solidFill>
                  <a:prstClr val="black"/>
                </a:solidFill>
                <a:latin typeface="Times New Roman"/>
                <a:cs typeface="Times New Roman"/>
              </a:rPr>
              <a:t>still </a:t>
            </a:r>
            <a:r>
              <a:rPr sz="1235" spc="132" dirty="0">
                <a:solidFill>
                  <a:prstClr val="black"/>
                </a:solidFill>
                <a:latin typeface="Times New Roman"/>
                <a:cs typeface="Times New Roman"/>
              </a:rPr>
              <a:t>a </a:t>
            </a:r>
            <a:r>
              <a:rPr sz="1235" spc="26" dirty="0">
                <a:solidFill>
                  <a:prstClr val="black"/>
                </a:solidFill>
                <a:latin typeface="Times New Roman"/>
                <a:cs typeface="Times New Roman"/>
              </a:rPr>
              <a:t>long </a:t>
            </a:r>
            <a:r>
              <a:rPr sz="1235" spc="35" dirty="0">
                <a:solidFill>
                  <a:prstClr val="black"/>
                </a:solidFill>
                <a:latin typeface="Times New Roman"/>
                <a:cs typeface="Times New Roman"/>
              </a:rPr>
              <a:t>way</a:t>
            </a:r>
            <a:r>
              <a:rPr sz="1235" spc="-93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13" dirty="0">
                <a:solidFill>
                  <a:prstClr val="black"/>
                </a:solidFill>
                <a:latin typeface="Times New Roman"/>
                <a:cs typeface="Times New Roman"/>
              </a:rPr>
              <a:t>from  </a:t>
            </a:r>
            <a:r>
              <a:rPr sz="1235" spc="-35" dirty="0">
                <a:solidFill>
                  <a:prstClr val="black"/>
                </a:solidFill>
                <a:latin typeface="Times New Roman"/>
                <a:cs typeface="Times New Roman"/>
              </a:rPr>
              <a:t>full </a:t>
            </a:r>
            <a:r>
              <a:rPr sz="1235" spc="13" dirty="0">
                <a:solidFill>
                  <a:prstClr val="black"/>
                </a:solidFill>
                <a:latin typeface="Times New Roman"/>
                <a:cs typeface="Times New Roman"/>
              </a:rPr>
              <a:t>V2G </a:t>
            </a:r>
            <a:r>
              <a:rPr sz="1235" spc="31" dirty="0">
                <a:solidFill>
                  <a:prstClr val="black"/>
                </a:solidFill>
                <a:latin typeface="Times New Roman"/>
                <a:cs typeface="Times New Roman"/>
              </a:rPr>
              <a:t>capabilities </a:t>
            </a:r>
            <a:r>
              <a:rPr sz="1235" spc="88" dirty="0">
                <a:solidFill>
                  <a:prstClr val="black"/>
                </a:solidFill>
                <a:latin typeface="Times New Roman"/>
                <a:cs typeface="Times New Roman"/>
              </a:rPr>
              <a:t>and</a:t>
            </a:r>
            <a:r>
              <a:rPr sz="1235" spc="6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44" dirty="0">
                <a:solidFill>
                  <a:prstClr val="black"/>
                </a:solidFill>
                <a:latin typeface="Times New Roman"/>
                <a:cs typeface="Times New Roman"/>
              </a:rPr>
              <a:t>benefits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806867" fontAlgn="auto">
              <a:spcBef>
                <a:spcPts val="13"/>
              </a:spcBef>
              <a:spcAft>
                <a:spcPts val="0"/>
              </a:spcAft>
              <a:buFont typeface="Times New Roman"/>
              <a:buChar char="•"/>
            </a:pPr>
            <a:endParaRPr sz="127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63913" marR="458905" indent="-252706" defTabSz="806867" fontAlgn="auto">
              <a:spcBef>
                <a:spcPts val="0"/>
              </a:spcBef>
              <a:spcAft>
                <a:spcPts val="0"/>
              </a:spcAft>
              <a:buFontTx/>
              <a:buChar char="•"/>
              <a:tabLst>
                <a:tab pos="263913" algn="l"/>
                <a:tab pos="265033" algn="l"/>
              </a:tabLst>
            </a:pPr>
            <a:r>
              <a:rPr sz="1235" spc="66" dirty="0">
                <a:solidFill>
                  <a:prstClr val="black"/>
                </a:solidFill>
                <a:latin typeface="Times New Roman"/>
                <a:cs typeface="Times New Roman"/>
              </a:rPr>
              <a:t>Reimbursement </a:t>
            </a:r>
            <a:r>
              <a:rPr sz="1235" spc="-4" dirty="0">
                <a:solidFill>
                  <a:prstClr val="black"/>
                </a:solidFill>
                <a:latin typeface="Times New Roman"/>
                <a:cs typeface="Times New Roman"/>
              </a:rPr>
              <a:t>for </a:t>
            </a:r>
            <a:r>
              <a:rPr sz="1235" spc="44" dirty="0">
                <a:solidFill>
                  <a:prstClr val="black"/>
                </a:solidFill>
                <a:latin typeface="Times New Roman"/>
                <a:cs typeface="Times New Roman"/>
              </a:rPr>
              <a:t>battery</a:t>
            </a:r>
            <a:r>
              <a:rPr sz="1235" spc="-8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110" dirty="0">
                <a:solidFill>
                  <a:prstClr val="black"/>
                </a:solidFill>
                <a:latin typeface="Times New Roman"/>
                <a:cs typeface="Times New Roman"/>
              </a:rPr>
              <a:t>use  </a:t>
            </a:r>
            <a:r>
              <a:rPr sz="1235" spc="93" dirty="0">
                <a:solidFill>
                  <a:prstClr val="black"/>
                </a:solidFill>
                <a:latin typeface="Times New Roman"/>
                <a:cs typeface="Times New Roman"/>
              </a:rPr>
              <a:t>becomes </a:t>
            </a:r>
            <a:r>
              <a:rPr sz="1235" spc="66" dirty="0">
                <a:solidFill>
                  <a:prstClr val="black"/>
                </a:solidFill>
                <a:latin typeface="Times New Roman"/>
                <a:cs typeface="Times New Roman"/>
              </a:rPr>
              <a:t>more</a:t>
            </a:r>
            <a:r>
              <a:rPr sz="1235" spc="-7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44" dirty="0">
                <a:solidFill>
                  <a:prstClr val="black"/>
                </a:solidFill>
                <a:latin typeface="Times New Roman"/>
                <a:cs typeface="Times New Roman"/>
              </a:rPr>
              <a:t>complicated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75043" y="2521324"/>
            <a:ext cx="4438873" cy="20251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50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176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7019925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265" dirty="0"/>
              <a:t>EVs</a:t>
            </a:r>
            <a:r>
              <a:rPr spc="-4" dirty="0"/>
              <a:t> </a:t>
            </a:r>
            <a:r>
              <a:rPr spc="427" dirty="0"/>
              <a:t>are</a:t>
            </a:r>
            <a:r>
              <a:rPr spc="22" dirty="0"/>
              <a:t> </a:t>
            </a:r>
            <a:r>
              <a:rPr spc="375" dirty="0"/>
              <a:t>becoming</a:t>
            </a:r>
            <a:r>
              <a:rPr spc="9" dirty="0"/>
              <a:t> </a:t>
            </a:r>
            <a:r>
              <a:rPr spc="278" dirty="0"/>
              <a:t>“global</a:t>
            </a:r>
            <a:r>
              <a:rPr spc="22" dirty="0"/>
              <a:t> </a:t>
            </a:r>
            <a:r>
              <a:rPr spc="401" dirty="0"/>
              <a:t>megatrend”</a:t>
            </a:r>
          </a:p>
        </p:txBody>
      </p:sp>
      <p:sp>
        <p:nvSpPr>
          <p:cNvPr id="5" name="object 5"/>
          <p:cNvSpPr/>
          <p:nvPr/>
        </p:nvSpPr>
        <p:spPr>
          <a:xfrm>
            <a:off x="1003151" y="2568388"/>
            <a:ext cx="1691639" cy="1691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82841" y="2905632"/>
            <a:ext cx="2290403" cy="9978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47503" y="2568388"/>
            <a:ext cx="1691639" cy="1691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6289" y="4278355"/>
            <a:ext cx="1420906" cy="555107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marR="4483" indent="169218" defTabSz="806867" fontAlgn="auto">
              <a:spcBef>
                <a:spcPts val="93"/>
              </a:spcBef>
              <a:spcAft>
                <a:spcPts val="0"/>
              </a:spcAft>
            </a:pPr>
            <a:r>
              <a:rPr sz="1765" spc="93" dirty="0">
                <a:solidFill>
                  <a:prstClr val="black"/>
                </a:solidFill>
                <a:latin typeface="Times New Roman"/>
                <a:cs typeface="Times New Roman"/>
              </a:rPr>
              <a:t>10 </a:t>
            </a:r>
            <a:r>
              <a:rPr sz="1765" spc="137" dirty="0">
                <a:solidFill>
                  <a:prstClr val="black"/>
                </a:solidFill>
                <a:latin typeface="Times New Roman"/>
                <a:cs typeface="Times New Roman"/>
              </a:rPr>
              <a:t>battery  </a:t>
            </a:r>
            <a:r>
              <a:rPr sz="1765" spc="190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1765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765" spc="190" dirty="0">
                <a:solidFill>
                  <a:prstClr val="black"/>
                </a:solidFill>
                <a:latin typeface="Times New Roman"/>
                <a:cs typeface="Times New Roman"/>
              </a:rPr>
              <a:t>g</a:t>
            </a:r>
            <a:r>
              <a:rPr sz="1765" spc="185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765" spc="4" dirty="0">
                <a:solidFill>
                  <a:prstClr val="black"/>
                </a:solidFill>
                <a:latin typeface="Times New Roman"/>
                <a:cs typeface="Times New Roman"/>
              </a:rPr>
              <a:t>f</a:t>
            </a:r>
            <a:r>
              <a:rPr sz="1765" spc="199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765" spc="185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sz="1765" spc="101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1765" spc="190" dirty="0">
                <a:solidFill>
                  <a:prstClr val="black"/>
                </a:solidFill>
                <a:latin typeface="Times New Roman"/>
                <a:cs typeface="Times New Roman"/>
              </a:rPr>
              <a:t>o</a:t>
            </a:r>
            <a:r>
              <a:rPr sz="1765" spc="93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1765" spc="-18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765" spc="199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1765" spc="29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6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51</a:t>
            </a:fld>
            <a:endParaRPr spc="53" dirty="0">
              <a:solidFill>
                <a:prstClr val="white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61165" y="4278355"/>
            <a:ext cx="1756522" cy="555107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7930" marR="4483" indent="-7284" defTabSz="806867" fontAlgn="auto">
              <a:spcBef>
                <a:spcPts val="93"/>
              </a:spcBef>
              <a:spcAft>
                <a:spcPts val="0"/>
              </a:spcAft>
            </a:pPr>
            <a:r>
              <a:rPr sz="1765" spc="-9" dirty="0">
                <a:solidFill>
                  <a:prstClr val="black"/>
                </a:solidFill>
                <a:latin typeface="Times New Roman"/>
                <a:cs typeface="Times New Roman"/>
              </a:rPr>
              <a:t>EV </a:t>
            </a:r>
            <a:r>
              <a:rPr sz="1765" spc="190" dirty="0">
                <a:solidFill>
                  <a:prstClr val="black"/>
                </a:solidFill>
                <a:latin typeface="Times New Roman"/>
                <a:cs typeface="Times New Roman"/>
              </a:rPr>
              <a:t>sales</a:t>
            </a:r>
            <a:r>
              <a:rPr sz="1765" spc="4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141" dirty="0">
                <a:solidFill>
                  <a:prstClr val="black"/>
                </a:solidFill>
                <a:latin typeface="Times New Roman"/>
                <a:cs typeface="Times New Roman"/>
              </a:rPr>
              <a:t>growth  </a:t>
            </a:r>
            <a:r>
              <a:rPr sz="1765" spc="93" dirty="0">
                <a:solidFill>
                  <a:prstClr val="black"/>
                </a:solidFill>
                <a:latin typeface="Times New Roman"/>
                <a:cs typeface="Times New Roman"/>
              </a:rPr>
              <a:t>in </a:t>
            </a:r>
            <a:r>
              <a:rPr sz="1765" spc="97" dirty="0">
                <a:solidFill>
                  <a:prstClr val="black"/>
                </a:solidFill>
                <a:latin typeface="Times New Roman"/>
                <a:cs typeface="Times New Roman"/>
              </a:rPr>
              <a:t>US </a:t>
            </a:r>
            <a:r>
              <a:rPr sz="1765" spc="185" dirty="0">
                <a:solidFill>
                  <a:prstClr val="black"/>
                </a:solidFill>
                <a:latin typeface="Times New Roman"/>
                <a:cs typeface="Times New Roman"/>
              </a:rPr>
              <a:t>and</a:t>
            </a:r>
            <a:r>
              <a:rPr sz="1765" spc="-12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132" dirty="0">
                <a:solidFill>
                  <a:prstClr val="black"/>
                </a:solidFill>
                <a:latin typeface="Times New Roman"/>
                <a:cs typeface="Times New Roman"/>
              </a:rPr>
              <a:t>China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77012" y="4307961"/>
            <a:ext cx="1234328" cy="555107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marR="4483" indent="92453" defTabSz="806867" fontAlgn="auto">
              <a:spcBef>
                <a:spcPts val="93"/>
              </a:spcBef>
              <a:spcAft>
                <a:spcPts val="0"/>
              </a:spcAft>
            </a:pPr>
            <a:r>
              <a:rPr sz="1765" spc="180" dirty="0">
                <a:solidFill>
                  <a:prstClr val="black"/>
                </a:solidFill>
                <a:latin typeface="Times New Roman"/>
                <a:cs typeface="Times New Roman"/>
              </a:rPr>
              <a:t>Resource  </a:t>
            </a:r>
            <a:r>
              <a:rPr sz="1765" spc="199" dirty="0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sz="1765" spc="190" dirty="0">
                <a:solidFill>
                  <a:prstClr val="black"/>
                </a:solidFill>
                <a:latin typeface="Times New Roman"/>
                <a:cs typeface="Times New Roman"/>
              </a:rPr>
              <a:t>on</a:t>
            </a:r>
            <a:r>
              <a:rPr sz="1765" spc="296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sz="1765" spc="88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1765" spc="93" dirty="0">
                <a:solidFill>
                  <a:prstClr val="black"/>
                </a:solidFill>
                <a:latin typeface="Times New Roman"/>
                <a:cs typeface="Times New Roman"/>
              </a:rPr>
              <a:t>r</a:t>
            </a:r>
            <a:r>
              <a:rPr sz="1765" spc="199" dirty="0">
                <a:solidFill>
                  <a:prstClr val="black"/>
                </a:solidFill>
                <a:latin typeface="Times New Roman"/>
                <a:cs typeface="Times New Roman"/>
              </a:rPr>
              <a:t>a</a:t>
            </a:r>
            <a:r>
              <a:rPr sz="1765" spc="-18" dirty="0">
                <a:solidFill>
                  <a:prstClr val="black"/>
                </a:solidFill>
                <a:latin typeface="Times New Roman"/>
                <a:cs typeface="Times New Roman"/>
              </a:rPr>
              <a:t>i</a:t>
            </a:r>
            <a:r>
              <a:rPr sz="1765" spc="190" dirty="0">
                <a:solidFill>
                  <a:prstClr val="black"/>
                </a:solidFill>
                <a:latin typeface="Times New Roman"/>
                <a:cs typeface="Times New Roman"/>
              </a:rPr>
              <a:t>n</a:t>
            </a:r>
            <a:r>
              <a:rPr sz="1765" spc="101" dirty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sz="1765" spc="291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8424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6716246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287" dirty="0"/>
              <a:t>Only</a:t>
            </a:r>
            <a:r>
              <a:rPr spc="13" dirty="0"/>
              <a:t> </a:t>
            </a:r>
            <a:r>
              <a:rPr spc="419" dirty="0"/>
              <a:t>one</a:t>
            </a:r>
            <a:r>
              <a:rPr spc="13" dirty="0"/>
              <a:t> </a:t>
            </a:r>
            <a:r>
              <a:rPr spc="432" dirty="0"/>
              <a:t>major</a:t>
            </a:r>
            <a:r>
              <a:rPr spc="-4" dirty="0"/>
              <a:t> </a:t>
            </a:r>
            <a:r>
              <a:rPr spc="405" dirty="0"/>
              <a:t>model</a:t>
            </a:r>
            <a:r>
              <a:rPr spc="9" dirty="0"/>
              <a:t> </a:t>
            </a:r>
            <a:r>
              <a:rPr spc="335" dirty="0"/>
              <a:t>feeds</a:t>
            </a:r>
            <a:r>
              <a:rPr spc="-13" dirty="0"/>
              <a:t> </a:t>
            </a:r>
            <a:r>
              <a:rPr spc="388" dirty="0"/>
              <a:t>the</a:t>
            </a:r>
            <a:r>
              <a:rPr spc="13" dirty="0"/>
              <a:t> </a:t>
            </a:r>
            <a:r>
              <a:rPr spc="353" dirty="0"/>
              <a:t>grid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5979" y="5137649"/>
            <a:ext cx="708212" cy="1335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 fontAlgn="auto">
              <a:spcBef>
                <a:spcPts val="88"/>
              </a:spcBef>
              <a:spcAft>
                <a:spcPts val="0"/>
              </a:spcAft>
            </a:pPr>
            <a:r>
              <a:rPr sz="794" spc="35" dirty="0">
                <a:solidFill>
                  <a:prstClr val="black"/>
                </a:solidFill>
                <a:latin typeface="Times New Roman"/>
                <a:cs typeface="Times New Roman"/>
              </a:rPr>
              <a:t>Source:</a:t>
            </a:r>
            <a:r>
              <a:rPr sz="794" spc="-18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94" spc="35" dirty="0">
                <a:solidFill>
                  <a:prstClr val="black"/>
                </a:solidFill>
                <a:latin typeface="Times New Roman"/>
                <a:cs typeface="Times New Roman"/>
              </a:rPr>
              <a:t>Nissan</a:t>
            </a:r>
            <a:endParaRPr sz="79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4059" y="2085639"/>
            <a:ext cx="5022476" cy="3025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73604" y="2645975"/>
            <a:ext cx="2328582" cy="1648355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marR="4483" defTabSz="806867" fontAlgn="auto">
              <a:spcBef>
                <a:spcPts val="93"/>
              </a:spcBef>
              <a:spcAft>
                <a:spcPts val="0"/>
              </a:spcAft>
            </a:pPr>
            <a:r>
              <a:rPr sz="1765" spc="79" dirty="0">
                <a:solidFill>
                  <a:prstClr val="black"/>
                </a:solidFill>
                <a:latin typeface="Times New Roman"/>
                <a:cs typeface="Times New Roman"/>
              </a:rPr>
              <a:t>Latest-gen </a:t>
            </a:r>
            <a:r>
              <a:rPr sz="1765" spc="93" dirty="0">
                <a:solidFill>
                  <a:prstClr val="black"/>
                </a:solidFill>
                <a:latin typeface="Times New Roman"/>
                <a:cs typeface="Times New Roman"/>
              </a:rPr>
              <a:t>Nissan</a:t>
            </a:r>
            <a:r>
              <a:rPr sz="1765" spc="-2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44" dirty="0">
                <a:solidFill>
                  <a:prstClr val="black"/>
                </a:solidFill>
                <a:latin typeface="Times New Roman"/>
                <a:cs typeface="Times New Roman"/>
              </a:rPr>
              <a:t>Leaf  </a:t>
            </a:r>
            <a:r>
              <a:rPr sz="1765" spc="22" dirty="0">
                <a:solidFill>
                  <a:prstClr val="black"/>
                </a:solidFill>
                <a:latin typeface="Times New Roman"/>
                <a:cs typeface="Times New Roman"/>
              </a:rPr>
              <a:t>Only </a:t>
            </a:r>
            <a:r>
              <a:rPr sz="1765" spc="57" dirty="0">
                <a:solidFill>
                  <a:prstClr val="black"/>
                </a:solidFill>
                <a:latin typeface="Times New Roman"/>
                <a:cs typeface="Times New Roman"/>
              </a:rPr>
              <a:t>demo’d </a:t>
            </a:r>
            <a:r>
              <a:rPr sz="1765" dirty="0">
                <a:solidFill>
                  <a:prstClr val="black"/>
                </a:solidFill>
                <a:latin typeface="Times New Roman"/>
                <a:cs typeface="Times New Roman"/>
              </a:rPr>
              <a:t>in </a:t>
            </a:r>
            <a:r>
              <a:rPr sz="1765" spc="154" dirty="0">
                <a:solidFill>
                  <a:prstClr val="black"/>
                </a:solidFill>
                <a:latin typeface="Times New Roman"/>
                <a:cs typeface="Times New Roman"/>
              </a:rPr>
              <a:t>Japan  </a:t>
            </a:r>
            <a:r>
              <a:rPr sz="1765" spc="66" dirty="0">
                <a:solidFill>
                  <a:prstClr val="black"/>
                </a:solidFill>
                <a:latin typeface="Times New Roman"/>
                <a:cs typeface="Times New Roman"/>
              </a:rPr>
              <a:t>Where’s</a:t>
            </a:r>
            <a:r>
              <a:rPr sz="1765" spc="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110" dirty="0">
                <a:solidFill>
                  <a:prstClr val="black"/>
                </a:solidFill>
                <a:latin typeface="Times New Roman"/>
                <a:cs typeface="Times New Roman"/>
              </a:rPr>
              <a:t>Tesla?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806867" fontAlgn="auto">
              <a:spcBef>
                <a:spcPts val="35"/>
              </a:spcBef>
              <a:spcAft>
                <a:spcPts val="0"/>
              </a:spcAft>
            </a:pPr>
            <a:endParaRPr sz="180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marR="216285" defTabSz="806867" fontAlgn="auto">
              <a:spcBef>
                <a:spcPts val="0"/>
              </a:spcBef>
              <a:spcAft>
                <a:spcPts val="0"/>
              </a:spcAft>
            </a:pPr>
            <a:r>
              <a:rPr sz="1765" spc="66" dirty="0">
                <a:solidFill>
                  <a:prstClr val="black"/>
                </a:solidFill>
                <a:latin typeface="Times New Roman"/>
                <a:cs typeface="Times New Roman"/>
              </a:rPr>
              <a:t>For </a:t>
            </a:r>
            <a:r>
              <a:rPr sz="1765" spc="57" dirty="0">
                <a:solidFill>
                  <a:prstClr val="black"/>
                </a:solidFill>
                <a:latin typeface="Times New Roman"/>
                <a:cs typeface="Times New Roman"/>
              </a:rPr>
              <a:t>now, </a:t>
            </a:r>
            <a:r>
              <a:rPr sz="1765" spc="31" dirty="0">
                <a:solidFill>
                  <a:prstClr val="black"/>
                </a:solidFill>
                <a:latin typeface="Times New Roman"/>
                <a:cs typeface="Times New Roman"/>
              </a:rPr>
              <a:t>we’re </a:t>
            </a:r>
            <a:r>
              <a:rPr sz="1765" spc="75" dirty="0">
                <a:solidFill>
                  <a:prstClr val="black"/>
                </a:solidFill>
                <a:latin typeface="Times New Roman"/>
                <a:cs typeface="Times New Roman"/>
              </a:rPr>
              <a:t>stuck  </a:t>
            </a:r>
            <a:r>
              <a:rPr sz="1765" spc="-4" dirty="0">
                <a:solidFill>
                  <a:prstClr val="black"/>
                </a:solidFill>
                <a:latin typeface="Times New Roman"/>
                <a:cs typeface="Times New Roman"/>
              </a:rPr>
              <a:t>with </a:t>
            </a:r>
            <a:r>
              <a:rPr sz="1765" spc="44" dirty="0">
                <a:solidFill>
                  <a:prstClr val="black"/>
                </a:solidFill>
                <a:latin typeface="Times New Roman"/>
                <a:cs typeface="Times New Roman"/>
              </a:rPr>
              <a:t>“smart</a:t>
            </a:r>
            <a:r>
              <a:rPr sz="1765" spc="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765" spc="44" dirty="0">
                <a:solidFill>
                  <a:prstClr val="black"/>
                </a:solidFill>
                <a:latin typeface="Times New Roman"/>
                <a:cs typeface="Times New Roman"/>
              </a:rPr>
              <a:t>charging”</a:t>
            </a:r>
            <a:endParaRPr sz="176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52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66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482" y="1363054"/>
            <a:ext cx="7205382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79" dirty="0"/>
              <a:t>Requires</a:t>
            </a:r>
            <a:r>
              <a:rPr dirty="0"/>
              <a:t> </a:t>
            </a:r>
            <a:r>
              <a:rPr spc="322" dirty="0"/>
              <a:t>bi-directional</a:t>
            </a:r>
            <a:r>
              <a:rPr spc="22" dirty="0"/>
              <a:t> </a:t>
            </a:r>
            <a:r>
              <a:rPr spc="401" dirty="0"/>
              <a:t>equipment,</a:t>
            </a:r>
            <a:r>
              <a:rPr spc="-13" dirty="0"/>
              <a:t> </a:t>
            </a:r>
            <a:r>
              <a:rPr spc="357" dirty="0"/>
              <a:t>too</a:t>
            </a:r>
          </a:p>
        </p:txBody>
      </p:sp>
      <p:sp>
        <p:nvSpPr>
          <p:cNvPr id="5" name="object 5"/>
          <p:cNvSpPr/>
          <p:nvPr/>
        </p:nvSpPr>
        <p:spPr>
          <a:xfrm>
            <a:off x="988772" y="2054672"/>
            <a:ext cx="1430854" cy="3140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60059" y="2053366"/>
            <a:ext cx="4874559" cy="3162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1752" y="5215911"/>
            <a:ext cx="1337422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spcBef>
                <a:spcPts val="0"/>
              </a:spcBef>
              <a:spcAft>
                <a:spcPts val="0"/>
              </a:spcAft>
            </a:pPr>
            <a:r>
              <a:rPr sz="794" spc="35" dirty="0">
                <a:solidFill>
                  <a:prstClr val="black"/>
                </a:solidFill>
                <a:latin typeface="Times New Roman"/>
                <a:cs typeface="Times New Roman"/>
              </a:rPr>
              <a:t>Source: </a:t>
            </a:r>
            <a:r>
              <a:rPr sz="794" spc="44" dirty="0">
                <a:solidFill>
                  <a:prstClr val="black"/>
                </a:solidFill>
                <a:latin typeface="Times New Roman"/>
                <a:cs typeface="Times New Roman"/>
              </a:rPr>
              <a:t>Green </a:t>
            </a:r>
            <a:r>
              <a:rPr sz="794" spc="31" dirty="0">
                <a:solidFill>
                  <a:prstClr val="black"/>
                </a:solidFill>
                <a:latin typeface="Times New Roman"/>
                <a:cs typeface="Times New Roman"/>
              </a:rPr>
              <a:t>Energy</a:t>
            </a:r>
            <a:r>
              <a:rPr sz="794" spc="-7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94" spc="9" dirty="0">
                <a:solidFill>
                  <a:prstClr val="black"/>
                </a:solidFill>
                <a:latin typeface="Times New Roman"/>
                <a:cs typeface="Times New Roman"/>
              </a:rPr>
              <a:t>Wallet</a:t>
            </a:r>
            <a:endParaRPr sz="79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82488" y="5246812"/>
            <a:ext cx="682999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spcBef>
                <a:spcPts val="0"/>
              </a:spcBef>
              <a:spcAft>
                <a:spcPts val="0"/>
              </a:spcAft>
            </a:pPr>
            <a:r>
              <a:rPr sz="794" spc="35" dirty="0">
                <a:solidFill>
                  <a:prstClr val="black"/>
                </a:solidFill>
                <a:latin typeface="Times New Roman"/>
                <a:cs typeface="Times New Roman"/>
              </a:rPr>
              <a:t>Source:</a:t>
            </a:r>
            <a:r>
              <a:rPr sz="794" spc="-3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94" spc="22" dirty="0">
                <a:solidFill>
                  <a:prstClr val="black"/>
                </a:solidFill>
                <a:latin typeface="Times New Roman"/>
                <a:cs typeface="Times New Roman"/>
              </a:rPr>
              <a:t>Nuvve</a:t>
            </a:r>
            <a:endParaRPr sz="79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53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45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7626" y="1363054"/>
            <a:ext cx="7060265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35" dirty="0"/>
              <a:t>Microgrids:</a:t>
            </a:r>
            <a:r>
              <a:rPr spc="4" dirty="0"/>
              <a:t> </a:t>
            </a:r>
            <a:r>
              <a:rPr spc="340" dirty="0"/>
              <a:t>Not</a:t>
            </a:r>
            <a:r>
              <a:rPr spc="4" dirty="0"/>
              <a:t> </a:t>
            </a:r>
            <a:r>
              <a:rPr spc="340" dirty="0"/>
              <a:t>just</a:t>
            </a:r>
            <a:r>
              <a:rPr spc="4" dirty="0"/>
              <a:t> </a:t>
            </a:r>
            <a:r>
              <a:rPr spc="335" dirty="0"/>
              <a:t>military</a:t>
            </a:r>
            <a:r>
              <a:rPr spc="44" dirty="0"/>
              <a:t> </a:t>
            </a:r>
            <a:r>
              <a:rPr spc="427" dirty="0"/>
              <a:t>anymore</a:t>
            </a:r>
          </a:p>
        </p:txBody>
      </p:sp>
      <p:sp>
        <p:nvSpPr>
          <p:cNvPr id="5" name="object 5"/>
          <p:cNvSpPr/>
          <p:nvPr/>
        </p:nvSpPr>
        <p:spPr>
          <a:xfrm>
            <a:off x="1234201" y="2014370"/>
            <a:ext cx="2288911" cy="3287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809265" y="2215971"/>
            <a:ext cx="6718646" cy="2748271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3107557" indent="-134478">
              <a:spcBef>
                <a:spcPts val="93"/>
              </a:spcBef>
              <a:buChar char="-"/>
              <a:tabLst>
                <a:tab pos="3108117" algn="l"/>
              </a:tabLst>
            </a:pPr>
            <a:r>
              <a:rPr spc="22" dirty="0"/>
              <a:t>Microgrids </a:t>
            </a:r>
            <a:r>
              <a:rPr spc="132" dirty="0"/>
              <a:t>can </a:t>
            </a:r>
            <a:r>
              <a:rPr spc="9" dirty="0"/>
              <a:t>offer </a:t>
            </a:r>
            <a:r>
              <a:rPr spc="93" dirty="0"/>
              <a:t>greater</a:t>
            </a:r>
            <a:r>
              <a:rPr spc="-57" dirty="0"/>
              <a:t> </a:t>
            </a:r>
            <a:r>
              <a:rPr spc="66" dirty="0"/>
              <a:t>resilience</a:t>
            </a:r>
          </a:p>
          <a:p>
            <a:pPr marL="3107557" indent="-134478">
              <a:buChar char="-"/>
              <a:tabLst>
                <a:tab pos="3108117" algn="l"/>
              </a:tabLst>
            </a:pPr>
            <a:r>
              <a:rPr spc="93" dirty="0"/>
              <a:t>Even </a:t>
            </a:r>
            <a:r>
              <a:rPr spc="53" dirty="0"/>
              <a:t>small grids </a:t>
            </a:r>
            <a:r>
              <a:rPr spc="44" dirty="0"/>
              <a:t>aren’t </a:t>
            </a:r>
            <a:r>
              <a:rPr spc="141" dirty="0"/>
              <a:t>easy </a:t>
            </a:r>
            <a:r>
              <a:rPr spc="44" dirty="0"/>
              <a:t>to</a:t>
            </a:r>
            <a:r>
              <a:rPr spc="-202" dirty="0"/>
              <a:t> </a:t>
            </a:r>
            <a:r>
              <a:rPr spc="141" dirty="0"/>
              <a:t>manage</a:t>
            </a:r>
          </a:p>
          <a:p>
            <a:pPr marL="2961873">
              <a:buFont typeface="Times New Roman"/>
              <a:buChar char="-"/>
            </a:pPr>
            <a:endParaRPr sz="1941"/>
          </a:p>
          <a:p>
            <a:pPr marL="2961873">
              <a:spcBef>
                <a:spcPts val="22"/>
              </a:spcBef>
              <a:buFont typeface="Times New Roman"/>
              <a:buChar char="-"/>
            </a:pPr>
            <a:endParaRPr sz="1721"/>
          </a:p>
          <a:p>
            <a:pPr marL="3107557" indent="-134478">
              <a:buChar char="-"/>
              <a:tabLst>
                <a:tab pos="3108117" algn="l"/>
              </a:tabLst>
            </a:pPr>
            <a:r>
              <a:rPr spc="44" dirty="0"/>
              <a:t>Market </a:t>
            </a:r>
            <a:r>
              <a:rPr spc="115" dirty="0"/>
              <a:t>expanded </a:t>
            </a:r>
            <a:r>
              <a:rPr spc="93" dirty="0"/>
              <a:t>thanks </a:t>
            </a:r>
            <a:r>
              <a:rPr spc="35" dirty="0"/>
              <a:t>to </a:t>
            </a:r>
            <a:r>
              <a:rPr spc="93" dirty="0"/>
              <a:t>cost</a:t>
            </a:r>
            <a:r>
              <a:rPr spc="-119" dirty="0"/>
              <a:t> </a:t>
            </a:r>
            <a:r>
              <a:rPr spc="71" dirty="0"/>
              <a:t>reductions</a:t>
            </a:r>
          </a:p>
          <a:p>
            <a:pPr marL="3107557" indent="-134478">
              <a:buChar char="-"/>
              <a:tabLst>
                <a:tab pos="3108117" algn="l"/>
              </a:tabLst>
            </a:pPr>
            <a:r>
              <a:rPr spc="49" dirty="0"/>
              <a:t>Community </a:t>
            </a:r>
            <a:r>
              <a:rPr spc="44" dirty="0"/>
              <a:t>microgrids </a:t>
            </a:r>
            <a:r>
              <a:rPr spc="124" dirty="0"/>
              <a:t>are </a:t>
            </a:r>
            <a:r>
              <a:rPr spc="49" dirty="0"/>
              <a:t>quite</a:t>
            </a:r>
            <a:r>
              <a:rPr spc="-110" dirty="0"/>
              <a:t> </a:t>
            </a:r>
            <a:r>
              <a:rPr spc="66" dirty="0"/>
              <a:t>popular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37193" y="5471017"/>
            <a:ext cx="17257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21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83434" y="5233121"/>
            <a:ext cx="541804" cy="13352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 fontAlgn="auto">
              <a:spcBef>
                <a:spcPts val="88"/>
              </a:spcBef>
              <a:spcAft>
                <a:spcPts val="0"/>
              </a:spcAft>
            </a:pPr>
            <a:r>
              <a:rPr sz="794" spc="-22" dirty="0">
                <a:solidFill>
                  <a:prstClr val="black"/>
                </a:solidFill>
                <a:latin typeface="Times New Roman"/>
                <a:cs typeface="Times New Roman"/>
              </a:rPr>
              <a:t>© </a:t>
            </a:r>
            <a:r>
              <a:rPr sz="794" spc="35" dirty="0">
                <a:solidFill>
                  <a:prstClr val="black"/>
                </a:solidFill>
                <a:latin typeface="Times New Roman"/>
                <a:cs typeface="Times New Roman"/>
              </a:rPr>
              <a:t>E</a:t>
            </a:r>
            <a:r>
              <a:rPr sz="794" spc="9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94" spc="44" dirty="0">
                <a:solidFill>
                  <a:prstClr val="black"/>
                </a:solidFill>
                <a:latin typeface="Times New Roman"/>
                <a:cs typeface="Times New Roman"/>
              </a:rPr>
              <a:t>Source</a:t>
            </a:r>
            <a:endParaRPr sz="794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37651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63" y="1369891"/>
            <a:ext cx="7330328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53" dirty="0">
                <a:solidFill>
                  <a:srgbClr val="598AD4"/>
                </a:solidFill>
              </a:rPr>
              <a:t>Most</a:t>
            </a:r>
            <a:r>
              <a:rPr spc="4" dirty="0">
                <a:solidFill>
                  <a:srgbClr val="598AD4"/>
                </a:solidFill>
              </a:rPr>
              <a:t> </a:t>
            </a:r>
            <a:r>
              <a:rPr spc="375" dirty="0">
                <a:solidFill>
                  <a:srgbClr val="598AD4"/>
                </a:solidFill>
              </a:rPr>
              <a:t>business</a:t>
            </a:r>
            <a:r>
              <a:rPr spc="-9" dirty="0">
                <a:solidFill>
                  <a:srgbClr val="598AD4"/>
                </a:solidFill>
              </a:rPr>
              <a:t> </a:t>
            </a:r>
            <a:r>
              <a:rPr spc="405" dirty="0">
                <a:solidFill>
                  <a:srgbClr val="598AD4"/>
                </a:solidFill>
              </a:rPr>
              <a:t>customers</a:t>
            </a:r>
            <a:r>
              <a:rPr spc="-9" dirty="0">
                <a:solidFill>
                  <a:srgbClr val="598AD4"/>
                </a:solidFill>
              </a:rPr>
              <a:t> </a:t>
            </a:r>
            <a:r>
              <a:rPr spc="441" dirty="0">
                <a:solidFill>
                  <a:srgbClr val="598AD4"/>
                </a:solidFill>
              </a:rPr>
              <a:t>are</a:t>
            </a:r>
            <a:r>
              <a:rPr spc="-4" dirty="0">
                <a:solidFill>
                  <a:srgbClr val="598AD4"/>
                </a:solidFill>
              </a:rPr>
              <a:t> </a:t>
            </a:r>
            <a:r>
              <a:rPr spc="379" dirty="0">
                <a:solidFill>
                  <a:srgbClr val="598AD4"/>
                </a:solidFill>
              </a:rPr>
              <a:t>interested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6254" y="5262695"/>
            <a:ext cx="2731994" cy="12276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defTabSz="806867" fontAlgn="auto">
              <a:spcBef>
                <a:spcPts val="110"/>
              </a:spcBef>
              <a:spcAft>
                <a:spcPts val="0"/>
              </a:spcAft>
            </a:pPr>
            <a:r>
              <a:rPr sz="706" dirty="0">
                <a:solidFill>
                  <a:prstClr val="black"/>
                </a:solidFill>
                <a:latin typeface="Times New Roman"/>
                <a:cs typeface="Times New Roman"/>
              </a:rPr>
              <a:t>© </a:t>
            </a:r>
            <a:r>
              <a:rPr sz="706" spc="49" dirty="0">
                <a:solidFill>
                  <a:prstClr val="black"/>
                </a:solidFill>
                <a:latin typeface="Times New Roman"/>
                <a:cs typeface="Times New Roman"/>
              </a:rPr>
              <a:t>E </a:t>
            </a:r>
            <a:r>
              <a:rPr sz="706" spc="44" dirty="0">
                <a:solidFill>
                  <a:prstClr val="black"/>
                </a:solidFill>
                <a:latin typeface="Times New Roman"/>
                <a:cs typeface="Times New Roman"/>
              </a:rPr>
              <a:t>Source; </a:t>
            </a:r>
            <a:r>
              <a:rPr sz="706" spc="49" dirty="0">
                <a:solidFill>
                  <a:prstClr val="black"/>
                </a:solidFill>
                <a:latin typeface="Times New Roman"/>
                <a:cs typeface="Times New Roman"/>
              </a:rPr>
              <a:t>data </a:t>
            </a:r>
            <a:r>
              <a:rPr sz="706" spc="22" dirty="0">
                <a:solidFill>
                  <a:prstClr val="black"/>
                </a:solidFill>
                <a:latin typeface="Times New Roman"/>
                <a:cs typeface="Times New Roman"/>
              </a:rPr>
              <a:t>from </a:t>
            </a:r>
            <a:r>
              <a:rPr sz="706" spc="44" dirty="0">
                <a:solidFill>
                  <a:prstClr val="black"/>
                </a:solidFill>
                <a:latin typeface="Times New Roman"/>
                <a:cs typeface="Times New Roman"/>
              </a:rPr>
              <a:t>2017 </a:t>
            </a:r>
            <a:r>
              <a:rPr sz="706" spc="49" dirty="0">
                <a:solidFill>
                  <a:prstClr val="black"/>
                </a:solidFill>
                <a:latin typeface="Times New Roman"/>
                <a:cs typeface="Times New Roman"/>
              </a:rPr>
              <a:t>E Source </a:t>
            </a:r>
            <a:r>
              <a:rPr sz="706" spc="35" dirty="0">
                <a:solidFill>
                  <a:prstClr val="black"/>
                </a:solidFill>
                <a:latin typeface="Times New Roman"/>
                <a:cs typeface="Times New Roman"/>
              </a:rPr>
              <a:t>DER </a:t>
            </a:r>
            <a:r>
              <a:rPr sz="706" spc="31" dirty="0">
                <a:solidFill>
                  <a:prstClr val="black"/>
                </a:solidFill>
                <a:latin typeface="Times New Roman"/>
                <a:cs typeface="Times New Roman"/>
              </a:rPr>
              <a:t>Benchmarking</a:t>
            </a:r>
            <a:r>
              <a:rPr sz="706" spc="-40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06" spc="35" dirty="0">
                <a:solidFill>
                  <a:prstClr val="black"/>
                </a:solidFill>
                <a:latin typeface="Times New Roman"/>
                <a:cs typeface="Times New Roman"/>
              </a:rPr>
              <a:t>Survey</a:t>
            </a:r>
            <a:endParaRPr sz="7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906" y="2113402"/>
            <a:ext cx="7834256" cy="3051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55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724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63" y="1369891"/>
            <a:ext cx="6213101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221" dirty="0">
                <a:solidFill>
                  <a:srgbClr val="598AD4"/>
                </a:solidFill>
              </a:rPr>
              <a:t>Big</a:t>
            </a:r>
            <a:r>
              <a:rPr spc="4" dirty="0">
                <a:solidFill>
                  <a:srgbClr val="598AD4"/>
                </a:solidFill>
              </a:rPr>
              <a:t> </a:t>
            </a:r>
            <a:r>
              <a:rPr spc="375" dirty="0">
                <a:solidFill>
                  <a:srgbClr val="598AD4"/>
                </a:solidFill>
              </a:rPr>
              <a:t>interest</a:t>
            </a:r>
            <a:r>
              <a:rPr spc="4" dirty="0">
                <a:solidFill>
                  <a:srgbClr val="598AD4"/>
                </a:solidFill>
              </a:rPr>
              <a:t> </a:t>
            </a:r>
            <a:r>
              <a:rPr spc="388" dirty="0">
                <a:solidFill>
                  <a:srgbClr val="598AD4"/>
                </a:solidFill>
              </a:rPr>
              <a:t>can</a:t>
            </a:r>
            <a:r>
              <a:rPr spc="26" dirty="0">
                <a:solidFill>
                  <a:srgbClr val="598AD4"/>
                </a:solidFill>
              </a:rPr>
              <a:t> </a:t>
            </a:r>
            <a:r>
              <a:rPr spc="353" dirty="0">
                <a:solidFill>
                  <a:srgbClr val="598AD4"/>
                </a:solidFill>
              </a:rPr>
              <a:t>lead</a:t>
            </a:r>
            <a:r>
              <a:rPr spc="-9" dirty="0">
                <a:solidFill>
                  <a:srgbClr val="598AD4"/>
                </a:solidFill>
              </a:rPr>
              <a:t> </a:t>
            </a:r>
            <a:r>
              <a:rPr spc="353" dirty="0">
                <a:solidFill>
                  <a:srgbClr val="598AD4"/>
                </a:solidFill>
              </a:rPr>
              <a:t>to</a:t>
            </a:r>
            <a:r>
              <a:rPr spc="9" dirty="0">
                <a:solidFill>
                  <a:srgbClr val="598AD4"/>
                </a:solidFill>
              </a:rPr>
              <a:t> </a:t>
            </a:r>
            <a:r>
              <a:rPr spc="274" dirty="0">
                <a:solidFill>
                  <a:srgbClr val="598AD4"/>
                </a:solidFill>
              </a:rPr>
              <a:t>big</a:t>
            </a:r>
            <a:r>
              <a:rPr spc="4" dirty="0">
                <a:solidFill>
                  <a:srgbClr val="598AD4"/>
                </a:solidFill>
              </a:rPr>
              <a:t> </a:t>
            </a:r>
            <a:r>
              <a:rPr spc="265" dirty="0">
                <a:solidFill>
                  <a:srgbClr val="598AD4"/>
                </a:solidFill>
              </a:rPr>
              <a:t>hype…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23005" y="5064969"/>
            <a:ext cx="1134035" cy="12276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defTabSz="806867" fontAlgn="auto">
              <a:spcBef>
                <a:spcPts val="110"/>
              </a:spcBef>
              <a:spcAft>
                <a:spcPts val="0"/>
              </a:spcAft>
            </a:pPr>
            <a:r>
              <a:rPr sz="706" spc="44" dirty="0">
                <a:solidFill>
                  <a:prstClr val="black"/>
                </a:solidFill>
                <a:latin typeface="Times New Roman"/>
                <a:cs typeface="Times New Roman"/>
              </a:rPr>
              <a:t>Source: </a:t>
            </a:r>
            <a:r>
              <a:rPr sz="706" spc="9" dirty="0">
                <a:solidFill>
                  <a:prstClr val="black"/>
                </a:solidFill>
                <a:latin typeface="Times New Roman"/>
                <a:cs typeface="Times New Roman"/>
              </a:rPr>
              <a:t>Brooklyn </a:t>
            </a:r>
            <a:r>
              <a:rPr sz="706" spc="4" dirty="0">
                <a:solidFill>
                  <a:prstClr val="black"/>
                </a:solidFill>
                <a:latin typeface="Times New Roman"/>
                <a:cs typeface="Times New Roman"/>
              </a:rPr>
              <a:t>Microgrid</a:t>
            </a:r>
            <a:endParaRPr sz="7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9663" y="2080260"/>
            <a:ext cx="3859306" cy="2901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35562" y="2095052"/>
            <a:ext cx="3583640" cy="29126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56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34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62" y="1369891"/>
            <a:ext cx="7026648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18" dirty="0">
                <a:solidFill>
                  <a:srgbClr val="598AD4"/>
                </a:solidFill>
              </a:rPr>
              <a:t>So</a:t>
            </a:r>
            <a:r>
              <a:rPr spc="9" dirty="0">
                <a:solidFill>
                  <a:srgbClr val="598AD4"/>
                </a:solidFill>
              </a:rPr>
              <a:t> </a:t>
            </a:r>
            <a:r>
              <a:rPr spc="163" dirty="0">
                <a:solidFill>
                  <a:srgbClr val="598AD4"/>
                </a:solidFill>
              </a:rPr>
              <a:t>it’s</a:t>
            </a:r>
            <a:r>
              <a:rPr spc="22" dirty="0">
                <a:solidFill>
                  <a:srgbClr val="598AD4"/>
                </a:solidFill>
              </a:rPr>
              <a:t> </a:t>
            </a:r>
            <a:r>
              <a:rPr spc="424" dirty="0">
                <a:solidFill>
                  <a:srgbClr val="598AD4"/>
                </a:solidFill>
              </a:rPr>
              <a:t>important</a:t>
            </a:r>
            <a:r>
              <a:rPr spc="4" dirty="0">
                <a:solidFill>
                  <a:srgbClr val="598AD4"/>
                </a:solidFill>
              </a:rPr>
              <a:t> </a:t>
            </a:r>
            <a:r>
              <a:rPr spc="353" dirty="0">
                <a:solidFill>
                  <a:srgbClr val="598AD4"/>
                </a:solidFill>
              </a:rPr>
              <a:t>to</a:t>
            </a:r>
            <a:r>
              <a:rPr spc="9" dirty="0">
                <a:solidFill>
                  <a:srgbClr val="598AD4"/>
                </a:solidFill>
              </a:rPr>
              <a:t> </a:t>
            </a:r>
            <a:r>
              <a:rPr spc="441" dirty="0">
                <a:solidFill>
                  <a:srgbClr val="598AD4"/>
                </a:solidFill>
              </a:rPr>
              <a:t>read</a:t>
            </a:r>
            <a:r>
              <a:rPr spc="-9" dirty="0">
                <a:solidFill>
                  <a:srgbClr val="598AD4"/>
                </a:solidFill>
              </a:rPr>
              <a:t> </a:t>
            </a:r>
            <a:r>
              <a:rPr spc="397" dirty="0">
                <a:solidFill>
                  <a:srgbClr val="598AD4"/>
                </a:solidFill>
              </a:rPr>
              <a:t>the</a:t>
            </a:r>
            <a:r>
              <a:rPr spc="-4" dirty="0">
                <a:solidFill>
                  <a:srgbClr val="598AD4"/>
                </a:solidFill>
              </a:rPr>
              <a:t> </a:t>
            </a:r>
            <a:r>
              <a:rPr spc="309" dirty="0">
                <a:solidFill>
                  <a:srgbClr val="598AD4"/>
                </a:solidFill>
              </a:rPr>
              <a:t>fine</a:t>
            </a:r>
            <a:r>
              <a:rPr spc="22" dirty="0">
                <a:solidFill>
                  <a:srgbClr val="598AD4"/>
                </a:solidFill>
              </a:rPr>
              <a:t> </a:t>
            </a:r>
            <a:r>
              <a:rPr spc="405" dirty="0">
                <a:solidFill>
                  <a:srgbClr val="598AD4"/>
                </a:solidFill>
              </a:rPr>
              <a:t>print</a:t>
            </a:r>
          </a:p>
        </p:txBody>
      </p:sp>
      <p:sp>
        <p:nvSpPr>
          <p:cNvPr id="5" name="object 5"/>
          <p:cNvSpPr/>
          <p:nvPr/>
        </p:nvSpPr>
        <p:spPr>
          <a:xfrm>
            <a:off x="2081604" y="2810435"/>
            <a:ext cx="1379647" cy="1936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01183" y="2334409"/>
            <a:ext cx="2712272" cy="25101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17059" y="2888083"/>
            <a:ext cx="1465299" cy="1630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86662" y="2342477"/>
            <a:ext cx="2712271" cy="25101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7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57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3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63" y="1369891"/>
            <a:ext cx="6399679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40" dirty="0">
                <a:solidFill>
                  <a:srgbClr val="598AD4"/>
                </a:solidFill>
              </a:rPr>
              <a:t>Transactive</a:t>
            </a:r>
            <a:r>
              <a:rPr spc="-4" dirty="0">
                <a:solidFill>
                  <a:srgbClr val="598AD4"/>
                </a:solidFill>
              </a:rPr>
              <a:t> </a:t>
            </a:r>
            <a:r>
              <a:rPr spc="357" dirty="0">
                <a:solidFill>
                  <a:srgbClr val="598AD4"/>
                </a:solidFill>
              </a:rPr>
              <a:t>energy</a:t>
            </a:r>
            <a:r>
              <a:rPr spc="-9" dirty="0">
                <a:solidFill>
                  <a:srgbClr val="598AD4"/>
                </a:solidFill>
              </a:rPr>
              <a:t> </a:t>
            </a:r>
            <a:r>
              <a:rPr spc="269" dirty="0">
                <a:solidFill>
                  <a:srgbClr val="598AD4"/>
                </a:solidFill>
              </a:rPr>
              <a:t>is</a:t>
            </a:r>
            <a:r>
              <a:rPr spc="22" dirty="0">
                <a:solidFill>
                  <a:srgbClr val="598AD4"/>
                </a:solidFill>
              </a:rPr>
              <a:t> </a:t>
            </a:r>
            <a:r>
              <a:rPr spc="361" dirty="0">
                <a:solidFill>
                  <a:srgbClr val="598AD4"/>
                </a:solidFill>
              </a:rPr>
              <a:t>in</a:t>
            </a:r>
            <a:r>
              <a:rPr spc="26" dirty="0">
                <a:solidFill>
                  <a:srgbClr val="598AD4"/>
                </a:solidFill>
              </a:rPr>
              <a:t> </a:t>
            </a:r>
            <a:r>
              <a:rPr spc="291" dirty="0">
                <a:solidFill>
                  <a:srgbClr val="598AD4"/>
                </a:solidFill>
              </a:rPr>
              <a:t>its</a:t>
            </a:r>
            <a:r>
              <a:rPr spc="22" dirty="0">
                <a:solidFill>
                  <a:srgbClr val="598AD4"/>
                </a:solidFill>
              </a:rPr>
              <a:t> </a:t>
            </a:r>
            <a:r>
              <a:rPr spc="322" dirty="0">
                <a:solidFill>
                  <a:srgbClr val="598AD4"/>
                </a:solidFill>
              </a:rPr>
              <a:t>infancy</a:t>
            </a:r>
          </a:p>
        </p:txBody>
      </p:sp>
      <p:sp>
        <p:nvSpPr>
          <p:cNvPr id="5" name="object 5"/>
          <p:cNvSpPr/>
          <p:nvPr/>
        </p:nvSpPr>
        <p:spPr>
          <a:xfrm>
            <a:off x="672353" y="2421816"/>
            <a:ext cx="3923851" cy="2533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85317" y="2421816"/>
            <a:ext cx="3451859" cy="25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0263" y="5003128"/>
            <a:ext cx="1193426" cy="122763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 defTabSz="806867" fontAlgn="auto">
              <a:spcBef>
                <a:spcPts val="110"/>
              </a:spcBef>
              <a:spcAft>
                <a:spcPts val="0"/>
              </a:spcAft>
            </a:pPr>
            <a:r>
              <a:rPr sz="706" spc="44" dirty="0">
                <a:solidFill>
                  <a:prstClr val="black"/>
                </a:solidFill>
                <a:latin typeface="Times New Roman"/>
                <a:cs typeface="Times New Roman"/>
              </a:rPr>
              <a:t>Source: </a:t>
            </a:r>
            <a:r>
              <a:rPr sz="706" spc="53" dirty="0">
                <a:solidFill>
                  <a:prstClr val="black"/>
                </a:solidFill>
                <a:latin typeface="Times New Roman"/>
                <a:cs typeface="Times New Roman"/>
              </a:rPr>
              <a:t>Opus </a:t>
            </a:r>
            <a:r>
              <a:rPr sz="706" spc="66" dirty="0">
                <a:solidFill>
                  <a:prstClr val="black"/>
                </a:solidFill>
                <a:latin typeface="Times New Roman"/>
                <a:cs typeface="Times New Roman"/>
              </a:rPr>
              <a:t>One</a:t>
            </a:r>
            <a:r>
              <a:rPr sz="706" spc="-5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706" spc="26" dirty="0">
                <a:solidFill>
                  <a:prstClr val="black"/>
                </a:solidFill>
                <a:latin typeface="Times New Roman"/>
                <a:cs typeface="Times New Roman"/>
              </a:rPr>
              <a:t>Solutions</a:t>
            </a:r>
            <a:endParaRPr sz="706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58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142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82" y="5407062"/>
            <a:ext cx="268941" cy="291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7883" y="1160481"/>
            <a:ext cx="8068235" cy="85165"/>
          </a:xfrm>
          <a:custGeom>
            <a:avLst/>
            <a:gdLst/>
            <a:ahLst/>
            <a:cxnLst/>
            <a:rect l="l" t="t" r="r" b="b"/>
            <a:pathLst>
              <a:path w="9144000" h="96519">
                <a:moveTo>
                  <a:pt x="0" y="0"/>
                </a:moveTo>
                <a:lnTo>
                  <a:pt x="9144000" y="0"/>
                </a:lnTo>
                <a:lnTo>
                  <a:pt x="9144000" y="96012"/>
                </a:lnTo>
                <a:lnTo>
                  <a:pt x="0" y="96012"/>
                </a:lnTo>
                <a:lnTo>
                  <a:pt x="0" y="0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3163" y="1380585"/>
            <a:ext cx="4301938" cy="44592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401" dirty="0"/>
              <a:t>Thank </a:t>
            </a:r>
            <a:r>
              <a:rPr spc="247" dirty="0"/>
              <a:t>You!</a:t>
            </a:r>
            <a:r>
              <a:rPr spc="-427" dirty="0"/>
              <a:t> </a:t>
            </a:r>
            <a:r>
              <a:rPr spc="353" dirty="0"/>
              <a:t>Questions?</a:t>
            </a:r>
          </a:p>
        </p:txBody>
      </p:sp>
      <p:sp>
        <p:nvSpPr>
          <p:cNvPr id="5" name="object 5"/>
          <p:cNvSpPr/>
          <p:nvPr/>
        </p:nvSpPr>
        <p:spPr>
          <a:xfrm>
            <a:off x="757070" y="4975412"/>
            <a:ext cx="7613837" cy="419660"/>
          </a:xfrm>
          <a:custGeom>
            <a:avLst/>
            <a:gdLst/>
            <a:ahLst/>
            <a:cxnLst/>
            <a:rect l="l" t="t" r="r" b="b"/>
            <a:pathLst>
              <a:path w="8629015" h="475614">
                <a:moveTo>
                  <a:pt x="8625840" y="475488"/>
                </a:moveTo>
                <a:lnTo>
                  <a:pt x="4572" y="475488"/>
                </a:lnTo>
                <a:lnTo>
                  <a:pt x="0" y="470916"/>
                </a:lnTo>
                <a:lnTo>
                  <a:pt x="0" y="3048"/>
                </a:lnTo>
                <a:lnTo>
                  <a:pt x="4572" y="0"/>
                </a:lnTo>
                <a:lnTo>
                  <a:pt x="8625840" y="0"/>
                </a:lnTo>
                <a:lnTo>
                  <a:pt x="8628888" y="3048"/>
                </a:lnTo>
                <a:lnTo>
                  <a:pt x="8628888" y="9144"/>
                </a:lnTo>
                <a:lnTo>
                  <a:pt x="18288" y="9144"/>
                </a:lnTo>
                <a:lnTo>
                  <a:pt x="9144" y="18288"/>
                </a:lnTo>
                <a:lnTo>
                  <a:pt x="18288" y="18288"/>
                </a:lnTo>
                <a:lnTo>
                  <a:pt x="18288" y="457200"/>
                </a:lnTo>
                <a:lnTo>
                  <a:pt x="9144" y="457200"/>
                </a:lnTo>
                <a:lnTo>
                  <a:pt x="18288" y="466344"/>
                </a:lnTo>
                <a:lnTo>
                  <a:pt x="8628888" y="466344"/>
                </a:lnTo>
                <a:lnTo>
                  <a:pt x="8628888" y="470916"/>
                </a:lnTo>
                <a:lnTo>
                  <a:pt x="8625840" y="475488"/>
                </a:lnTo>
                <a:close/>
              </a:path>
              <a:path w="8629015" h="475614">
                <a:moveTo>
                  <a:pt x="18288" y="18288"/>
                </a:moveTo>
                <a:lnTo>
                  <a:pt x="9144" y="18288"/>
                </a:lnTo>
                <a:lnTo>
                  <a:pt x="18288" y="9144"/>
                </a:lnTo>
                <a:lnTo>
                  <a:pt x="18288" y="18288"/>
                </a:lnTo>
                <a:close/>
              </a:path>
              <a:path w="8629015" h="475614">
                <a:moveTo>
                  <a:pt x="8610600" y="18288"/>
                </a:moveTo>
                <a:lnTo>
                  <a:pt x="18288" y="18288"/>
                </a:lnTo>
                <a:lnTo>
                  <a:pt x="18288" y="9144"/>
                </a:lnTo>
                <a:lnTo>
                  <a:pt x="8610600" y="9144"/>
                </a:lnTo>
                <a:lnTo>
                  <a:pt x="8610600" y="18288"/>
                </a:lnTo>
                <a:close/>
              </a:path>
              <a:path w="8629015" h="475614">
                <a:moveTo>
                  <a:pt x="8610600" y="466344"/>
                </a:moveTo>
                <a:lnTo>
                  <a:pt x="8610600" y="9144"/>
                </a:lnTo>
                <a:lnTo>
                  <a:pt x="8619744" y="18288"/>
                </a:lnTo>
                <a:lnTo>
                  <a:pt x="8628888" y="18288"/>
                </a:lnTo>
                <a:lnTo>
                  <a:pt x="8628888" y="457200"/>
                </a:lnTo>
                <a:lnTo>
                  <a:pt x="8619744" y="457200"/>
                </a:lnTo>
                <a:lnTo>
                  <a:pt x="8610600" y="466344"/>
                </a:lnTo>
                <a:close/>
              </a:path>
              <a:path w="8629015" h="475614">
                <a:moveTo>
                  <a:pt x="8628888" y="18288"/>
                </a:moveTo>
                <a:lnTo>
                  <a:pt x="8619744" y="18288"/>
                </a:lnTo>
                <a:lnTo>
                  <a:pt x="8610600" y="9144"/>
                </a:lnTo>
                <a:lnTo>
                  <a:pt x="8628888" y="9144"/>
                </a:lnTo>
                <a:lnTo>
                  <a:pt x="8628888" y="18288"/>
                </a:lnTo>
                <a:close/>
              </a:path>
              <a:path w="8629015" h="475614">
                <a:moveTo>
                  <a:pt x="18288" y="466344"/>
                </a:moveTo>
                <a:lnTo>
                  <a:pt x="9144" y="457200"/>
                </a:lnTo>
                <a:lnTo>
                  <a:pt x="18288" y="457200"/>
                </a:lnTo>
                <a:lnTo>
                  <a:pt x="18288" y="466344"/>
                </a:lnTo>
                <a:close/>
              </a:path>
              <a:path w="8629015" h="475614">
                <a:moveTo>
                  <a:pt x="8610600" y="466344"/>
                </a:moveTo>
                <a:lnTo>
                  <a:pt x="18288" y="466344"/>
                </a:lnTo>
                <a:lnTo>
                  <a:pt x="18288" y="457200"/>
                </a:lnTo>
                <a:lnTo>
                  <a:pt x="8610600" y="457200"/>
                </a:lnTo>
                <a:lnTo>
                  <a:pt x="8610600" y="466344"/>
                </a:lnTo>
                <a:close/>
              </a:path>
              <a:path w="8629015" h="475614">
                <a:moveTo>
                  <a:pt x="8628888" y="466344"/>
                </a:moveTo>
                <a:lnTo>
                  <a:pt x="8610600" y="466344"/>
                </a:lnTo>
                <a:lnTo>
                  <a:pt x="8619744" y="457200"/>
                </a:lnTo>
                <a:lnTo>
                  <a:pt x="8628888" y="457200"/>
                </a:lnTo>
                <a:lnTo>
                  <a:pt x="8628888" y="466344"/>
                </a:lnTo>
                <a:close/>
              </a:path>
            </a:pathLst>
          </a:custGeom>
          <a:solidFill>
            <a:srgbClr val="F6931D"/>
          </a:solid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5944" y="4498920"/>
            <a:ext cx="7398124" cy="844673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62196" algn="ctr" defTabSz="806867" fontAlgn="auto">
              <a:spcBef>
                <a:spcPts val="93"/>
              </a:spcBef>
              <a:spcAft>
                <a:spcPts val="0"/>
              </a:spcAft>
            </a:pPr>
            <a:r>
              <a:rPr sz="1235" spc="75" dirty="0">
                <a:solidFill>
                  <a:srgbClr val="4977BA"/>
                </a:solidFill>
                <a:latin typeface="Times New Roman"/>
                <a:cs typeface="Times New Roman"/>
              </a:rPr>
              <a:t>Have</a:t>
            </a:r>
            <a:r>
              <a:rPr sz="1235" spc="22" dirty="0">
                <a:solidFill>
                  <a:srgbClr val="4977BA"/>
                </a:solidFill>
                <a:latin typeface="Times New Roman"/>
                <a:cs typeface="Times New Roman"/>
              </a:rPr>
              <a:t> </a:t>
            </a:r>
            <a:r>
              <a:rPr sz="1235" spc="132" dirty="0">
                <a:solidFill>
                  <a:srgbClr val="4977BA"/>
                </a:solidFill>
                <a:latin typeface="Times New Roman"/>
                <a:cs typeface="Times New Roman"/>
              </a:rPr>
              <a:t>a</a:t>
            </a:r>
            <a:r>
              <a:rPr sz="1235" spc="22" dirty="0">
                <a:solidFill>
                  <a:srgbClr val="4977BA"/>
                </a:solidFill>
                <a:latin typeface="Times New Roman"/>
                <a:cs typeface="Times New Roman"/>
              </a:rPr>
              <a:t> </a:t>
            </a:r>
            <a:r>
              <a:rPr sz="1235" spc="119" dirty="0">
                <a:solidFill>
                  <a:srgbClr val="4977BA"/>
                </a:solidFill>
                <a:latin typeface="Times New Roman"/>
                <a:cs typeface="Times New Roman"/>
              </a:rPr>
              <a:t>question?</a:t>
            </a:r>
            <a:r>
              <a:rPr sz="1235" spc="-53" dirty="0">
                <a:solidFill>
                  <a:srgbClr val="4977BA"/>
                </a:solidFill>
                <a:latin typeface="Times New Roman"/>
                <a:cs typeface="Times New Roman"/>
              </a:rPr>
              <a:t> </a:t>
            </a:r>
            <a:r>
              <a:rPr sz="1235" spc="75" dirty="0">
                <a:solidFill>
                  <a:srgbClr val="4977BA"/>
                </a:solidFill>
                <a:latin typeface="Times New Roman"/>
                <a:cs typeface="Times New Roman"/>
              </a:rPr>
              <a:t>Ask</a:t>
            </a:r>
            <a:r>
              <a:rPr sz="1235" spc="66" dirty="0">
                <a:solidFill>
                  <a:srgbClr val="4977BA"/>
                </a:solidFill>
                <a:latin typeface="Times New Roman"/>
                <a:cs typeface="Times New Roman"/>
              </a:rPr>
              <a:t> E</a:t>
            </a:r>
            <a:r>
              <a:rPr sz="1235" spc="22" dirty="0">
                <a:solidFill>
                  <a:srgbClr val="4977BA"/>
                </a:solidFill>
                <a:latin typeface="Times New Roman"/>
                <a:cs typeface="Times New Roman"/>
              </a:rPr>
              <a:t> </a:t>
            </a:r>
            <a:r>
              <a:rPr sz="1235" spc="101" dirty="0">
                <a:solidFill>
                  <a:srgbClr val="4977BA"/>
                </a:solidFill>
                <a:latin typeface="Times New Roman"/>
                <a:cs typeface="Times New Roman"/>
              </a:rPr>
              <a:t>Source!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126430" defTabSz="806867" fontAlgn="auto">
              <a:spcBef>
                <a:spcPts val="0"/>
              </a:spcBef>
              <a:spcAft>
                <a:spcPts val="0"/>
              </a:spcAft>
            </a:pPr>
            <a:r>
              <a:rPr sz="1235" spc="44" dirty="0">
                <a:solidFill>
                  <a:prstClr val="black"/>
                </a:solidFill>
                <a:latin typeface="Times New Roman"/>
                <a:cs typeface="Times New Roman"/>
              </a:rPr>
              <a:t>Submit </a:t>
            </a:r>
            <a:r>
              <a:rPr sz="1235" spc="93" dirty="0">
                <a:solidFill>
                  <a:prstClr val="black"/>
                </a:solidFill>
                <a:latin typeface="Times New Roman"/>
                <a:cs typeface="Times New Roman"/>
              </a:rPr>
              <a:t>an </a:t>
            </a:r>
            <a:r>
              <a:rPr sz="1235" dirty="0">
                <a:solidFill>
                  <a:prstClr val="black"/>
                </a:solidFill>
                <a:latin typeface="Times New Roman"/>
                <a:cs typeface="Times New Roman"/>
              </a:rPr>
              <a:t>inquiry:</a:t>
            </a:r>
            <a:r>
              <a:rPr sz="1235" spc="-57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u="heavy" spc="44" dirty="0">
                <a:solidFill>
                  <a:srgbClr val="79AC42"/>
                </a:solidFill>
                <a:uFill>
                  <a:solidFill>
                    <a:srgbClr val="79AC42"/>
                  </a:solidFill>
                </a:uFill>
                <a:latin typeface="Times New Roman"/>
                <a:cs typeface="Times New Roman"/>
                <a:hlinkClick r:id="rId3"/>
              </a:rPr>
              <a:t>www.esource.com/question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marR="4483" defTabSz="806867" fontAlgn="auto">
              <a:spcBef>
                <a:spcPts val="1152"/>
              </a:spcBef>
              <a:spcAft>
                <a:spcPts val="0"/>
              </a:spcAft>
            </a:pPr>
            <a:r>
              <a:rPr sz="971" spc="22" dirty="0">
                <a:solidFill>
                  <a:srgbClr val="262424"/>
                </a:solidFill>
                <a:latin typeface="Times New Roman"/>
                <a:cs typeface="Times New Roman"/>
              </a:rPr>
              <a:t>You're </a:t>
            </a:r>
            <a:r>
              <a:rPr sz="971" spc="35" dirty="0">
                <a:solidFill>
                  <a:srgbClr val="262424"/>
                </a:solidFill>
                <a:latin typeface="Times New Roman"/>
                <a:cs typeface="Times New Roman"/>
              </a:rPr>
              <a:t>free </a:t>
            </a:r>
            <a:r>
              <a:rPr sz="971" spc="22" dirty="0">
                <a:solidFill>
                  <a:srgbClr val="262424"/>
                </a:solidFill>
                <a:latin typeface="Times New Roman"/>
                <a:cs typeface="Times New Roman"/>
              </a:rPr>
              <a:t>to </a:t>
            </a:r>
            <a:r>
              <a:rPr sz="971" spc="71" dirty="0">
                <a:solidFill>
                  <a:srgbClr val="262424"/>
                </a:solidFill>
                <a:latin typeface="Times New Roman"/>
                <a:cs typeface="Times New Roman"/>
              </a:rPr>
              <a:t>share </a:t>
            </a:r>
            <a:r>
              <a:rPr sz="971" spc="22" dirty="0">
                <a:solidFill>
                  <a:srgbClr val="262424"/>
                </a:solidFill>
                <a:latin typeface="Times New Roman"/>
                <a:cs typeface="Times New Roman"/>
              </a:rPr>
              <a:t>this </a:t>
            </a:r>
            <a:r>
              <a:rPr sz="971" spc="49" dirty="0">
                <a:solidFill>
                  <a:srgbClr val="262424"/>
                </a:solidFill>
                <a:latin typeface="Times New Roman"/>
                <a:cs typeface="Times New Roman"/>
              </a:rPr>
              <a:t>document </a:t>
            </a:r>
            <a:r>
              <a:rPr sz="971" spc="-9" dirty="0">
                <a:solidFill>
                  <a:srgbClr val="262424"/>
                </a:solidFill>
                <a:latin typeface="Times New Roman"/>
                <a:cs typeface="Times New Roman"/>
              </a:rPr>
              <a:t>in </a:t>
            </a:r>
            <a:r>
              <a:rPr sz="971" spc="9" dirty="0">
                <a:solidFill>
                  <a:srgbClr val="262424"/>
                </a:solidFill>
                <a:latin typeface="Times New Roman"/>
                <a:cs typeface="Times New Roman"/>
              </a:rPr>
              <a:t>its </a:t>
            </a:r>
            <a:r>
              <a:rPr sz="971" spc="22" dirty="0">
                <a:solidFill>
                  <a:srgbClr val="262424"/>
                </a:solidFill>
                <a:latin typeface="Times New Roman"/>
                <a:cs typeface="Times New Roman"/>
              </a:rPr>
              <a:t>entirety </a:t>
            </a:r>
            <a:r>
              <a:rPr sz="971" spc="26" dirty="0">
                <a:solidFill>
                  <a:srgbClr val="262424"/>
                </a:solidFill>
                <a:latin typeface="Times New Roman"/>
                <a:cs typeface="Times New Roman"/>
              </a:rPr>
              <a:t>inside </a:t>
            </a:r>
            <a:r>
              <a:rPr sz="971" spc="22" dirty="0">
                <a:solidFill>
                  <a:srgbClr val="262424"/>
                </a:solidFill>
                <a:latin typeface="Times New Roman"/>
                <a:cs typeface="Times New Roman"/>
              </a:rPr>
              <a:t>your </a:t>
            </a:r>
            <a:r>
              <a:rPr sz="971" spc="44" dirty="0">
                <a:solidFill>
                  <a:srgbClr val="262424"/>
                </a:solidFill>
                <a:latin typeface="Times New Roman"/>
                <a:cs typeface="Times New Roman"/>
              </a:rPr>
              <a:t>company. </a:t>
            </a:r>
            <a:r>
              <a:rPr sz="971" spc="-57" dirty="0">
                <a:solidFill>
                  <a:srgbClr val="262424"/>
                </a:solidFill>
                <a:latin typeface="Times New Roman"/>
                <a:cs typeface="Times New Roman"/>
              </a:rPr>
              <a:t>If </a:t>
            </a:r>
            <a:r>
              <a:rPr sz="971" spc="26" dirty="0">
                <a:solidFill>
                  <a:srgbClr val="262424"/>
                </a:solidFill>
                <a:latin typeface="Times New Roman"/>
                <a:cs typeface="Times New Roman"/>
              </a:rPr>
              <a:t>you'd </a:t>
            </a:r>
            <a:r>
              <a:rPr sz="971" dirty="0">
                <a:solidFill>
                  <a:srgbClr val="262424"/>
                </a:solidFill>
                <a:latin typeface="Times New Roman"/>
                <a:cs typeface="Times New Roman"/>
              </a:rPr>
              <a:t>like </a:t>
            </a:r>
            <a:r>
              <a:rPr sz="971" spc="22" dirty="0">
                <a:solidFill>
                  <a:srgbClr val="262424"/>
                </a:solidFill>
                <a:latin typeface="Times New Roman"/>
                <a:cs typeface="Times New Roman"/>
              </a:rPr>
              <a:t>to </a:t>
            </a:r>
            <a:r>
              <a:rPr sz="971" spc="49" dirty="0">
                <a:solidFill>
                  <a:srgbClr val="262424"/>
                </a:solidFill>
                <a:latin typeface="Times New Roman"/>
                <a:cs typeface="Times New Roman"/>
              </a:rPr>
              <a:t>quote </a:t>
            </a:r>
            <a:r>
              <a:rPr sz="971" spc="22" dirty="0">
                <a:solidFill>
                  <a:srgbClr val="262424"/>
                </a:solidFill>
                <a:latin typeface="Times New Roman"/>
                <a:cs typeface="Times New Roman"/>
              </a:rPr>
              <a:t>or </a:t>
            </a:r>
            <a:r>
              <a:rPr sz="971" spc="88" dirty="0">
                <a:solidFill>
                  <a:srgbClr val="262424"/>
                </a:solidFill>
                <a:latin typeface="Times New Roman"/>
                <a:cs typeface="Times New Roman"/>
              </a:rPr>
              <a:t>use </a:t>
            </a:r>
            <a:r>
              <a:rPr sz="971" spc="26" dirty="0">
                <a:solidFill>
                  <a:srgbClr val="262424"/>
                </a:solidFill>
                <a:latin typeface="Times New Roman"/>
                <a:cs typeface="Times New Roman"/>
              </a:rPr>
              <a:t>our material </a:t>
            </a:r>
            <a:r>
              <a:rPr sz="971" spc="44" dirty="0">
                <a:solidFill>
                  <a:srgbClr val="262424"/>
                </a:solidFill>
                <a:latin typeface="Times New Roman"/>
                <a:cs typeface="Times New Roman"/>
              </a:rPr>
              <a:t>outside </a:t>
            </a:r>
            <a:r>
              <a:rPr sz="971" spc="-4" dirty="0">
                <a:solidFill>
                  <a:srgbClr val="262424"/>
                </a:solidFill>
                <a:latin typeface="Times New Roman"/>
                <a:cs typeface="Times New Roman"/>
              </a:rPr>
              <a:t>of </a:t>
            </a:r>
            <a:r>
              <a:rPr sz="971" spc="13" dirty="0">
                <a:solidFill>
                  <a:srgbClr val="262424"/>
                </a:solidFill>
                <a:latin typeface="Times New Roman"/>
                <a:cs typeface="Times New Roman"/>
              </a:rPr>
              <a:t>your </a:t>
            </a:r>
            <a:r>
              <a:rPr sz="971" spc="57" dirty="0">
                <a:solidFill>
                  <a:srgbClr val="262424"/>
                </a:solidFill>
                <a:latin typeface="Times New Roman"/>
                <a:cs typeface="Times New Roman"/>
              </a:rPr>
              <a:t>business,  </a:t>
            </a:r>
            <a:r>
              <a:rPr sz="971" spc="66" dirty="0">
                <a:solidFill>
                  <a:srgbClr val="262424"/>
                </a:solidFill>
                <a:latin typeface="Times New Roman"/>
                <a:cs typeface="Times New Roman"/>
              </a:rPr>
              <a:t>please</a:t>
            </a:r>
            <a:r>
              <a:rPr sz="971" spc="26" dirty="0">
                <a:solidFill>
                  <a:srgbClr val="262424"/>
                </a:solidFill>
                <a:latin typeface="Times New Roman"/>
                <a:cs typeface="Times New Roman"/>
              </a:rPr>
              <a:t> </a:t>
            </a:r>
            <a:r>
              <a:rPr sz="971" spc="44" dirty="0">
                <a:solidFill>
                  <a:srgbClr val="262424"/>
                </a:solidFill>
                <a:latin typeface="Times New Roman"/>
                <a:cs typeface="Times New Roman"/>
              </a:rPr>
              <a:t>contact</a:t>
            </a:r>
            <a:r>
              <a:rPr sz="971" spc="9" dirty="0">
                <a:solidFill>
                  <a:srgbClr val="262424"/>
                </a:solidFill>
                <a:latin typeface="Times New Roman"/>
                <a:cs typeface="Times New Roman"/>
              </a:rPr>
              <a:t> </a:t>
            </a:r>
            <a:r>
              <a:rPr sz="971" spc="71" dirty="0">
                <a:solidFill>
                  <a:srgbClr val="262424"/>
                </a:solidFill>
                <a:latin typeface="Times New Roman"/>
                <a:cs typeface="Times New Roman"/>
              </a:rPr>
              <a:t>us</a:t>
            </a:r>
            <a:r>
              <a:rPr sz="971" spc="4" dirty="0">
                <a:solidFill>
                  <a:srgbClr val="262424"/>
                </a:solidFill>
                <a:latin typeface="Times New Roman"/>
                <a:cs typeface="Times New Roman"/>
              </a:rPr>
              <a:t> </a:t>
            </a:r>
            <a:r>
              <a:rPr sz="971" spc="49" dirty="0">
                <a:solidFill>
                  <a:srgbClr val="262424"/>
                </a:solidFill>
                <a:latin typeface="Times New Roman"/>
                <a:cs typeface="Times New Roman"/>
              </a:rPr>
              <a:t>at</a:t>
            </a:r>
            <a:r>
              <a:rPr sz="971" spc="22" dirty="0">
                <a:solidFill>
                  <a:srgbClr val="262424"/>
                </a:solidFill>
                <a:latin typeface="Times New Roman"/>
                <a:cs typeface="Times New Roman"/>
              </a:rPr>
              <a:t> </a:t>
            </a:r>
            <a:r>
              <a:rPr sz="971" u="sng" spc="49" dirty="0">
                <a:solidFill>
                  <a:srgbClr val="79AC42"/>
                </a:solidFill>
                <a:uFill>
                  <a:solidFill>
                    <a:srgbClr val="79AC42"/>
                  </a:solidFill>
                </a:uFill>
                <a:latin typeface="Times New Roman"/>
                <a:cs typeface="Times New Roman"/>
                <a:hlinkClick r:id="rId4"/>
              </a:rPr>
              <a:t>customer_service@esource.com</a:t>
            </a:r>
            <a:r>
              <a:rPr sz="971" spc="-22" dirty="0">
                <a:solidFill>
                  <a:srgbClr val="79AC42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971" spc="22" dirty="0">
                <a:solidFill>
                  <a:srgbClr val="262424"/>
                </a:solidFill>
                <a:latin typeface="Times New Roman"/>
                <a:cs typeface="Times New Roman"/>
              </a:rPr>
              <a:t>or</a:t>
            </a:r>
            <a:r>
              <a:rPr sz="971" spc="9" dirty="0">
                <a:solidFill>
                  <a:srgbClr val="262424"/>
                </a:solidFill>
                <a:latin typeface="Times New Roman"/>
                <a:cs typeface="Times New Roman"/>
              </a:rPr>
              <a:t> </a:t>
            </a:r>
            <a:r>
              <a:rPr sz="971" spc="35" dirty="0">
                <a:solidFill>
                  <a:srgbClr val="262424"/>
                </a:solidFill>
                <a:latin typeface="Times New Roman"/>
                <a:cs typeface="Times New Roman"/>
              </a:rPr>
              <a:t>1-800-ESOURCE</a:t>
            </a:r>
            <a:r>
              <a:rPr sz="971" spc="26" dirty="0">
                <a:solidFill>
                  <a:srgbClr val="262424"/>
                </a:solidFill>
                <a:latin typeface="Times New Roman"/>
                <a:cs typeface="Times New Roman"/>
              </a:rPr>
              <a:t> (1-800-376-8723).</a:t>
            </a:r>
            <a:endParaRPr sz="971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22829" y="2408367"/>
            <a:ext cx="1089211" cy="1559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sz="158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06056" y="2906811"/>
            <a:ext cx="3249146" cy="98826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 defTabSz="806867" fontAlgn="auto">
              <a:spcBef>
                <a:spcPts val="84"/>
              </a:spcBef>
              <a:spcAft>
                <a:spcPts val="0"/>
              </a:spcAft>
            </a:pPr>
            <a:r>
              <a:rPr sz="1412" spc="180" dirty="0">
                <a:solidFill>
                  <a:srgbClr val="4977BA"/>
                </a:solidFill>
                <a:latin typeface="Times New Roman"/>
                <a:cs typeface="Times New Roman"/>
              </a:rPr>
              <a:t>Bryan</a:t>
            </a:r>
            <a:r>
              <a:rPr sz="1412" spc="4" dirty="0">
                <a:solidFill>
                  <a:srgbClr val="4977BA"/>
                </a:solidFill>
                <a:latin typeface="Times New Roman"/>
                <a:cs typeface="Times New Roman"/>
              </a:rPr>
              <a:t> </a:t>
            </a:r>
            <a:r>
              <a:rPr sz="1412" spc="207" dirty="0">
                <a:solidFill>
                  <a:srgbClr val="4977BA"/>
                </a:solidFill>
                <a:latin typeface="Times New Roman"/>
                <a:cs typeface="Times New Roman"/>
              </a:rPr>
              <a:t>Jungers</a:t>
            </a:r>
            <a:endParaRPr sz="1412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marR="4483" defTabSz="806867" fontAlgn="auto">
              <a:spcBef>
                <a:spcPts val="9"/>
              </a:spcBef>
              <a:spcAft>
                <a:spcPts val="0"/>
              </a:spcAft>
            </a:pPr>
            <a:r>
              <a:rPr sz="1235" spc="66" dirty="0">
                <a:solidFill>
                  <a:prstClr val="black"/>
                </a:solidFill>
                <a:latin typeface="Times New Roman"/>
                <a:cs typeface="Times New Roman"/>
              </a:rPr>
              <a:t>Lead </a:t>
            </a:r>
            <a:r>
              <a:rPr sz="1235" spc="22" dirty="0">
                <a:solidFill>
                  <a:prstClr val="black"/>
                </a:solidFill>
                <a:latin typeface="Times New Roman"/>
                <a:cs typeface="Times New Roman"/>
              </a:rPr>
              <a:t>Analyst, </a:t>
            </a:r>
            <a:r>
              <a:rPr sz="1235" spc="26" dirty="0">
                <a:solidFill>
                  <a:prstClr val="black"/>
                </a:solidFill>
                <a:latin typeface="Times New Roman"/>
                <a:cs typeface="Times New Roman"/>
              </a:rPr>
              <a:t>Technology </a:t>
            </a:r>
            <a:r>
              <a:rPr sz="1235" spc="88" dirty="0">
                <a:solidFill>
                  <a:prstClr val="black"/>
                </a:solidFill>
                <a:latin typeface="Times New Roman"/>
                <a:cs typeface="Times New Roman"/>
              </a:rPr>
              <a:t>Assessment</a:t>
            </a:r>
            <a:r>
              <a:rPr sz="1235" spc="-194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49" dirty="0">
                <a:solidFill>
                  <a:prstClr val="black"/>
                </a:solidFill>
                <a:latin typeface="Times New Roman"/>
                <a:cs typeface="Times New Roman"/>
              </a:rPr>
              <a:t>Service  </a:t>
            </a:r>
            <a:r>
              <a:rPr sz="1235" spc="66" dirty="0">
                <a:solidFill>
                  <a:prstClr val="black"/>
                </a:solidFill>
                <a:latin typeface="Times New Roman"/>
                <a:cs typeface="Times New Roman"/>
              </a:rPr>
              <a:t>Customer </a:t>
            </a:r>
            <a:r>
              <a:rPr sz="1235" spc="49" dirty="0">
                <a:solidFill>
                  <a:prstClr val="black"/>
                </a:solidFill>
                <a:latin typeface="Times New Roman"/>
                <a:cs typeface="Times New Roman"/>
              </a:rPr>
              <a:t>Energy</a:t>
            </a:r>
            <a:r>
              <a:rPr sz="1235" spc="-6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35" spc="44" dirty="0">
                <a:solidFill>
                  <a:prstClr val="black"/>
                </a:solidFill>
                <a:latin typeface="Times New Roman"/>
                <a:cs typeface="Times New Roman"/>
              </a:rPr>
              <a:t>Solutions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 fontAlgn="auto">
              <a:spcBef>
                <a:spcPts val="0"/>
              </a:spcBef>
              <a:spcAft>
                <a:spcPts val="0"/>
              </a:spcAft>
            </a:pPr>
            <a:r>
              <a:rPr sz="1235" spc="49" dirty="0">
                <a:solidFill>
                  <a:prstClr val="black"/>
                </a:solidFill>
                <a:latin typeface="Times New Roman"/>
                <a:cs typeface="Times New Roman"/>
              </a:rPr>
              <a:t>520-336-2812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1206" defTabSz="806867" fontAlgn="auto">
              <a:spcBef>
                <a:spcPts val="0"/>
              </a:spcBef>
              <a:spcAft>
                <a:spcPts val="0"/>
              </a:spcAft>
            </a:pPr>
            <a:r>
              <a:rPr sz="1235" u="heavy" spc="66" dirty="0">
                <a:solidFill>
                  <a:srgbClr val="79AC42"/>
                </a:solidFill>
                <a:uFill>
                  <a:solidFill>
                    <a:srgbClr val="79AC42"/>
                  </a:solidFill>
                </a:uFill>
                <a:latin typeface="Times New Roman"/>
                <a:cs typeface="Times New Roman"/>
                <a:hlinkClick r:id="rId6"/>
              </a:rPr>
              <a:t>bryan_jungers@esource.com</a:t>
            </a:r>
            <a:endParaRPr sz="123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624" y="5469621"/>
            <a:ext cx="237564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r>
              <a:rPr sz="1059" spc="-26" dirty="0">
                <a:solidFill>
                  <a:srgbClr val="FFFFFF"/>
                </a:solidFill>
                <a:latin typeface="Times New Roman"/>
                <a:cs typeface="Times New Roman"/>
              </a:rPr>
              <a:t>© </a:t>
            </a:r>
            <a:r>
              <a:rPr sz="1059" spc="53" dirty="0">
                <a:solidFill>
                  <a:srgbClr val="FFFFFF"/>
                </a:solidFill>
                <a:latin typeface="Times New Roman"/>
                <a:cs typeface="Times New Roman"/>
              </a:rPr>
              <a:t>2019 E </a:t>
            </a:r>
            <a:r>
              <a:rPr sz="1059" spc="101" dirty="0">
                <a:solidFill>
                  <a:srgbClr val="FFFFFF"/>
                </a:solidFill>
                <a:latin typeface="Times New Roman"/>
                <a:cs typeface="Times New Roman"/>
              </a:rPr>
              <a:t>Source </a:t>
            </a:r>
            <a:r>
              <a:rPr sz="1059" spc="75" dirty="0">
                <a:solidFill>
                  <a:srgbClr val="FFFFFF"/>
                </a:solidFill>
                <a:latin typeface="Times New Roman"/>
                <a:cs typeface="Times New Roman"/>
              </a:rPr>
              <a:t>|</a:t>
            </a:r>
            <a:r>
              <a:rPr sz="1059" spc="-106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59" spc="88" dirty="0">
                <a:solidFill>
                  <a:srgbClr val="FFFFFF"/>
                </a:solidFill>
                <a:latin typeface="Times New Roman"/>
                <a:cs typeface="Times New Roman"/>
                <a:hlinkClick r:id="rId7"/>
              </a:rPr>
              <a:t>www.esource.com</a:t>
            </a:r>
            <a:endParaRPr sz="1059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413" defTabSz="806867" fontAlgn="auto">
              <a:lnSpc>
                <a:spcPts val="1244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53" dirty="0">
                <a:solidFill>
                  <a:prstClr val="white"/>
                </a:solidFill>
              </a:rPr>
              <a:pPr marL="22413" defTabSz="806867" fontAlgn="auto">
                <a:lnSpc>
                  <a:spcPts val="1244"/>
                </a:lnSpc>
                <a:spcBef>
                  <a:spcPts val="0"/>
                </a:spcBef>
                <a:spcAft>
                  <a:spcPts val="0"/>
                </a:spcAft>
              </a:pPr>
              <a:t>59</a:t>
            </a:fld>
            <a:endParaRPr spc="5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2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04" y="1315593"/>
            <a:ext cx="1557338" cy="5174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300" spc="-4" dirty="0"/>
              <a:t>M</a:t>
            </a:r>
            <a:r>
              <a:rPr sz="3300" spc="-15" dirty="0"/>
              <a:t>e</a:t>
            </a:r>
            <a:r>
              <a:rPr sz="3300" dirty="0"/>
              <a:t>thane</a:t>
            </a:r>
            <a:endParaRPr sz="3300"/>
          </a:p>
        </p:txBody>
      </p:sp>
      <p:sp>
        <p:nvSpPr>
          <p:cNvPr id="3" name="object 3"/>
          <p:cNvSpPr/>
          <p:nvPr/>
        </p:nvSpPr>
        <p:spPr>
          <a:xfrm>
            <a:off x="311701" y="2108436"/>
            <a:ext cx="3501347" cy="3501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94188" y="2108436"/>
            <a:ext cx="4538113" cy="35067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611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92758"/>
            <a:ext cx="3051809" cy="4014788"/>
          </a:xfrm>
          <a:custGeom>
            <a:avLst/>
            <a:gdLst/>
            <a:ahLst/>
            <a:cxnLst/>
            <a:rect l="l" t="t" r="r" b="b"/>
            <a:pathLst>
              <a:path w="4069079" h="5353050">
                <a:moveTo>
                  <a:pt x="0" y="5353050"/>
                </a:moveTo>
                <a:lnTo>
                  <a:pt x="4069079" y="5353050"/>
                </a:lnTo>
                <a:lnTo>
                  <a:pt x="4069079" y="0"/>
                </a:lnTo>
                <a:lnTo>
                  <a:pt x="0" y="0"/>
                </a:lnTo>
                <a:lnTo>
                  <a:pt x="0" y="5353050"/>
                </a:lnTo>
                <a:close/>
              </a:path>
            </a:pathLst>
          </a:custGeom>
          <a:solidFill>
            <a:srgbClr val="005BBA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1" y="1791081"/>
            <a:ext cx="2137409" cy="11904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507546"/>
            <a:ext cx="9144000" cy="92392"/>
          </a:xfrm>
          <a:custGeom>
            <a:avLst/>
            <a:gdLst/>
            <a:ahLst/>
            <a:cxnLst/>
            <a:rect l="l" t="t" r="r" b="b"/>
            <a:pathLst>
              <a:path w="12192000" h="123189">
                <a:moveTo>
                  <a:pt x="0" y="122681"/>
                </a:moveTo>
                <a:lnTo>
                  <a:pt x="12192000" y="122681"/>
                </a:lnTo>
                <a:lnTo>
                  <a:pt x="12192000" y="0"/>
                </a:lnTo>
                <a:lnTo>
                  <a:pt x="0" y="0"/>
                </a:lnTo>
                <a:lnTo>
                  <a:pt x="0" y="122681"/>
                </a:lnTo>
                <a:close/>
              </a:path>
            </a:pathLst>
          </a:custGeom>
          <a:solidFill>
            <a:srgbClr val="FC5714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51238" y="1492758"/>
            <a:ext cx="6092762" cy="40136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1275" y="3608627"/>
            <a:ext cx="2454593" cy="77088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01441" marR="3810" indent="-92392" defTabSz="685800" fontAlgn="auto">
              <a:lnSpc>
                <a:spcPct val="150000"/>
              </a:lnSpc>
              <a:spcBef>
                <a:spcPts val="71"/>
              </a:spcBef>
              <a:spcAft>
                <a:spcPts val="0"/>
              </a:spcAft>
            </a:pPr>
            <a:r>
              <a:rPr sz="1650" spc="-8" dirty="0">
                <a:solidFill>
                  <a:srgbClr val="FFFFFF"/>
                </a:solidFill>
                <a:latin typeface="Segoe UI"/>
                <a:cs typeface="Segoe UI"/>
              </a:rPr>
              <a:t>Large </a:t>
            </a:r>
            <a:r>
              <a:rPr sz="1650" spc="-4" dirty="0">
                <a:solidFill>
                  <a:srgbClr val="FFFFFF"/>
                </a:solidFill>
                <a:latin typeface="Segoe UI"/>
                <a:cs typeface="Segoe UI"/>
              </a:rPr>
              <a:t>Scale, Cost Effective,  </a:t>
            </a:r>
            <a:r>
              <a:rPr sz="1650" dirty="0">
                <a:solidFill>
                  <a:srgbClr val="FFFFFF"/>
                </a:solidFill>
                <a:latin typeface="Segoe UI"/>
                <a:cs typeface="Segoe UI"/>
              </a:rPr>
              <a:t>Sustainable EV</a:t>
            </a:r>
            <a:r>
              <a:rPr sz="1650" spc="-34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650" spc="-4" dirty="0">
                <a:solidFill>
                  <a:srgbClr val="FFFFFF"/>
                </a:solidFill>
                <a:latin typeface="Segoe UI"/>
                <a:cs typeface="Segoe UI"/>
              </a:rPr>
              <a:t>Charging</a:t>
            </a:r>
            <a:endParaRPr sz="16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0524" y="4761238"/>
            <a:ext cx="1064419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fontAlgn="auto">
              <a:spcBef>
                <a:spcPts val="71"/>
              </a:spcBef>
              <a:spcAft>
                <a:spcPts val="0"/>
              </a:spcAft>
            </a:pPr>
            <a:r>
              <a:rPr sz="1500" spc="-4" dirty="0">
                <a:solidFill>
                  <a:srgbClr val="FFFFFF"/>
                </a:solidFill>
                <a:latin typeface="Segoe UI"/>
                <a:cs typeface="Segoe UI"/>
              </a:rPr>
              <a:t>June 3,</a:t>
            </a:r>
            <a:r>
              <a:rPr sz="1500" spc="-30" dirty="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sz="1500" spc="-4" dirty="0">
                <a:solidFill>
                  <a:srgbClr val="FFFFFF"/>
                </a:solidFill>
                <a:latin typeface="Segoe UI"/>
                <a:cs typeface="Segoe UI"/>
              </a:rPr>
              <a:t>2019</a:t>
            </a:r>
            <a:endParaRPr sz="15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8647" y="1697356"/>
            <a:ext cx="1769363" cy="17693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547025"/>
      </p:ext>
    </p:extLst>
  </p:cSld>
  <p:clrMapOvr>
    <a:masterClrMapping/>
  </p:clrMapOvr>
  <p:transition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956" y="1105567"/>
            <a:ext cx="609409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b="1" spc="-34" dirty="0">
                <a:solidFill>
                  <a:srgbClr val="FFFFFF"/>
                </a:solidFill>
                <a:latin typeface="Segoe UI Semibold"/>
                <a:cs typeface="Segoe UI Semibold"/>
              </a:rPr>
              <a:t>EVs </a:t>
            </a:r>
            <a:r>
              <a:rPr sz="27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could </a:t>
            </a:r>
            <a:r>
              <a:rPr sz="2700" b="1" dirty="0">
                <a:solidFill>
                  <a:srgbClr val="FFFFFF"/>
                </a:solidFill>
                <a:latin typeface="Segoe UI Semibold"/>
                <a:cs typeface="Segoe UI Semibold"/>
              </a:rPr>
              <a:t>add </a:t>
            </a:r>
            <a:r>
              <a:rPr sz="27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1GW </a:t>
            </a:r>
            <a:r>
              <a:rPr sz="2700" b="1" spc="-11" dirty="0">
                <a:solidFill>
                  <a:srgbClr val="FFFFFF"/>
                </a:solidFill>
                <a:latin typeface="Segoe UI Semibold"/>
                <a:cs typeface="Segoe UI Semibold"/>
              </a:rPr>
              <a:t>to </a:t>
            </a:r>
            <a:r>
              <a:rPr sz="27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the Net</a:t>
            </a:r>
            <a:r>
              <a:rPr sz="2700" b="1" spc="19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7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Demand</a:t>
            </a:r>
            <a:endParaRPr sz="2700">
              <a:latin typeface="Segoe UI Semibold"/>
              <a:cs typeface="Segoe UI Semi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605522" y="5028914"/>
            <a:ext cx="181451" cy="0"/>
          </a:xfrm>
          <a:custGeom>
            <a:avLst/>
            <a:gdLst/>
            <a:ahLst/>
            <a:cxnLst/>
            <a:rect l="l" t="t" r="r" b="b"/>
            <a:pathLst>
              <a:path w="241934">
                <a:moveTo>
                  <a:pt x="0" y="0"/>
                </a:moveTo>
                <a:lnTo>
                  <a:pt x="2419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22152" y="5028914"/>
            <a:ext cx="3918109" cy="0"/>
          </a:xfrm>
          <a:custGeom>
            <a:avLst/>
            <a:gdLst/>
            <a:ahLst/>
            <a:cxnLst/>
            <a:rect l="l" t="t" r="r" b="b"/>
            <a:pathLst>
              <a:path w="5224145">
                <a:moveTo>
                  <a:pt x="0" y="0"/>
                </a:moveTo>
                <a:lnTo>
                  <a:pt x="522389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05522" y="4796885"/>
            <a:ext cx="181451" cy="0"/>
          </a:xfrm>
          <a:custGeom>
            <a:avLst/>
            <a:gdLst/>
            <a:ahLst/>
            <a:cxnLst/>
            <a:rect l="l" t="t" r="r" b="b"/>
            <a:pathLst>
              <a:path w="241934">
                <a:moveTo>
                  <a:pt x="0" y="0"/>
                </a:moveTo>
                <a:lnTo>
                  <a:pt x="2419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22152" y="4796885"/>
            <a:ext cx="3918109" cy="0"/>
          </a:xfrm>
          <a:custGeom>
            <a:avLst/>
            <a:gdLst/>
            <a:ahLst/>
            <a:cxnLst/>
            <a:rect l="l" t="t" r="r" b="b"/>
            <a:pathLst>
              <a:path w="5224145">
                <a:moveTo>
                  <a:pt x="0" y="0"/>
                </a:moveTo>
                <a:lnTo>
                  <a:pt x="522389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22153" y="4564856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22153" y="4332255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22153" y="4100227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22153" y="3867626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22153" y="3635597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22153" y="3403568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22153" y="3170968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22153" y="2938939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22153" y="2706338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22153" y="2474309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22153" y="2242280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2438" y="2734430"/>
            <a:ext cx="6556058" cy="2533650"/>
          </a:xfrm>
          <a:custGeom>
            <a:avLst/>
            <a:gdLst/>
            <a:ahLst/>
            <a:cxnLst/>
            <a:rect l="l" t="t" r="r" b="b"/>
            <a:pathLst>
              <a:path w="8741410" h="3378200">
                <a:moveTo>
                  <a:pt x="0" y="1739900"/>
                </a:moveTo>
                <a:lnTo>
                  <a:pt x="0" y="3378200"/>
                </a:lnTo>
                <a:lnTo>
                  <a:pt x="8741384" y="3378200"/>
                </a:lnTo>
                <a:lnTo>
                  <a:pt x="8734200" y="2565400"/>
                </a:lnTo>
                <a:lnTo>
                  <a:pt x="4406646" y="2565400"/>
                </a:lnTo>
                <a:lnTo>
                  <a:pt x="4376166" y="2552700"/>
                </a:lnTo>
                <a:lnTo>
                  <a:pt x="4224528" y="2552700"/>
                </a:lnTo>
                <a:lnTo>
                  <a:pt x="4194048" y="2540000"/>
                </a:lnTo>
                <a:lnTo>
                  <a:pt x="3981450" y="2540000"/>
                </a:lnTo>
                <a:lnTo>
                  <a:pt x="3920490" y="2514600"/>
                </a:lnTo>
                <a:lnTo>
                  <a:pt x="3859529" y="2514600"/>
                </a:lnTo>
                <a:lnTo>
                  <a:pt x="3829050" y="2489200"/>
                </a:lnTo>
                <a:lnTo>
                  <a:pt x="3798569" y="2489200"/>
                </a:lnTo>
                <a:lnTo>
                  <a:pt x="3768090" y="2463800"/>
                </a:lnTo>
                <a:lnTo>
                  <a:pt x="3737609" y="2451100"/>
                </a:lnTo>
                <a:lnTo>
                  <a:pt x="3722751" y="2438400"/>
                </a:lnTo>
                <a:lnTo>
                  <a:pt x="3646931" y="2438400"/>
                </a:lnTo>
                <a:lnTo>
                  <a:pt x="3555491" y="2400300"/>
                </a:lnTo>
                <a:lnTo>
                  <a:pt x="3525012" y="2374900"/>
                </a:lnTo>
                <a:lnTo>
                  <a:pt x="3434333" y="2374900"/>
                </a:lnTo>
                <a:lnTo>
                  <a:pt x="3403854" y="2362200"/>
                </a:lnTo>
                <a:lnTo>
                  <a:pt x="3373374" y="2336800"/>
                </a:lnTo>
                <a:lnTo>
                  <a:pt x="3342893" y="2324100"/>
                </a:lnTo>
                <a:lnTo>
                  <a:pt x="3312414" y="2324100"/>
                </a:lnTo>
                <a:lnTo>
                  <a:pt x="3281933" y="2286000"/>
                </a:lnTo>
                <a:lnTo>
                  <a:pt x="3251454" y="2260600"/>
                </a:lnTo>
                <a:lnTo>
                  <a:pt x="3220974" y="2209800"/>
                </a:lnTo>
                <a:lnTo>
                  <a:pt x="3191255" y="2171700"/>
                </a:lnTo>
                <a:lnTo>
                  <a:pt x="3160776" y="2146300"/>
                </a:lnTo>
                <a:lnTo>
                  <a:pt x="3069336" y="2032000"/>
                </a:lnTo>
                <a:lnTo>
                  <a:pt x="3038855" y="1981200"/>
                </a:lnTo>
                <a:lnTo>
                  <a:pt x="2990087" y="1879600"/>
                </a:lnTo>
                <a:lnTo>
                  <a:pt x="729233" y="1879600"/>
                </a:lnTo>
                <a:lnTo>
                  <a:pt x="607313" y="1828800"/>
                </a:lnTo>
                <a:lnTo>
                  <a:pt x="364235" y="1828800"/>
                </a:lnTo>
                <a:lnTo>
                  <a:pt x="333755" y="1816100"/>
                </a:lnTo>
                <a:lnTo>
                  <a:pt x="304037" y="1803400"/>
                </a:lnTo>
                <a:lnTo>
                  <a:pt x="273557" y="1803400"/>
                </a:lnTo>
                <a:lnTo>
                  <a:pt x="212598" y="1778000"/>
                </a:lnTo>
                <a:lnTo>
                  <a:pt x="60198" y="1778000"/>
                </a:lnTo>
                <a:lnTo>
                  <a:pt x="30479" y="1765300"/>
                </a:lnTo>
                <a:lnTo>
                  <a:pt x="0" y="1739900"/>
                </a:lnTo>
                <a:close/>
              </a:path>
              <a:path w="8741410" h="3378200">
                <a:moveTo>
                  <a:pt x="5014722" y="2362200"/>
                </a:moveTo>
                <a:lnTo>
                  <a:pt x="4923282" y="2400300"/>
                </a:lnTo>
                <a:lnTo>
                  <a:pt x="4892802" y="2400300"/>
                </a:lnTo>
                <a:lnTo>
                  <a:pt x="4770882" y="2451100"/>
                </a:lnTo>
                <a:lnTo>
                  <a:pt x="4741164" y="2463800"/>
                </a:lnTo>
                <a:lnTo>
                  <a:pt x="4710683" y="2463800"/>
                </a:lnTo>
                <a:lnTo>
                  <a:pt x="4680204" y="2489200"/>
                </a:lnTo>
                <a:lnTo>
                  <a:pt x="4649724" y="2501900"/>
                </a:lnTo>
                <a:lnTo>
                  <a:pt x="4619244" y="2527300"/>
                </a:lnTo>
                <a:lnTo>
                  <a:pt x="4588764" y="2540000"/>
                </a:lnTo>
                <a:lnTo>
                  <a:pt x="4527804" y="2540000"/>
                </a:lnTo>
                <a:lnTo>
                  <a:pt x="4498085" y="2552700"/>
                </a:lnTo>
                <a:lnTo>
                  <a:pt x="4467606" y="2552700"/>
                </a:lnTo>
                <a:lnTo>
                  <a:pt x="4437126" y="2565400"/>
                </a:lnTo>
                <a:lnTo>
                  <a:pt x="8734200" y="2565400"/>
                </a:lnTo>
                <a:lnTo>
                  <a:pt x="8733975" y="2540000"/>
                </a:lnTo>
                <a:lnTo>
                  <a:pt x="4588764" y="2540000"/>
                </a:lnTo>
                <a:lnTo>
                  <a:pt x="4558283" y="2527300"/>
                </a:lnTo>
                <a:lnTo>
                  <a:pt x="8733863" y="2527300"/>
                </a:lnTo>
                <a:lnTo>
                  <a:pt x="8732516" y="2374900"/>
                </a:lnTo>
                <a:lnTo>
                  <a:pt x="5044440" y="2374900"/>
                </a:lnTo>
                <a:lnTo>
                  <a:pt x="5014722" y="2362200"/>
                </a:lnTo>
                <a:close/>
              </a:path>
              <a:path w="8741410" h="3378200">
                <a:moveTo>
                  <a:pt x="4284726" y="2540000"/>
                </a:moveTo>
                <a:lnTo>
                  <a:pt x="4254246" y="2552700"/>
                </a:lnTo>
                <a:lnTo>
                  <a:pt x="4315206" y="2552700"/>
                </a:lnTo>
                <a:lnTo>
                  <a:pt x="4284726" y="2540000"/>
                </a:lnTo>
                <a:close/>
              </a:path>
              <a:path w="8741410" h="3378200">
                <a:moveTo>
                  <a:pt x="4072128" y="2514600"/>
                </a:moveTo>
                <a:lnTo>
                  <a:pt x="4011167" y="2540000"/>
                </a:lnTo>
                <a:lnTo>
                  <a:pt x="4194048" y="2540000"/>
                </a:lnTo>
                <a:lnTo>
                  <a:pt x="4163567" y="2527300"/>
                </a:lnTo>
                <a:lnTo>
                  <a:pt x="4102607" y="2527300"/>
                </a:lnTo>
                <a:lnTo>
                  <a:pt x="4072128" y="2514600"/>
                </a:lnTo>
                <a:close/>
              </a:path>
              <a:path w="8741410" h="3378200">
                <a:moveTo>
                  <a:pt x="3677412" y="2413000"/>
                </a:moveTo>
                <a:lnTo>
                  <a:pt x="3646931" y="2438400"/>
                </a:lnTo>
                <a:lnTo>
                  <a:pt x="3722751" y="2438400"/>
                </a:lnTo>
                <a:lnTo>
                  <a:pt x="3707891" y="2425700"/>
                </a:lnTo>
                <a:lnTo>
                  <a:pt x="3677412" y="2413000"/>
                </a:lnTo>
                <a:close/>
              </a:path>
              <a:path w="8741410" h="3378200">
                <a:moveTo>
                  <a:pt x="7354824" y="12700"/>
                </a:moveTo>
                <a:lnTo>
                  <a:pt x="7202424" y="12700"/>
                </a:lnTo>
                <a:lnTo>
                  <a:pt x="7171944" y="38100"/>
                </a:lnTo>
                <a:lnTo>
                  <a:pt x="7141463" y="50800"/>
                </a:lnTo>
                <a:lnTo>
                  <a:pt x="7111746" y="76200"/>
                </a:lnTo>
                <a:lnTo>
                  <a:pt x="7020306" y="152400"/>
                </a:lnTo>
                <a:lnTo>
                  <a:pt x="6989826" y="165100"/>
                </a:lnTo>
                <a:lnTo>
                  <a:pt x="6959346" y="190500"/>
                </a:lnTo>
                <a:lnTo>
                  <a:pt x="6928865" y="203200"/>
                </a:lnTo>
                <a:lnTo>
                  <a:pt x="6898385" y="228600"/>
                </a:lnTo>
                <a:lnTo>
                  <a:pt x="6867906" y="279400"/>
                </a:lnTo>
                <a:lnTo>
                  <a:pt x="6838187" y="304800"/>
                </a:lnTo>
                <a:lnTo>
                  <a:pt x="6807708" y="355600"/>
                </a:lnTo>
                <a:lnTo>
                  <a:pt x="6746748" y="431800"/>
                </a:lnTo>
                <a:lnTo>
                  <a:pt x="6685787" y="558800"/>
                </a:lnTo>
                <a:lnTo>
                  <a:pt x="6655308" y="635000"/>
                </a:lnTo>
                <a:lnTo>
                  <a:pt x="6624828" y="698500"/>
                </a:lnTo>
                <a:lnTo>
                  <a:pt x="6595109" y="736600"/>
                </a:lnTo>
                <a:lnTo>
                  <a:pt x="6564630" y="787400"/>
                </a:lnTo>
                <a:lnTo>
                  <a:pt x="6534150" y="863600"/>
                </a:lnTo>
                <a:lnTo>
                  <a:pt x="6503670" y="952500"/>
                </a:lnTo>
                <a:lnTo>
                  <a:pt x="6442709" y="1104900"/>
                </a:lnTo>
                <a:lnTo>
                  <a:pt x="6412230" y="1155700"/>
                </a:lnTo>
                <a:lnTo>
                  <a:pt x="6381750" y="1219200"/>
                </a:lnTo>
                <a:lnTo>
                  <a:pt x="6351270" y="1270000"/>
                </a:lnTo>
                <a:lnTo>
                  <a:pt x="6321552" y="1333500"/>
                </a:lnTo>
                <a:lnTo>
                  <a:pt x="6291072" y="1397000"/>
                </a:lnTo>
                <a:lnTo>
                  <a:pt x="6260592" y="1447800"/>
                </a:lnTo>
                <a:lnTo>
                  <a:pt x="6230112" y="1473200"/>
                </a:lnTo>
                <a:lnTo>
                  <a:pt x="6199632" y="1511300"/>
                </a:lnTo>
                <a:lnTo>
                  <a:pt x="6108192" y="1587500"/>
                </a:lnTo>
                <a:lnTo>
                  <a:pt x="6077712" y="1600200"/>
                </a:lnTo>
                <a:lnTo>
                  <a:pt x="6047994" y="1612900"/>
                </a:lnTo>
                <a:lnTo>
                  <a:pt x="6017514" y="1663700"/>
                </a:lnTo>
                <a:lnTo>
                  <a:pt x="5987033" y="1727200"/>
                </a:lnTo>
                <a:lnTo>
                  <a:pt x="5956554" y="1778000"/>
                </a:lnTo>
                <a:lnTo>
                  <a:pt x="5834633" y="1879600"/>
                </a:lnTo>
                <a:lnTo>
                  <a:pt x="5804916" y="1930400"/>
                </a:lnTo>
                <a:lnTo>
                  <a:pt x="5774435" y="1968500"/>
                </a:lnTo>
                <a:lnTo>
                  <a:pt x="5743956" y="1993900"/>
                </a:lnTo>
                <a:lnTo>
                  <a:pt x="5713476" y="2006600"/>
                </a:lnTo>
                <a:lnTo>
                  <a:pt x="5652516" y="2057400"/>
                </a:lnTo>
                <a:lnTo>
                  <a:pt x="5622035" y="2095500"/>
                </a:lnTo>
                <a:lnTo>
                  <a:pt x="5561076" y="2146300"/>
                </a:lnTo>
                <a:lnTo>
                  <a:pt x="5531358" y="2171700"/>
                </a:lnTo>
                <a:lnTo>
                  <a:pt x="5500878" y="2171700"/>
                </a:lnTo>
                <a:lnTo>
                  <a:pt x="5409437" y="2247900"/>
                </a:lnTo>
                <a:lnTo>
                  <a:pt x="5378958" y="2286000"/>
                </a:lnTo>
                <a:lnTo>
                  <a:pt x="5317998" y="2311400"/>
                </a:lnTo>
                <a:lnTo>
                  <a:pt x="5288280" y="2311400"/>
                </a:lnTo>
                <a:lnTo>
                  <a:pt x="5196840" y="2349500"/>
                </a:lnTo>
                <a:lnTo>
                  <a:pt x="5166359" y="2349500"/>
                </a:lnTo>
                <a:lnTo>
                  <a:pt x="5105400" y="2374900"/>
                </a:lnTo>
                <a:lnTo>
                  <a:pt x="8732516" y="2374900"/>
                </a:lnTo>
                <a:lnTo>
                  <a:pt x="8721852" y="1168400"/>
                </a:lnTo>
                <a:lnTo>
                  <a:pt x="8692134" y="1143000"/>
                </a:lnTo>
                <a:lnTo>
                  <a:pt x="8661654" y="1117600"/>
                </a:lnTo>
                <a:lnTo>
                  <a:pt x="8631174" y="1104900"/>
                </a:lnTo>
                <a:lnTo>
                  <a:pt x="8448294" y="952500"/>
                </a:lnTo>
                <a:lnTo>
                  <a:pt x="8418576" y="914400"/>
                </a:lnTo>
                <a:lnTo>
                  <a:pt x="8388096" y="876300"/>
                </a:lnTo>
                <a:lnTo>
                  <a:pt x="8357615" y="863600"/>
                </a:lnTo>
                <a:lnTo>
                  <a:pt x="8327135" y="838200"/>
                </a:lnTo>
                <a:lnTo>
                  <a:pt x="8296656" y="800100"/>
                </a:lnTo>
                <a:lnTo>
                  <a:pt x="8235696" y="749300"/>
                </a:lnTo>
                <a:lnTo>
                  <a:pt x="8205215" y="698500"/>
                </a:lnTo>
                <a:lnTo>
                  <a:pt x="8174735" y="685800"/>
                </a:lnTo>
                <a:lnTo>
                  <a:pt x="8145017" y="660400"/>
                </a:lnTo>
                <a:lnTo>
                  <a:pt x="8114537" y="622300"/>
                </a:lnTo>
                <a:lnTo>
                  <a:pt x="8084058" y="596900"/>
                </a:lnTo>
                <a:lnTo>
                  <a:pt x="7992618" y="482600"/>
                </a:lnTo>
                <a:lnTo>
                  <a:pt x="7931658" y="431800"/>
                </a:lnTo>
                <a:lnTo>
                  <a:pt x="7871459" y="368300"/>
                </a:lnTo>
                <a:lnTo>
                  <a:pt x="7840980" y="330200"/>
                </a:lnTo>
                <a:lnTo>
                  <a:pt x="7810500" y="317500"/>
                </a:lnTo>
                <a:lnTo>
                  <a:pt x="7688580" y="215900"/>
                </a:lnTo>
                <a:lnTo>
                  <a:pt x="7658100" y="177800"/>
                </a:lnTo>
                <a:lnTo>
                  <a:pt x="7628382" y="152400"/>
                </a:lnTo>
                <a:lnTo>
                  <a:pt x="7597902" y="139700"/>
                </a:lnTo>
                <a:lnTo>
                  <a:pt x="7567422" y="114300"/>
                </a:lnTo>
                <a:lnTo>
                  <a:pt x="7506461" y="88900"/>
                </a:lnTo>
                <a:lnTo>
                  <a:pt x="7475982" y="63500"/>
                </a:lnTo>
                <a:lnTo>
                  <a:pt x="7445502" y="50800"/>
                </a:lnTo>
                <a:lnTo>
                  <a:pt x="7415022" y="50800"/>
                </a:lnTo>
                <a:lnTo>
                  <a:pt x="7385304" y="25400"/>
                </a:lnTo>
                <a:lnTo>
                  <a:pt x="7354824" y="12700"/>
                </a:lnTo>
                <a:close/>
              </a:path>
              <a:path w="8741410" h="3378200">
                <a:moveTo>
                  <a:pt x="2461259" y="1092200"/>
                </a:moveTo>
                <a:lnTo>
                  <a:pt x="2430779" y="1092200"/>
                </a:lnTo>
                <a:lnTo>
                  <a:pt x="2401062" y="1104900"/>
                </a:lnTo>
                <a:lnTo>
                  <a:pt x="2309621" y="1143000"/>
                </a:lnTo>
                <a:lnTo>
                  <a:pt x="2248662" y="1219200"/>
                </a:lnTo>
                <a:lnTo>
                  <a:pt x="2218181" y="1282700"/>
                </a:lnTo>
                <a:lnTo>
                  <a:pt x="2187702" y="1333500"/>
                </a:lnTo>
                <a:lnTo>
                  <a:pt x="2157221" y="1346200"/>
                </a:lnTo>
                <a:lnTo>
                  <a:pt x="2127504" y="1384300"/>
                </a:lnTo>
                <a:lnTo>
                  <a:pt x="2005583" y="1485900"/>
                </a:lnTo>
                <a:lnTo>
                  <a:pt x="1975103" y="1498600"/>
                </a:lnTo>
                <a:lnTo>
                  <a:pt x="1914143" y="1549400"/>
                </a:lnTo>
                <a:lnTo>
                  <a:pt x="1884426" y="1587500"/>
                </a:lnTo>
                <a:lnTo>
                  <a:pt x="1853945" y="1625600"/>
                </a:lnTo>
                <a:lnTo>
                  <a:pt x="1823465" y="1651000"/>
                </a:lnTo>
                <a:lnTo>
                  <a:pt x="1792986" y="1663700"/>
                </a:lnTo>
                <a:lnTo>
                  <a:pt x="1762505" y="1689100"/>
                </a:lnTo>
                <a:lnTo>
                  <a:pt x="1701545" y="1727200"/>
                </a:lnTo>
                <a:lnTo>
                  <a:pt x="1640586" y="1752600"/>
                </a:lnTo>
                <a:lnTo>
                  <a:pt x="1610867" y="1765300"/>
                </a:lnTo>
                <a:lnTo>
                  <a:pt x="1580388" y="1765300"/>
                </a:lnTo>
                <a:lnTo>
                  <a:pt x="1427988" y="1828800"/>
                </a:lnTo>
                <a:lnTo>
                  <a:pt x="1397507" y="1828800"/>
                </a:lnTo>
                <a:lnTo>
                  <a:pt x="1367027" y="1841500"/>
                </a:lnTo>
                <a:lnTo>
                  <a:pt x="820674" y="1841500"/>
                </a:lnTo>
                <a:lnTo>
                  <a:pt x="790193" y="1866900"/>
                </a:lnTo>
                <a:lnTo>
                  <a:pt x="759713" y="1879600"/>
                </a:lnTo>
                <a:lnTo>
                  <a:pt x="2990087" y="1879600"/>
                </a:lnTo>
                <a:lnTo>
                  <a:pt x="2977895" y="1854200"/>
                </a:lnTo>
                <a:lnTo>
                  <a:pt x="2947416" y="1803400"/>
                </a:lnTo>
                <a:lnTo>
                  <a:pt x="2917698" y="1752600"/>
                </a:lnTo>
                <a:lnTo>
                  <a:pt x="2856738" y="1625600"/>
                </a:lnTo>
                <a:lnTo>
                  <a:pt x="2826257" y="1549400"/>
                </a:lnTo>
                <a:lnTo>
                  <a:pt x="2765298" y="1422400"/>
                </a:lnTo>
                <a:lnTo>
                  <a:pt x="2734817" y="1371600"/>
                </a:lnTo>
                <a:lnTo>
                  <a:pt x="2704338" y="1308100"/>
                </a:lnTo>
                <a:lnTo>
                  <a:pt x="2673857" y="1257300"/>
                </a:lnTo>
                <a:lnTo>
                  <a:pt x="2644140" y="1193800"/>
                </a:lnTo>
                <a:lnTo>
                  <a:pt x="2613659" y="1168400"/>
                </a:lnTo>
                <a:lnTo>
                  <a:pt x="2552700" y="1143000"/>
                </a:lnTo>
                <a:lnTo>
                  <a:pt x="2522219" y="1117600"/>
                </a:lnTo>
                <a:lnTo>
                  <a:pt x="2461259" y="1092200"/>
                </a:lnTo>
                <a:close/>
              </a:path>
              <a:path w="8741410" h="3378200">
                <a:moveTo>
                  <a:pt x="911351" y="1828800"/>
                </a:moveTo>
                <a:lnTo>
                  <a:pt x="880871" y="1841500"/>
                </a:lnTo>
                <a:lnTo>
                  <a:pt x="941831" y="1841500"/>
                </a:lnTo>
                <a:lnTo>
                  <a:pt x="911351" y="1828800"/>
                </a:lnTo>
                <a:close/>
              </a:path>
              <a:path w="8741410" h="3378200">
                <a:moveTo>
                  <a:pt x="1306829" y="1828800"/>
                </a:moveTo>
                <a:lnTo>
                  <a:pt x="1002791" y="1828800"/>
                </a:lnTo>
                <a:lnTo>
                  <a:pt x="972312" y="1841500"/>
                </a:lnTo>
                <a:lnTo>
                  <a:pt x="1337309" y="1841500"/>
                </a:lnTo>
                <a:lnTo>
                  <a:pt x="1306829" y="1828800"/>
                </a:lnTo>
                <a:close/>
              </a:path>
              <a:path w="8741410" h="3378200">
                <a:moveTo>
                  <a:pt x="547115" y="1816100"/>
                </a:moveTo>
                <a:lnTo>
                  <a:pt x="425196" y="1816100"/>
                </a:lnTo>
                <a:lnTo>
                  <a:pt x="394715" y="1828800"/>
                </a:lnTo>
                <a:lnTo>
                  <a:pt x="576833" y="1828800"/>
                </a:lnTo>
                <a:lnTo>
                  <a:pt x="547115" y="1816100"/>
                </a:lnTo>
                <a:close/>
              </a:path>
              <a:path w="8741410" h="3378200">
                <a:moveTo>
                  <a:pt x="1154429" y="1816100"/>
                </a:moveTo>
                <a:lnTo>
                  <a:pt x="1123950" y="1828800"/>
                </a:lnTo>
                <a:lnTo>
                  <a:pt x="1184909" y="1828800"/>
                </a:lnTo>
                <a:lnTo>
                  <a:pt x="1154429" y="1816100"/>
                </a:lnTo>
                <a:close/>
              </a:path>
              <a:path w="8741410" h="3378200">
                <a:moveTo>
                  <a:pt x="182118" y="1765300"/>
                </a:moveTo>
                <a:lnTo>
                  <a:pt x="90677" y="1765300"/>
                </a:lnTo>
                <a:lnTo>
                  <a:pt x="60198" y="1778000"/>
                </a:lnTo>
                <a:lnTo>
                  <a:pt x="212598" y="1778000"/>
                </a:lnTo>
                <a:lnTo>
                  <a:pt x="182118" y="1765300"/>
                </a:lnTo>
                <a:close/>
              </a:path>
              <a:path w="8741410" h="3378200">
                <a:moveTo>
                  <a:pt x="7263383" y="0"/>
                </a:moveTo>
                <a:lnTo>
                  <a:pt x="7232904" y="12700"/>
                </a:lnTo>
                <a:lnTo>
                  <a:pt x="7293863" y="12700"/>
                </a:lnTo>
                <a:lnTo>
                  <a:pt x="7263383" y="0"/>
                </a:lnTo>
                <a:close/>
              </a:path>
            </a:pathLst>
          </a:custGeom>
          <a:solidFill>
            <a:srgbClr val="00499A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22438" y="2601084"/>
            <a:ext cx="6557010" cy="2667000"/>
          </a:xfrm>
          <a:custGeom>
            <a:avLst/>
            <a:gdLst/>
            <a:ahLst/>
            <a:cxnLst/>
            <a:rect l="l" t="t" r="r" b="b"/>
            <a:pathLst>
              <a:path w="8742680" h="3556000">
                <a:moveTo>
                  <a:pt x="7648194" y="177800"/>
                </a:moveTo>
                <a:lnTo>
                  <a:pt x="7263383" y="177800"/>
                </a:lnTo>
                <a:lnTo>
                  <a:pt x="7293863" y="190500"/>
                </a:lnTo>
                <a:lnTo>
                  <a:pt x="7354824" y="190500"/>
                </a:lnTo>
                <a:lnTo>
                  <a:pt x="7385304" y="203200"/>
                </a:lnTo>
                <a:lnTo>
                  <a:pt x="7415022" y="228600"/>
                </a:lnTo>
                <a:lnTo>
                  <a:pt x="7445502" y="228600"/>
                </a:lnTo>
                <a:lnTo>
                  <a:pt x="7475982" y="241300"/>
                </a:lnTo>
                <a:lnTo>
                  <a:pt x="7506461" y="266700"/>
                </a:lnTo>
                <a:lnTo>
                  <a:pt x="7567422" y="292100"/>
                </a:lnTo>
                <a:lnTo>
                  <a:pt x="7597902" y="317500"/>
                </a:lnTo>
                <a:lnTo>
                  <a:pt x="7628382" y="330200"/>
                </a:lnTo>
                <a:lnTo>
                  <a:pt x="7658100" y="368300"/>
                </a:lnTo>
                <a:lnTo>
                  <a:pt x="7810500" y="495300"/>
                </a:lnTo>
                <a:lnTo>
                  <a:pt x="7840980" y="508000"/>
                </a:lnTo>
                <a:lnTo>
                  <a:pt x="7871459" y="546100"/>
                </a:lnTo>
                <a:lnTo>
                  <a:pt x="7931658" y="609600"/>
                </a:lnTo>
                <a:lnTo>
                  <a:pt x="7992618" y="660400"/>
                </a:lnTo>
                <a:lnTo>
                  <a:pt x="8084058" y="774700"/>
                </a:lnTo>
                <a:lnTo>
                  <a:pt x="8114537" y="800100"/>
                </a:lnTo>
                <a:lnTo>
                  <a:pt x="8145017" y="838200"/>
                </a:lnTo>
                <a:lnTo>
                  <a:pt x="8174735" y="863600"/>
                </a:lnTo>
                <a:lnTo>
                  <a:pt x="8205215" y="876300"/>
                </a:lnTo>
                <a:lnTo>
                  <a:pt x="8235696" y="927100"/>
                </a:lnTo>
                <a:lnTo>
                  <a:pt x="8296656" y="977900"/>
                </a:lnTo>
                <a:lnTo>
                  <a:pt x="8327135" y="1016000"/>
                </a:lnTo>
                <a:lnTo>
                  <a:pt x="8357615" y="1041400"/>
                </a:lnTo>
                <a:lnTo>
                  <a:pt x="8388096" y="1054100"/>
                </a:lnTo>
                <a:lnTo>
                  <a:pt x="8418576" y="1092200"/>
                </a:lnTo>
                <a:lnTo>
                  <a:pt x="8448294" y="1130300"/>
                </a:lnTo>
                <a:lnTo>
                  <a:pt x="8631174" y="1282700"/>
                </a:lnTo>
                <a:lnTo>
                  <a:pt x="8661654" y="1295400"/>
                </a:lnTo>
                <a:lnTo>
                  <a:pt x="8692134" y="1320800"/>
                </a:lnTo>
                <a:lnTo>
                  <a:pt x="8721852" y="1346200"/>
                </a:lnTo>
                <a:lnTo>
                  <a:pt x="8741460" y="3556000"/>
                </a:lnTo>
                <a:lnTo>
                  <a:pt x="8742464" y="3556000"/>
                </a:lnTo>
                <a:lnTo>
                  <a:pt x="8721852" y="1231900"/>
                </a:lnTo>
                <a:lnTo>
                  <a:pt x="8692134" y="1206500"/>
                </a:lnTo>
                <a:lnTo>
                  <a:pt x="8661654" y="1193800"/>
                </a:lnTo>
                <a:lnTo>
                  <a:pt x="8448294" y="1016000"/>
                </a:lnTo>
                <a:lnTo>
                  <a:pt x="8418576" y="977900"/>
                </a:lnTo>
                <a:lnTo>
                  <a:pt x="8388096" y="939800"/>
                </a:lnTo>
                <a:lnTo>
                  <a:pt x="8357615" y="889000"/>
                </a:lnTo>
                <a:lnTo>
                  <a:pt x="8327135" y="863600"/>
                </a:lnTo>
                <a:lnTo>
                  <a:pt x="8296656" y="825500"/>
                </a:lnTo>
                <a:lnTo>
                  <a:pt x="8235696" y="774700"/>
                </a:lnTo>
                <a:lnTo>
                  <a:pt x="8205215" y="736600"/>
                </a:lnTo>
                <a:lnTo>
                  <a:pt x="8174735" y="711200"/>
                </a:lnTo>
                <a:lnTo>
                  <a:pt x="8145017" y="685800"/>
                </a:lnTo>
                <a:lnTo>
                  <a:pt x="8114537" y="647700"/>
                </a:lnTo>
                <a:lnTo>
                  <a:pt x="8053578" y="596900"/>
                </a:lnTo>
                <a:lnTo>
                  <a:pt x="7992618" y="495300"/>
                </a:lnTo>
                <a:lnTo>
                  <a:pt x="7931658" y="444500"/>
                </a:lnTo>
                <a:lnTo>
                  <a:pt x="7901939" y="406400"/>
                </a:lnTo>
                <a:lnTo>
                  <a:pt x="7871459" y="381000"/>
                </a:lnTo>
                <a:lnTo>
                  <a:pt x="7840980" y="342900"/>
                </a:lnTo>
                <a:lnTo>
                  <a:pt x="7810500" y="317500"/>
                </a:lnTo>
                <a:lnTo>
                  <a:pt x="7780020" y="304800"/>
                </a:lnTo>
                <a:lnTo>
                  <a:pt x="7719059" y="254000"/>
                </a:lnTo>
                <a:lnTo>
                  <a:pt x="7688580" y="215900"/>
                </a:lnTo>
                <a:lnTo>
                  <a:pt x="7658100" y="190500"/>
                </a:lnTo>
                <a:lnTo>
                  <a:pt x="7648194" y="177800"/>
                </a:lnTo>
                <a:close/>
              </a:path>
              <a:path w="8742680" h="3556000">
                <a:moveTo>
                  <a:pt x="4467606" y="2730500"/>
                </a:moveTo>
                <a:lnTo>
                  <a:pt x="4376166" y="2730500"/>
                </a:lnTo>
                <a:lnTo>
                  <a:pt x="4406646" y="2743200"/>
                </a:lnTo>
                <a:lnTo>
                  <a:pt x="4437126" y="2743200"/>
                </a:lnTo>
                <a:lnTo>
                  <a:pt x="4467606" y="2730500"/>
                </a:lnTo>
                <a:close/>
              </a:path>
              <a:path w="8742680" h="3556000">
                <a:moveTo>
                  <a:pt x="4558283" y="2705100"/>
                </a:moveTo>
                <a:lnTo>
                  <a:pt x="4163567" y="2705100"/>
                </a:lnTo>
                <a:lnTo>
                  <a:pt x="4224528" y="2730500"/>
                </a:lnTo>
                <a:lnTo>
                  <a:pt x="4254246" y="2730500"/>
                </a:lnTo>
                <a:lnTo>
                  <a:pt x="4284726" y="2717800"/>
                </a:lnTo>
                <a:lnTo>
                  <a:pt x="4527804" y="2717800"/>
                </a:lnTo>
                <a:lnTo>
                  <a:pt x="4558283" y="2705100"/>
                </a:lnTo>
                <a:close/>
              </a:path>
              <a:path w="8742680" h="3556000">
                <a:moveTo>
                  <a:pt x="4527804" y="2717800"/>
                </a:moveTo>
                <a:lnTo>
                  <a:pt x="4284726" y="2717800"/>
                </a:lnTo>
                <a:lnTo>
                  <a:pt x="4315206" y="2730500"/>
                </a:lnTo>
                <a:lnTo>
                  <a:pt x="4498085" y="2730500"/>
                </a:lnTo>
                <a:lnTo>
                  <a:pt x="4527804" y="2717800"/>
                </a:lnTo>
                <a:close/>
              </a:path>
              <a:path w="8742680" h="3556000">
                <a:moveTo>
                  <a:pt x="4072128" y="2692400"/>
                </a:moveTo>
                <a:lnTo>
                  <a:pt x="3920490" y="2692400"/>
                </a:lnTo>
                <a:lnTo>
                  <a:pt x="3981450" y="2717800"/>
                </a:lnTo>
                <a:lnTo>
                  <a:pt x="4011167" y="2717800"/>
                </a:lnTo>
                <a:lnTo>
                  <a:pt x="4072128" y="2692400"/>
                </a:lnTo>
                <a:close/>
              </a:path>
              <a:path w="8742680" h="3556000">
                <a:moveTo>
                  <a:pt x="4558283" y="2667000"/>
                </a:moveTo>
                <a:lnTo>
                  <a:pt x="4527804" y="2667000"/>
                </a:lnTo>
                <a:lnTo>
                  <a:pt x="4498085" y="2692400"/>
                </a:lnTo>
                <a:lnTo>
                  <a:pt x="4072128" y="2692400"/>
                </a:lnTo>
                <a:lnTo>
                  <a:pt x="4102607" y="2705100"/>
                </a:lnTo>
                <a:lnTo>
                  <a:pt x="4558283" y="2705100"/>
                </a:lnTo>
                <a:lnTo>
                  <a:pt x="4588764" y="2717800"/>
                </a:lnTo>
                <a:lnTo>
                  <a:pt x="4619244" y="2705100"/>
                </a:lnTo>
                <a:lnTo>
                  <a:pt x="4649724" y="2679700"/>
                </a:lnTo>
                <a:lnTo>
                  <a:pt x="4588764" y="2679700"/>
                </a:lnTo>
                <a:lnTo>
                  <a:pt x="4558283" y="2667000"/>
                </a:lnTo>
                <a:close/>
              </a:path>
              <a:path w="8742680" h="3556000">
                <a:moveTo>
                  <a:pt x="4163567" y="2654300"/>
                </a:moveTo>
                <a:lnTo>
                  <a:pt x="4133087" y="2667000"/>
                </a:lnTo>
                <a:lnTo>
                  <a:pt x="3829050" y="2667000"/>
                </a:lnTo>
                <a:lnTo>
                  <a:pt x="3859529" y="2692400"/>
                </a:lnTo>
                <a:lnTo>
                  <a:pt x="4406646" y="2692400"/>
                </a:lnTo>
                <a:lnTo>
                  <a:pt x="4376166" y="2679700"/>
                </a:lnTo>
                <a:lnTo>
                  <a:pt x="4224528" y="2679700"/>
                </a:lnTo>
                <a:lnTo>
                  <a:pt x="4163567" y="2654300"/>
                </a:lnTo>
                <a:close/>
              </a:path>
              <a:path w="8742680" h="3556000">
                <a:moveTo>
                  <a:pt x="4284726" y="2667000"/>
                </a:moveTo>
                <a:lnTo>
                  <a:pt x="4254246" y="2679700"/>
                </a:lnTo>
                <a:lnTo>
                  <a:pt x="4315206" y="2679700"/>
                </a:lnTo>
                <a:lnTo>
                  <a:pt x="4284726" y="2667000"/>
                </a:lnTo>
                <a:close/>
              </a:path>
              <a:path w="8742680" h="3556000">
                <a:moveTo>
                  <a:pt x="5166359" y="2527300"/>
                </a:moveTo>
                <a:lnTo>
                  <a:pt x="4892802" y="2527300"/>
                </a:lnTo>
                <a:lnTo>
                  <a:pt x="4770882" y="2578100"/>
                </a:lnTo>
                <a:lnTo>
                  <a:pt x="4741164" y="2590800"/>
                </a:lnTo>
                <a:lnTo>
                  <a:pt x="4680204" y="2616200"/>
                </a:lnTo>
                <a:lnTo>
                  <a:pt x="4619244" y="2667000"/>
                </a:lnTo>
                <a:lnTo>
                  <a:pt x="4588764" y="2679700"/>
                </a:lnTo>
                <a:lnTo>
                  <a:pt x="4649724" y="2679700"/>
                </a:lnTo>
                <a:lnTo>
                  <a:pt x="4680204" y="2667000"/>
                </a:lnTo>
                <a:lnTo>
                  <a:pt x="4710683" y="2641600"/>
                </a:lnTo>
                <a:lnTo>
                  <a:pt x="4741164" y="2641600"/>
                </a:lnTo>
                <a:lnTo>
                  <a:pt x="4770882" y="2628900"/>
                </a:lnTo>
                <a:lnTo>
                  <a:pt x="4892802" y="2578100"/>
                </a:lnTo>
                <a:lnTo>
                  <a:pt x="4923282" y="2578100"/>
                </a:lnTo>
                <a:lnTo>
                  <a:pt x="5014722" y="2540000"/>
                </a:lnTo>
                <a:lnTo>
                  <a:pt x="5135880" y="2540000"/>
                </a:lnTo>
                <a:lnTo>
                  <a:pt x="5166359" y="2527300"/>
                </a:lnTo>
                <a:close/>
              </a:path>
              <a:path w="8742680" h="3556000">
                <a:moveTo>
                  <a:pt x="3783329" y="2590800"/>
                </a:moveTo>
                <a:lnTo>
                  <a:pt x="3677412" y="2590800"/>
                </a:lnTo>
                <a:lnTo>
                  <a:pt x="3707891" y="2603500"/>
                </a:lnTo>
                <a:lnTo>
                  <a:pt x="3737609" y="2628900"/>
                </a:lnTo>
                <a:lnTo>
                  <a:pt x="3768090" y="2641600"/>
                </a:lnTo>
                <a:lnTo>
                  <a:pt x="3798569" y="2667000"/>
                </a:lnTo>
                <a:lnTo>
                  <a:pt x="3981450" y="2667000"/>
                </a:lnTo>
                <a:lnTo>
                  <a:pt x="3950969" y="2641600"/>
                </a:lnTo>
                <a:lnTo>
                  <a:pt x="3920490" y="2628900"/>
                </a:lnTo>
                <a:lnTo>
                  <a:pt x="3859529" y="2628900"/>
                </a:lnTo>
                <a:lnTo>
                  <a:pt x="3829050" y="2603500"/>
                </a:lnTo>
                <a:lnTo>
                  <a:pt x="3798569" y="2603500"/>
                </a:lnTo>
                <a:lnTo>
                  <a:pt x="3783329" y="2590800"/>
                </a:lnTo>
                <a:close/>
              </a:path>
              <a:path w="8742680" h="3556000">
                <a:moveTo>
                  <a:pt x="4072128" y="2641600"/>
                </a:moveTo>
                <a:lnTo>
                  <a:pt x="4041648" y="2667000"/>
                </a:lnTo>
                <a:lnTo>
                  <a:pt x="4133087" y="2667000"/>
                </a:lnTo>
                <a:lnTo>
                  <a:pt x="4072128" y="2641600"/>
                </a:lnTo>
                <a:close/>
              </a:path>
              <a:path w="8742680" h="3556000">
                <a:moveTo>
                  <a:pt x="3677412" y="2540000"/>
                </a:moveTo>
                <a:lnTo>
                  <a:pt x="3646931" y="2552700"/>
                </a:lnTo>
                <a:lnTo>
                  <a:pt x="3525012" y="2552700"/>
                </a:lnTo>
                <a:lnTo>
                  <a:pt x="3555491" y="2578100"/>
                </a:lnTo>
                <a:lnTo>
                  <a:pt x="3646931" y="2616200"/>
                </a:lnTo>
                <a:lnTo>
                  <a:pt x="3677412" y="2590800"/>
                </a:lnTo>
                <a:lnTo>
                  <a:pt x="3783329" y="2590800"/>
                </a:lnTo>
                <a:lnTo>
                  <a:pt x="3768090" y="2578100"/>
                </a:lnTo>
                <a:lnTo>
                  <a:pt x="3737609" y="2565400"/>
                </a:lnTo>
                <a:lnTo>
                  <a:pt x="3707891" y="2552700"/>
                </a:lnTo>
                <a:lnTo>
                  <a:pt x="3677412" y="2540000"/>
                </a:lnTo>
                <a:close/>
              </a:path>
              <a:path w="8742680" h="3556000">
                <a:moveTo>
                  <a:pt x="2491739" y="1270000"/>
                </a:moveTo>
                <a:lnTo>
                  <a:pt x="2461259" y="1270000"/>
                </a:lnTo>
                <a:lnTo>
                  <a:pt x="2522219" y="1295400"/>
                </a:lnTo>
                <a:lnTo>
                  <a:pt x="2552700" y="1320800"/>
                </a:lnTo>
                <a:lnTo>
                  <a:pt x="2613659" y="1346200"/>
                </a:lnTo>
                <a:lnTo>
                  <a:pt x="2644140" y="1371600"/>
                </a:lnTo>
                <a:lnTo>
                  <a:pt x="2673857" y="1435100"/>
                </a:lnTo>
                <a:lnTo>
                  <a:pt x="2704338" y="1485900"/>
                </a:lnTo>
                <a:lnTo>
                  <a:pt x="2734817" y="1549400"/>
                </a:lnTo>
                <a:lnTo>
                  <a:pt x="2765298" y="1600200"/>
                </a:lnTo>
                <a:lnTo>
                  <a:pt x="2795778" y="1663700"/>
                </a:lnTo>
                <a:lnTo>
                  <a:pt x="2826257" y="1739900"/>
                </a:lnTo>
                <a:lnTo>
                  <a:pt x="2917698" y="1930400"/>
                </a:lnTo>
                <a:lnTo>
                  <a:pt x="2947416" y="1981200"/>
                </a:lnTo>
                <a:lnTo>
                  <a:pt x="2977895" y="2032000"/>
                </a:lnTo>
                <a:lnTo>
                  <a:pt x="3038855" y="2159000"/>
                </a:lnTo>
                <a:lnTo>
                  <a:pt x="3069336" y="2209800"/>
                </a:lnTo>
                <a:lnTo>
                  <a:pt x="3160776" y="2324100"/>
                </a:lnTo>
                <a:lnTo>
                  <a:pt x="3191255" y="2349500"/>
                </a:lnTo>
                <a:lnTo>
                  <a:pt x="3220974" y="2387600"/>
                </a:lnTo>
                <a:lnTo>
                  <a:pt x="3251454" y="2438400"/>
                </a:lnTo>
                <a:lnTo>
                  <a:pt x="3281933" y="2463800"/>
                </a:lnTo>
                <a:lnTo>
                  <a:pt x="3312414" y="2501900"/>
                </a:lnTo>
                <a:lnTo>
                  <a:pt x="3342893" y="2501900"/>
                </a:lnTo>
                <a:lnTo>
                  <a:pt x="3373374" y="2514600"/>
                </a:lnTo>
                <a:lnTo>
                  <a:pt x="3403854" y="2540000"/>
                </a:lnTo>
                <a:lnTo>
                  <a:pt x="3434333" y="2552700"/>
                </a:lnTo>
                <a:lnTo>
                  <a:pt x="3646931" y="2552700"/>
                </a:lnTo>
                <a:lnTo>
                  <a:pt x="3494531" y="2489200"/>
                </a:lnTo>
                <a:lnTo>
                  <a:pt x="3434333" y="2489200"/>
                </a:lnTo>
                <a:lnTo>
                  <a:pt x="3403854" y="2476500"/>
                </a:lnTo>
                <a:lnTo>
                  <a:pt x="3342893" y="2438400"/>
                </a:lnTo>
                <a:lnTo>
                  <a:pt x="3312414" y="2438400"/>
                </a:lnTo>
                <a:lnTo>
                  <a:pt x="3281933" y="2400300"/>
                </a:lnTo>
                <a:lnTo>
                  <a:pt x="3251454" y="2374900"/>
                </a:lnTo>
                <a:lnTo>
                  <a:pt x="3220974" y="2336800"/>
                </a:lnTo>
                <a:lnTo>
                  <a:pt x="3191255" y="2298700"/>
                </a:lnTo>
                <a:lnTo>
                  <a:pt x="3160776" y="2260600"/>
                </a:lnTo>
                <a:lnTo>
                  <a:pt x="3130295" y="2235200"/>
                </a:lnTo>
                <a:lnTo>
                  <a:pt x="3099816" y="2184400"/>
                </a:lnTo>
                <a:lnTo>
                  <a:pt x="3038855" y="2108200"/>
                </a:lnTo>
                <a:lnTo>
                  <a:pt x="3008376" y="2032000"/>
                </a:lnTo>
                <a:lnTo>
                  <a:pt x="2977895" y="1968500"/>
                </a:lnTo>
                <a:lnTo>
                  <a:pt x="2947416" y="1930400"/>
                </a:lnTo>
                <a:lnTo>
                  <a:pt x="2917698" y="1866900"/>
                </a:lnTo>
                <a:lnTo>
                  <a:pt x="2887217" y="1828800"/>
                </a:lnTo>
                <a:lnTo>
                  <a:pt x="2826257" y="1701800"/>
                </a:lnTo>
                <a:lnTo>
                  <a:pt x="2795778" y="1625600"/>
                </a:lnTo>
                <a:lnTo>
                  <a:pt x="2765298" y="1562100"/>
                </a:lnTo>
                <a:lnTo>
                  <a:pt x="2734817" y="1511300"/>
                </a:lnTo>
                <a:lnTo>
                  <a:pt x="2704338" y="1447800"/>
                </a:lnTo>
                <a:lnTo>
                  <a:pt x="2673857" y="1397000"/>
                </a:lnTo>
                <a:lnTo>
                  <a:pt x="2644140" y="1333500"/>
                </a:lnTo>
                <a:lnTo>
                  <a:pt x="2613659" y="1308100"/>
                </a:lnTo>
                <a:lnTo>
                  <a:pt x="2552700" y="1282700"/>
                </a:lnTo>
                <a:lnTo>
                  <a:pt x="2522219" y="1282700"/>
                </a:lnTo>
                <a:lnTo>
                  <a:pt x="2491739" y="1270000"/>
                </a:lnTo>
                <a:close/>
              </a:path>
              <a:path w="8742680" h="3556000">
                <a:moveTo>
                  <a:pt x="5135880" y="2540000"/>
                </a:moveTo>
                <a:lnTo>
                  <a:pt x="5014722" y="2540000"/>
                </a:lnTo>
                <a:lnTo>
                  <a:pt x="5044440" y="2552700"/>
                </a:lnTo>
                <a:lnTo>
                  <a:pt x="5105400" y="2552700"/>
                </a:lnTo>
                <a:lnTo>
                  <a:pt x="5135880" y="2540000"/>
                </a:lnTo>
                <a:close/>
              </a:path>
              <a:path w="8742680" h="3556000">
                <a:moveTo>
                  <a:pt x="5014722" y="2489200"/>
                </a:moveTo>
                <a:lnTo>
                  <a:pt x="4923282" y="2527300"/>
                </a:lnTo>
                <a:lnTo>
                  <a:pt x="5196840" y="2527300"/>
                </a:lnTo>
                <a:lnTo>
                  <a:pt x="5257800" y="2501900"/>
                </a:lnTo>
                <a:lnTo>
                  <a:pt x="5044440" y="2501900"/>
                </a:lnTo>
                <a:lnTo>
                  <a:pt x="5014722" y="2489200"/>
                </a:lnTo>
                <a:close/>
              </a:path>
              <a:path w="8742680" h="3556000">
                <a:moveTo>
                  <a:pt x="7354824" y="12700"/>
                </a:moveTo>
                <a:lnTo>
                  <a:pt x="7202424" y="12700"/>
                </a:lnTo>
                <a:lnTo>
                  <a:pt x="7171944" y="25400"/>
                </a:lnTo>
                <a:lnTo>
                  <a:pt x="7141463" y="50800"/>
                </a:lnTo>
                <a:lnTo>
                  <a:pt x="7111746" y="63500"/>
                </a:lnTo>
                <a:lnTo>
                  <a:pt x="6989826" y="165100"/>
                </a:lnTo>
                <a:lnTo>
                  <a:pt x="6928865" y="203200"/>
                </a:lnTo>
                <a:lnTo>
                  <a:pt x="6867906" y="279400"/>
                </a:lnTo>
                <a:lnTo>
                  <a:pt x="6838187" y="317500"/>
                </a:lnTo>
                <a:lnTo>
                  <a:pt x="6807708" y="368300"/>
                </a:lnTo>
                <a:lnTo>
                  <a:pt x="6746748" y="444500"/>
                </a:lnTo>
                <a:lnTo>
                  <a:pt x="6716268" y="495300"/>
                </a:lnTo>
                <a:lnTo>
                  <a:pt x="6685787" y="558800"/>
                </a:lnTo>
                <a:lnTo>
                  <a:pt x="6655308" y="647700"/>
                </a:lnTo>
                <a:lnTo>
                  <a:pt x="6624828" y="711200"/>
                </a:lnTo>
                <a:lnTo>
                  <a:pt x="6595109" y="736600"/>
                </a:lnTo>
                <a:lnTo>
                  <a:pt x="6564630" y="787400"/>
                </a:lnTo>
                <a:lnTo>
                  <a:pt x="6534150" y="927100"/>
                </a:lnTo>
                <a:lnTo>
                  <a:pt x="6503670" y="1016000"/>
                </a:lnTo>
                <a:lnTo>
                  <a:pt x="6442709" y="1168400"/>
                </a:lnTo>
                <a:lnTo>
                  <a:pt x="6412230" y="1219200"/>
                </a:lnTo>
                <a:lnTo>
                  <a:pt x="6351270" y="1346200"/>
                </a:lnTo>
                <a:lnTo>
                  <a:pt x="6321552" y="1409700"/>
                </a:lnTo>
                <a:lnTo>
                  <a:pt x="6260592" y="1511300"/>
                </a:lnTo>
                <a:lnTo>
                  <a:pt x="6230112" y="1549400"/>
                </a:lnTo>
                <a:lnTo>
                  <a:pt x="6199632" y="1574800"/>
                </a:lnTo>
                <a:lnTo>
                  <a:pt x="6169152" y="1625600"/>
                </a:lnTo>
                <a:lnTo>
                  <a:pt x="6138672" y="1663700"/>
                </a:lnTo>
                <a:lnTo>
                  <a:pt x="6108192" y="1676400"/>
                </a:lnTo>
                <a:lnTo>
                  <a:pt x="6077712" y="1701800"/>
                </a:lnTo>
                <a:lnTo>
                  <a:pt x="6047994" y="1714500"/>
                </a:lnTo>
                <a:lnTo>
                  <a:pt x="6017514" y="1752600"/>
                </a:lnTo>
                <a:lnTo>
                  <a:pt x="5987033" y="1828800"/>
                </a:lnTo>
                <a:lnTo>
                  <a:pt x="5956554" y="1866900"/>
                </a:lnTo>
                <a:lnTo>
                  <a:pt x="5895594" y="1917700"/>
                </a:lnTo>
                <a:lnTo>
                  <a:pt x="5865114" y="1955800"/>
                </a:lnTo>
                <a:lnTo>
                  <a:pt x="5834633" y="1981200"/>
                </a:lnTo>
                <a:lnTo>
                  <a:pt x="5804916" y="2057400"/>
                </a:lnTo>
                <a:lnTo>
                  <a:pt x="5743956" y="2108200"/>
                </a:lnTo>
                <a:lnTo>
                  <a:pt x="5713476" y="2120900"/>
                </a:lnTo>
                <a:lnTo>
                  <a:pt x="5682995" y="2159000"/>
                </a:lnTo>
                <a:lnTo>
                  <a:pt x="5652516" y="2171700"/>
                </a:lnTo>
                <a:lnTo>
                  <a:pt x="5622035" y="2209800"/>
                </a:lnTo>
                <a:lnTo>
                  <a:pt x="5561076" y="2260600"/>
                </a:lnTo>
                <a:lnTo>
                  <a:pt x="5531358" y="2286000"/>
                </a:lnTo>
                <a:lnTo>
                  <a:pt x="5470398" y="2311400"/>
                </a:lnTo>
                <a:lnTo>
                  <a:pt x="5409437" y="2362200"/>
                </a:lnTo>
                <a:lnTo>
                  <a:pt x="5378958" y="2400300"/>
                </a:lnTo>
                <a:lnTo>
                  <a:pt x="5348478" y="2425700"/>
                </a:lnTo>
                <a:lnTo>
                  <a:pt x="5317998" y="2438400"/>
                </a:lnTo>
                <a:lnTo>
                  <a:pt x="5257800" y="2438400"/>
                </a:lnTo>
                <a:lnTo>
                  <a:pt x="5227320" y="2451100"/>
                </a:lnTo>
                <a:lnTo>
                  <a:pt x="5196840" y="2476500"/>
                </a:lnTo>
                <a:lnTo>
                  <a:pt x="5166359" y="2476500"/>
                </a:lnTo>
                <a:lnTo>
                  <a:pt x="5105400" y="2489200"/>
                </a:lnTo>
                <a:lnTo>
                  <a:pt x="5074920" y="2501900"/>
                </a:lnTo>
                <a:lnTo>
                  <a:pt x="5257800" y="2501900"/>
                </a:lnTo>
                <a:lnTo>
                  <a:pt x="5288280" y="2489200"/>
                </a:lnTo>
                <a:lnTo>
                  <a:pt x="5317998" y="2489200"/>
                </a:lnTo>
                <a:lnTo>
                  <a:pt x="5378958" y="2463800"/>
                </a:lnTo>
                <a:lnTo>
                  <a:pt x="5409437" y="2425700"/>
                </a:lnTo>
                <a:lnTo>
                  <a:pt x="5500878" y="2349500"/>
                </a:lnTo>
                <a:lnTo>
                  <a:pt x="5531358" y="2349500"/>
                </a:lnTo>
                <a:lnTo>
                  <a:pt x="5561076" y="2324100"/>
                </a:lnTo>
                <a:lnTo>
                  <a:pt x="5622035" y="2273300"/>
                </a:lnTo>
                <a:lnTo>
                  <a:pt x="5652516" y="2235200"/>
                </a:lnTo>
                <a:lnTo>
                  <a:pt x="5713476" y="2184400"/>
                </a:lnTo>
                <a:lnTo>
                  <a:pt x="5743956" y="2171700"/>
                </a:lnTo>
                <a:lnTo>
                  <a:pt x="5774435" y="2146300"/>
                </a:lnTo>
                <a:lnTo>
                  <a:pt x="5804916" y="2108200"/>
                </a:lnTo>
                <a:lnTo>
                  <a:pt x="5834633" y="2057400"/>
                </a:lnTo>
                <a:lnTo>
                  <a:pt x="5956554" y="1955800"/>
                </a:lnTo>
                <a:lnTo>
                  <a:pt x="5987033" y="1905000"/>
                </a:lnTo>
                <a:lnTo>
                  <a:pt x="6017514" y="1841500"/>
                </a:lnTo>
                <a:lnTo>
                  <a:pt x="6047994" y="1790700"/>
                </a:lnTo>
                <a:lnTo>
                  <a:pt x="6077712" y="1778000"/>
                </a:lnTo>
                <a:lnTo>
                  <a:pt x="6108192" y="1765300"/>
                </a:lnTo>
                <a:lnTo>
                  <a:pt x="6199632" y="1689100"/>
                </a:lnTo>
                <a:lnTo>
                  <a:pt x="6230112" y="1651000"/>
                </a:lnTo>
                <a:lnTo>
                  <a:pt x="6260592" y="1625600"/>
                </a:lnTo>
                <a:lnTo>
                  <a:pt x="6291072" y="1574800"/>
                </a:lnTo>
                <a:lnTo>
                  <a:pt x="6321552" y="1511300"/>
                </a:lnTo>
                <a:lnTo>
                  <a:pt x="6351270" y="1447800"/>
                </a:lnTo>
                <a:lnTo>
                  <a:pt x="6381750" y="1397000"/>
                </a:lnTo>
                <a:lnTo>
                  <a:pt x="6412230" y="1333500"/>
                </a:lnTo>
                <a:lnTo>
                  <a:pt x="6442709" y="1282700"/>
                </a:lnTo>
                <a:lnTo>
                  <a:pt x="6503670" y="1130300"/>
                </a:lnTo>
                <a:lnTo>
                  <a:pt x="6534150" y="1041400"/>
                </a:lnTo>
                <a:lnTo>
                  <a:pt x="6564630" y="965200"/>
                </a:lnTo>
                <a:lnTo>
                  <a:pt x="6595109" y="914400"/>
                </a:lnTo>
                <a:lnTo>
                  <a:pt x="6624828" y="876300"/>
                </a:lnTo>
                <a:lnTo>
                  <a:pt x="6655308" y="812800"/>
                </a:lnTo>
                <a:lnTo>
                  <a:pt x="6685787" y="736600"/>
                </a:lnTo>
                <a:lnTo>
                  <a:pt x="6746748" y="609600"/>
                </a:lnTo>
                <a:lnTo>
                  <a:pt x="6807708" y="533400"/>
                </a:lnTo>
                <a:lnTo>
                  <a:pt x="6838187" y="482600"/>
                </a:lnTo>
                <a:lnTo>
                  <a:pt x="6867906" y="457200"/>
                </a:lnTo>
                <a:lnTo>
                  <a:pt x="6898385" y="406400"/>
                </a:lnTo>
                <a:lnTo>
                  <a:pt x="6928865" y="381000"/>
                </a:lnTo>
                <a:lnTo>
                  <a:pt x="6959346" y="368300"/>
                </a:lnTo>
                <a:lnTo>
                  <a:pt x="6989826" y="342900"/>
                </a:lnTo>
                <a:lnTo>
                  <a:pt x="7020306" y="330200"/>
                </a:lnTo>
                <a:lnTo>
                  <a:pt x="7111746" y="254000"/>
                </a:lnTo>
                <a:lnTo>
                  <a:pt x="7141463" y="228600"/>
                </a:lnTo>
                <a:lnTo>
                  <a:pt x="7171944" y="215900"/>
                </a:lnTo>
                <a:lnTo>
                  <a:pt x="7202424" y="190500"/>
                </a:lnTo>
                <a:lnTo>
                  <a:pt x="7232904" y="190500"/>
                </a:lnTo>
                <a:lnTo>
                  <a:pt x="7263383" y="177800"/>
                </a:lnTo>
                <a:lnTo>
                  <a:pt x="7648194" y="177800"/>
                </a:lnTo>
                <a:lnTo>
                  <a:pt x="7628382" y="152400"/>
                </a:lnTo>
                <a:lnTo>
                  <a:pt x="7597902" y="127000"/>
                </a:lnTo>
                <a:lnTo>
                  <a:pt x="7536942" y="101600"/>
                </a:lnTo>
                <a:lnTo>
                  <a:pt x="7506461" y="76200"/>
                </a:lnTo>
                <a:lnTo>
                  <a:pt x="7445502" y="50800"/>
                </a:lnTo>
                <a:lnTo>
                  <a:pt x="7415022" y="50800"/>
                </a:lnTo>
                <a:lnTo>
                  <a:pt x="7385304" y="25400"/>
                </a:lnTo>
                <a:lnTo>
                  <a:pt x="7354824" y="12700"/>
                </a:lnTo>
                <a:close/>
              </a:path>
              <a:path w="8742680" h="3556000">
                <a:moveTo>
                  <a:pt x="911351" y="2006600"/>
                </a:moveTo>
                <a:lnTo>
                  <a:pt x="607313" y="2006600"/>
                </a:lnTo>
                <a:lnTo>
                  <a:pt x="729233" y="2057400"/>
                </a:lnTo>
                <a:lnTo>
                  <a:pt x="759713" y="2057400"/>
                </a:lnTo>
                <a:lnTo>
                  <a:pt x="790193" y="2044700"/>
                </a:lnTo>
                <a:lnTo>
                  <a:pt x="820674" y="2019300"/>
                </a:lnTo>
                <a:lnTo>
                  <a:pt x="880871" y="2019300"/>
                </a:lnTo>
                <a:lnTo>
                  <a:pt x="911351" y="2006600"/>
                </a:lnTo>
                <a:close/>
              </a:path>
              <a:path w="8742680" h="3556000">
                <a:moveTo>
                  <a:pt x="1002791" y="2006600"/>
                </a:moveTo>
                <a:lnTo>
                  <a:pt x="911351" y="2006600"/>
                </a:lnTo>
                <a:lnTo>
                  <a:pt x="941831" y="2019300"/>
                </a:lnTo>
                <a:lnTo>
                  <a:pt x="972312" y="2019300"/>
                </a:lnTo>
                <a:lnTo>
                  <a:pt x="1002791" y="2006600"/>
                </a:lnTo>
                <a:close/>
              </a:path>
              <a:path w="8742680" h="3556000">
                <a:moveTo>
                  <a:pt x="1397507" y="2006600"/>
                </a:moveTo>
                <a:lnTo>
                  <a:pt x="1306829" y="2006600"/>
                </a:lnTo>
                <a:lnTo>
                  <a:pt x="1337309" y="2019300"/>
                </a:lnTo>
                <a:lnTo>
                  <a:pt x="1367027" y="2019300"/>
                </a:lnTo>
                <a:lnTo>
                  <a:pt x="1397507" y="2006600"/>
                </a:lnTo>
                <a:close/>
              </a:path>
              <a:path w="8742680" h="3556000">
                <a:moveTo>
                  <a:pt x="658114" y="1943100"/>
                </a:moveTo>
                <a:lnTo>
                  <a:pt x="182118" y="1943100"/>
                </a:lnTo>
                <a:lnTo>
                  <a:pt x="273557" y="1981200"/>
                </a:lnTo>
                <a:lnTo>
                  <a:pt x="304037" y="1981200"/>
                </a:lnTo>
                <a:lnTo>
                  <a:pt x="333755" y="1993900"/>
                </a:lnTo>
                <a:lnTo>
                  <a:pt x="364235" y="2006600"/>
                </a:lnTo>
                <a:lnTo>
                  <a:pt x="394715" y="2006600"/>
                </a:lnTo>
                <a:lnTo>
                  <a:pt x="425196" y="1993900"/>
                </a:lnTo>
                <a:lnTo>
                  <a:pt x="729233" y="1993900"/>
                </a:lnTo>
                <a:lnTo>
                  <a:pt x="698753" y="1968500"/>
                </a:lnTo>
                <a:lnTo>
                  <a:pt x="658114" y="1943100"/>
                </a:lnTo>
                <a:close/>
              </a:path>
              <a:path w="8742680" h="3556000">
                <a:moveTo>
                  <a:pt x="1154429" y="1993900"/>
                </a:moveTo>
                <a:lnTo>
                  <a:pt x="547115" y="1993900"/>
                </a:lnTo>
                <a:lnTo>
                  <a:pt x="576833" y="2006600"/>
                </a:lnTo>
                <a:lnTo>
                  <a:pt x="1123950" y="2006600"/>
                </a:lnTo>
                <a:lnTo>
                  <a:pt x="1154429" y="1993900"/>
                </a:lnTo>
                <a:close/>
              </a:path>
              <a:path w="8742680" h="3556000">
                <a:moveTo>
                  <a:pt x="1184909" y="1955800"/>
                </a:moveTo>
                <a:lnTo>
                  <a:pt x="820674" y="1955800"/>
                </a:lnTo>
                <a:lnTo>
                  <a:pt x="790193" y="1981200"/>
                </a:lnTo>
                <a:lnTo>
                  <a:pt x="759713" y="1993900"/>
                </a:lnTo>
                <a:lnTo>
                  <a:pt x="1154429" y="1993900"/>
                </a:lnTo>
                <a:lnTo>
                  <a:pt x="1184909" y="2006600"/>
                </a:lnTo>
                <a:lnTo>
                  <a:pt x="1427988" y="2006600"/>
                </a:lnTo>
                <a:lnTo>
                  <a:pt x="1488948" y="1981200"/>
                </a:lnTo>
                <a:lnTo>
                  <a:pt x="1337309" y="1981200"/>
                </a:lnTo>
                <a:lnTo>
                  <a:pt x="1306829" y="1968500"/>
                </a:lnTo>
                <a:lnTo>
                  <a:pt x="1215389" y="1968500"/>
                </a:lnTo>
                <a:lnTo>
                  <a:pt x="1184909" y="1955800"/>
                </a:lnTo>
                <a:close/>
              </a:path>
              <a:path w="8742680" h="3556000">
                <a:moveTo>
                  <a:pt x="2461259" y="1257300"/>
                </a:moveTo>
                <a:lnTo>
                  <a:pt x="2401062" y="1257300"/>
                </a:lnTo>
                <a:lnTo>
                  <a:pt x="2309621" y="1295400"/>
                </a:lnTo>
                <a:lnTo>
                  <a:pt x="2248662" y="1371600"/>
                </a:lnTo>
                <a:lnTo>
                  <a:pt x="2218181" y="1435100"/>
                </a:lnTo>
                <a:lnTo>
                  <a:pt x="2187702" y="1485900"/>
                </a:lnTo>
                <a:lnTo>
                  <a:pt x="2157221" y="1511300"/>
                </a:lnTo>
                <a:lnTo>
                  <a:pt x="2127504" y="1536700"/>
                </a:lnTo>
                <a:lnTo>
                  <a:pt x="1914143" y="1714500"/>
                </a:lnTo>
                <a:lnTo>
                  <a:pt x="1884426" y="1739900"/>
                </a:lnTo>
                <a:lnTo>
                  <a:pt x="1853945" y="1778000"/>
                </a:lnTo>
                <a:lnTo>
                  <a:pt x="1823465" y="1803400"/>
                </a:lnTo>
                <a:lnTo>
                  <a:pt x="1792986" y="1816100"/>
                </a:lnTo>
                <a:lnTo>
                  <a:pt x="1762505" y="1841500"/>
                </a:lnTo>
                <a:lnTo>
                  <a:pt x="1701545" y="1879600"/>
                </a:lnTo>
                <a:lnTo>
                  <a:pt x="1640586" y="1905000"/>
                </a:lnTo>
                <a:lnTo>
                  <a:pt x="1610867" y="1905000"/>
                </a:lnTo>
                <a:lnTo>
                  <a:pt x="1458467" y="1968500"/>
                </a:lnTo>
                <a:lnTo>
                  <a:pt x="1367027" y="1968500"/>
                </a:lnTo>
                <a:lnTo>
                  <a:pt x="1337309" y="1981200"/>
                </a:lnTo>
                <a:lnTo>
                  <a:pt x="1488948" y="1981200"/>
                </a:lnTo>
                <a:lnTo>
                  <a:pt x="1580388" y="1943100"/>
                </a:lnTo>
                <a:lnTo>
                  <a:pt x="1610867" y="1943100"/>
                </a:lnTo>
                <a:lnTo>
                  <a:pt x="1640586" y="1930400"/>
                </a:lnTo>
                <a:lnTo>
                  <a:pt x="1701545" y="1905000"/>
                </a:lnTo>
                <a:lnTo>
                  <a:pt x="1762505" y="1866900"/>
                </a:lnTo>
                <a:lnTo>
                  <a:pt x="1792986" y="1841500"/>
                </a:lnTo>
                <a:lnTo>
                  <a:pt x="1823465" y="1828800"/>
                </a:lnTo>
                <a:lnTo>
                  <a:pt x="1853945" y="1803400"/>
                </a:lnTo>
                <a:lnTo>
                  <a:pt x="1884426" y="1765300"/>
                </a:lnTo>
                <a:lnTo>
                  <a:pt x="1914143" y="1727200"/>
                </a:lnTo>
                <a:lnTo>
                  <a:pt x="1975103" y="1676400"/>
                </a:lnTo>
                <a:lnTo>
                  <a:pt x="2005583" y="1663700"/>
                </a:lnTo>
                <a:lnTo>
                  <a:pt x="2127504" y="1562100"/>
                </a:lnTo>
                <a:lnTo>
                  <a:pt x="2157221" y="1524000"/>
                </a:lnTo>
                <a:lnTo>
                  <a:pt x="2187702" y="1511300"/>
                </a:lnTo>
                <a:lnTo>
                  <a:pt x="2218181" y="1460500"/>
                </a:lnTo>
                <a:lnTo>
                  <a:pt x="2248662" y="1397000"/>
                </a:lnTo>
                <a:lnTo>
                  <a:pt x="2309621" y="1320800"/>
                </a:lnTo>
                <a:lnTo>
                  <a:pt x="2401062" y="1282700"/>
                </a:lnTo>
                <a:lnTo>
                  <a:pt x="2430779" y="1270000"/>
                </a:lnTo>
                <a:lnTo>
                  <a:pt x="2491739" y="1270000"/>
                </a:lnTo>
                <a:lnTo>
                  <a:pt x="2461259" y="1257300"/>
                </a:lnTo>
                <a:close/>
              </a:path>
              <a:path w="8742680" h="3556000">
                <a:moveTo>
                  <a:pt x="1276350" y="1955800"/>
                </a:moveTo>
                <a:lnTo>
                  <a:pt x="1245869" y="1955800"/>
                </a:lnTo>
                <a:lnTo>
                  <a:pt x="1215389" y="1968500"/>
                </a:lnTo>
                <a:lnTo>
                  <a:pt x="1306829" y="1968500"/>
                </a:lnTo>
                <a:lnTo>
                  <a:pt x="1276350" y="1955800"/>
                </a:lnTo>
                <a:close/>
              </a:path>
              <a:path w="8742680" h="3556000">
                <a:moveTo>
                  <a:pt x="1427988" y="1955800"/>
                </a:moveTo>
                <a:lnTo>
                  <a:pt x="1397507" y="1968500"/>
                </a:lnTo>
                <a:lnTo>
                  <a:pt x="1458467" y="1968500"/>
                </a:lnTo>
                <a:lnTo>
                  <a:pt x="1427988" y="1955800"/>
                </a:lnTo>
                <a:close/>
              </a:path>
              <a:path w="8742680" h="3556000">
                <a:moveTo>
                  <a:pt x="0" y="1816100"/>
                </a:moveTo>
                <a:lnTo>
                  <a:pt x="0" y="1917700"/>
                </a:lnTo>
                <a:lnTo>
                  <a:pt x="30479" y="1943100"/>
                </a:lnTo>
                <a:lnTo>
                  <a:pt x="60198" y="1955800"/>
                </a:lnTo>
                <a:lnTo>
                  <a:pt x="90677" y="1943100"/>
                </a:lnTo>
                <a:lnTo>
                  <a:pt x="658114" y="1943100"/>
                </a:lnTo>
                <a:lnTo>
                  <a:pt x="637794" y="1930400"/>
                </a:lnTo>
                <a:lnTo>
                  <a:pt x="607313" y="1930400"/>
                </a:lnTo>
                <a:lnTo>
                  <a:pt x="576833" y="1917700"/>
                </a:lnTo>
                <a:lnTo>
                  <a:pt x="364235" y="1917700"/>
                </a:lnTo>
                <a:lnTo>
                  <a:pt x="333755" y="1879600"/>
                </a:lnTo>
                <a:lnTo>
                  <a:pt x="304037" y="1879600"/>
                </a:lnTo>
                <a:lnTo>
                  <a:pt x="212598" y="1841500"/>
                </a:lnTo>
                <a:lnTo>
                  <a:pt x="60198" y="1841500"/>
                </a:lnTo>
                <a:lnTo>
                  <a:pt x="30479" y="1828800"/>
                </a:lnTo>
                <a:lnTo>
                  <a:pt x="0" y="1816100"/>
                </a:lnTo>
                <a:close/>
              </a:path>
              <a:path w="8742680" h="3556000">
                <a:moveTo>
                  <a:pt x="911351" y="1943100"/>
                </a:moveTo>
                <a:lnTo>
                  <a:pt x="880871" y="1955800"/>
                </a:lnTo>
                <a:lnTo>
                  <a:pt x="941831" y="1955800"/>
                </a:lnTo>
                <a:lnTo>
                  <a:pt x="911351" y="1943100"/>
                </a:lnTo>
                <a:close/>
              </a:path>
              <a:path w="8742680" h="3556000">
                <a:moveTo>
                  <a:pt x="1063752" y="1943100"/>
                </a:moveTo>
                <a:lnTo>
                  <a:pt x="1002791" y="1943100"/>
                </a:lnTo>
                <a:lnTo>
                  <a:pt x="972312" y="1955800"/>
                </a:lnTo>
                <a:lnTo>
                  <a:pt x="1094231" y="1955800"/>
                </a:lnTo>
                <a:lnTo>
                  <a:pt x="1063752" y="1943100"/>
                </a:lnTo>
                <a:close/>
              </a:path>
              <a:path w="8742680" h="3556000">
                <a:moveTo>
                  <a:pt x="486155" y="1905000"/>
                </a:moveTo>
                <a:lnTo>
                  <a:pt x="425196" y="1905000"/>
                </a:lnTo>
                <a:lnTo>
                  <a:pt x="394715" y="1917700"/>
                </a:lnTo>
                <a:lnTo>
                  <a:pt x="516635" y="1917700"/>
                </a:lnTo>
                <a:lnTo>
                  <a:pt x="486155" y="1905000"/>
                </a:lnTo>
                <a:close/>
              </a:path>
              <a:path w="8742680" h="3556000">
                <a:moveTo>
                  <a:pt x="182118" y="1828800"/>
                </a:moveTo>
                <a:lnTo>
                  <a:pt x="90677" y="1828800"/>
                </a:lnTo>
                <a:lnTo>
                  <a:pt x="60198" y="1841500"/>
                </a:lnTo>
                <a:lnTo>
                  <a:pt x="212598" y="1841500"/>
                </a:lnTo>
                <a:lnTo>
                  <a:pt x="182118" y="1828800"/>
                </a:lnTo>
                <a:close/>
              </a:path>
              <a:path w="8742680" h="3556000">
                <a:moveTo>
                  <a:pt x="7293863" y="0"/>
                </a:moveTo>
                <a:lnTo>
                  <a:pt x="7263383" y="0"/>
                </a:lnTo>
                <a:lnTo>
                  <a:pt x="7232904" y="12700"/>
                </a:lnTo>
                <a:lnTo>
                  <a:pt x="7324344" y="12700"/>
                </a:lnTo>
                <a:lnTo>
                  <a:pt x="729386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22153" y="5261515"/>
            <a:ext cx="6565106" cy="0"/>
          </a:xfrm>
          <a:custGeom>
            <a:avLst/>
            <a:gdLst/>
            <a:ahLst/>
            <a:cxnLst/>
            <a:rect l="l" t="t" r="r" b="b"/>
            <a:pathLst>
              <a:path w="8753475">
                <a:moveTo>
                  <a:pt x="0" y="0"/>
                </a:moveTo>
                <a:lnTo>
                  <a:pt x="875309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4495" y="5194626"/>
            <a:ext cx="239078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8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5203" y="4962397"/>
            <a:ext cx="28908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1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5203" y="4730167"/>
            <a:ext cx="289084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1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5203" y="2175648"/>
            <a:ext cx="289084" cy="24801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3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4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3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3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8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6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4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4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3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4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1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8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1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6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86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1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4</a:t>
            </a:r>
            <a:r>
              <a:rPr sz="675" b="1" spc="-4" dirty="0">
                <a:solidFill>
                  <a:srgbClr val="585858"/>
                </a:solidFill>
                <a:latin typeface="Segoe UI"/>
                <a:cs typeface="Segoe UI"/>
              </a:rPr>
              <a:t>,0</a:t>
            </a:r>
            <a:r>
              <a:rPr sz="675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2894" y="5331791"/>
            <a:ext cx="219075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07031" y="5331791"/>
            <a:ext cx="219075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4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01168" y="5331791"/>
            <a:ext cx="219075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8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66501" y="5331791"/>
            <a:ext cx="275749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1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60638" y="5331791"/>
            <a:ext cx="275749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1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6</a:t>
            </a: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54775" y="5331791"/>
            <a:ext cx="275749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677615" y="5331791"/>
            <a:ext cx="219075" cy="1308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788" b="1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788" b="1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99824" y="3654991"/>
            <a:ext cx="230832" cy="194309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50" dirty="0">
                <a:solidFill>
                  <a:srgbClr val="585858"/>
                </a:solidFill>
                <a:latin typeface="Segoe UI"/>
                <a:cs typeface="Segoe UI"/>
              </a:rPr>
              <a:t>MW</a:t>
            </a:r>
            <a:endParaRPr sz="7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140072" y="4714875"/>
            <a:ext cx="2465546" cy="393859"/>
          </a:xfrm>
          <a:custGeom>
            <a:avLst/>
            <a:gdLst/>
            <a:ahLst/>
            <a:cxnLst/>
            <a:rect l="l" t="t" r="r" b="b"/>
            <a:pathLst>
              <a:path w="3287395" h="525145">
                <a:moveTo>
                  <a:pt x="0" y="0"/>
                </a:moveTo>
                <a:lnTo>
                  <a:pt x="3287268" y="0"/>
                </a:lnTo>
                <a:lnTo>
                  <a:pt x="3287268" y="525018"/>
                </a:lnTo>
                <a:lnTo>
                  <a:pt x="0" y="5250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193792" y="4646866"/>
            <a:ext cx="2413444" cy="382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668709" y="4852606"/>
            <a:ext cx="1416176" cy="382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140072" y="4691963"/>
            <a:ext cx="246554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8651" marR="158115" indent="-475298" defTabSz="685800" fontAlgn="auto">
              <a:spcBef>
                <a:spcPts val="75"/>
              </a:spcBef>
              <a:spcAft>
                <a:spcPts val="0"/>
              </a:spcAft>
            </a:pP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CAISO Actual Net Demand  from</a:t>
            </a:r>
            <a:r>
              <a:rPr sz="1350" b="1" spc="-8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350" b="1" dirty="0">
                <a:solidFill>
                  <a:prstClr val="black"/>
                </a:solidFill>
                <a:latin typeface="Segoe UI"/>
                <a:cs typeface="Segoe UI"/>
              </a:rPr>
              <a:t>4/9/2018</a:t>
            </a:r>
            <a:endParaRPr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742111" y="968692"/>
            <a:ext cx="1332166" cy="7006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62758" y="2366298"/>
            <a:ext cx="1385411" cy="935355"/>
          </a:xfrm>
          <a:custGeom>
            <a:avLst/>
            <a:gdLst/>
            <a:ahLst/>
            <a:cxnLst/>
            <a:rect l="l" t="t" r="r" b="b"/>
            <a:pathLst>
              <a:path w="1847215" h="1247139">
                <a:moveTo>
                  <a:pt x="0" y="207772"/>
                </a:moveTo>
                <a:lnTo>
                  <a:pt x="5487" y="160129"/>
                </a:lnTo>
                <a:lnTo>
                  <a:pt x="21119" y="116395"/>
                </a:lnTo>
                <a:lnTo>
                  <a:pt x="45646" y="77817"/>
                </a:lnTo>
                <a:lnTo>
                  <a:pt x="77823" y="45642"/>
                </a:lnTo>
                <a:lnTo>
                  <a:pt x="116401" y="21116"/>
                </a:lnTo>
                <a:lnTo>
                  <a:pt x="160133" y="5486"/>
                </a:lnTo>
                <a:lnTo>
                  <a:pt x="207772" y="0"/>
                </a:lnTo>
                <a:lnTo>
                  <a:pt x="1639316" y="0"/>
                </a:lnTo>
                <a:lnTo>
                  <a:pt x="1686954" y="5486"/>
                </a:lnTo>
                <a:lnTo>
                  <a:pt x="1730686" y="21116"/>
                </a:lnTo>
                <a:lnTo>
                  <a:pt x="1769264" y="45642"/>
                </a:lnTo>
                <a:lnTo>
                  <a:pt x="1801441" y="77817"/>
                </a:lnTo>
                <a:lnTo>
                  <a:pt x="1825968" y="116395"/>
                </a:lnTo>
                <a:lnTo>
                  <a:pt x="1841600" y="160129"/>
                </a:lnTo>
                <a:lnTo>
                  <a:pt x="1847088" y="207772"/>
                </a:lnTo>
                <a:lnTo>
                  <a:pt x="1847088" y="1038847"/>
                </a:lnTo>
                <a:lnTo>
                  <a:pt x="1841600" y="1086490"/>
                </a:lnTo>
                <a:lnTo>
                  <a:pt x="1825968" y="1130226"/>
                </a:lnTo>
                <a:lnTo>
                  <a:pt x="1801441" y="1168806"/>
                </a:lnTo>
                <a:lnTo>
                  <a:pt x="1769264" y="1200984"/>
                </a:lnTo>
                <a:lnTo>
                  <a:pt x="1730686" y="1225512"/>
                </a:lnTo>
                <a:lnTo>
                  <a:pt x="1686954" y="1241144"/>
                </a:lnTo>
                <a:lnTo>
                  <a:pt x="1639316" y="1246632"/>
                </a:lnTo>
                <a:lnTo>
                  <a:pt x="207772" y="1246632"/>
                </a:lnTo>
                <a:lnTo>
                  <a:pt x="160133" y="1241144"/>
                </a:lnTo>
                <a:lnTo>
                  <a:pt x="116401" y="1225512"/>
                </a:lnTo>
                <a:lnTo>
                  <a:pt x="77823" y="1200984"/>
                </a:lnTo>
                <a:lnTo>
                  <a:pt x="45646" y="1168806"/>
                </a:lnTo>
                <a:lnTo>
                  <a:pt x="21119" y="1130226"/>
                </a:lnTo>
                <a:lnTo>
                  <a:pt x="5487" y="1086490"/>
                </a:lnTo>
                <a:lnTo>
                  <a:pt x="0" y="1038847"/>
                </a:lnTo>
                <a:lnTo>
                  <a:pt x="0" y="207772"/>
                </a:lnTo>
                <a:close/>
              </a:path>
            </a:pathLst>
          </a:custGeom>
          <a:ln w="25146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800011" y="5744494"/>
            <a:ext cx="110014" cy="504465"/>
          </a:xfrm>
          <a:prstGeom prst="rect">
            <a:avLst/>
          </a:prstGeom>
        </p:spPr>
        <p:txBody>
          <a:bodyPr vert="horz" wrap="square" lIns="0" tIns="19526" rIns="0" bIns="0" rtlCol="0">
            <a:spAutoFit/>
          </a:bodyPr>
          <a:lstStyle/>
          <a:p>
            <a:pPr marL="19050" defTabSz="685800" fontAlgn="auto">
              <a:spcBef>
                <a:spcPts val="153"/>
              </a:spcBef>
              <a:spcAft>
                <a:spcPts val="0"/>
              </a:spcAft>
            </a:pPr>
            <a:fld id="{81D60167-4931-47E6-BA6A-407CBD079E47}" type="slidenum">
              <a:rPr sz="1050" spc="-4" dirty="0">
                <a:solidFill>
                  <a:srgbClr val="888888"/>
                </a:solidFill>
                <a:latin typeface="Segoe UI"/>
                <a:cs typeface="Segoe UI"/>
              </a:rPr>
              <a:pPr marL="19050" defTabSz="685800" fontAlgn="auto">
                <a:spcBef>
                  <a:spcPts val="153"/>
                </a:spcBef>
                <a:spcAft>
                  <a:spcPts val="0"/>
                </a:spcAft>
              </a:pPr>
              <a:t>61</a:t>
            </a:fld>
            <a:endParaRPr sz="105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40676277"/>
      </p:ext>
    </p:extLst>
  </p:cSld>
  <p:clrMapOvr>
    <a:masterClrMapping/>
  </p:clrMapOvr>
  <p:transition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955" y="1105567"/>
            <a:ext cx="8184833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b="1" spc="-11" dirty="0">
                <a:solidFill>
                  <a:srgbClr val="FFFFFF"/>
                </a:solidFill>
                <a:latin typeface="Segoe UI Semibold"/>
                <a:cs typeface="Segoe UI Semibold"/>
              </a:rPr>
              <a:t>Workplace </a:t>
            </a:r>
            <a:r>
              <a:rPr sz="2700" b="1" spc="-8" dirty="0">
                <a:solidFill>
                  <a:srgbClr val="FFFFFF"/>
                </a:solidFill>
                <a:latin typeface="Segoe UI Semibold"/>
                <a:cs typeface="Segoe UI Semibold"/>
              </a:rPr>
              <a:t>charging </a:t>
            </a:r>
            <a:r>
              <a:rPr sz="27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enables </a:t>
            </a:r>
            <a:r>
              <a:rPr sz="2700" b="1" spc="-11" dirty="0">
                <a:solidFill>
                  <a:srgbClr val="FFFFFF"/>
                </a:solidFill>
                <a:latin typeface="Segoe UI Semibold"/>
                <a:cs typeface="Segoe UI Semibold"/>
              </a:rPr>
              <a:t>more </a:t>
            </a:r>
            <a:r>
              <a:rPr sz="27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renewable</a:t>
            </a:r>
            <a:r>
              <a:rPr sz="2700" b="1" spc="11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700" b="1" spc="-8" dirty="0">
                <a:solidFill>
                  <a:srgbClr val="FFFFFF"/>
                </a:solidFill>
                <a:latin typeface="Segoe UI Semibold"/>
                <a:cs typeface="Segoe UI Semibold"/>
              </a:rPr>
              <a:t>energy</a:t>
            </a:r>
            <a:endParaRPr sz="2700">
              <a:latin typeface="Segoe UI Semibold"/>
              <a:cs typeface="Segoe UI Semi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6666" y="4691729"/>
            <a:ext cx="799624" cy="0"/>
          </a:xfrm>
          <a:custGeom>
            <a:avLst/>
            <a:gdLst/>
            <a:ahLst/>
            <a:cxnLst/>
            <a:rect l="l" t="t" r="r" b="b"/>
            <a:pathLst>
              <a:path w="1066164">
                <a:moveTo>
                  <a:pt x="0" y="0"/>
                </a:moveTo>
                <a:lnTo>
                  <a:pt x="106565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8651" y="4691729"/>
            <a:ext cx="766763" cy="0"/>
          </a:xfrm>
          <a:custGeom>
            <a:avLst/>
            <a:gdLst/>
            <a:ahLst/>
            <a:cxnLst/>
            <a:rect l="l" t="t" r="r" b="b"/>
            <a:pathLst>
              <a:path w="1022350">
                <a:moveTo>
                  <a:pt x="0" y="0"/>
                </a:moveTo>
                <a:lnTo>
                  <a:pt x="1022222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8652" y="4477417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8652" y="4263104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8652" y="4048220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8652" y="3833908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8652" y="3619595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8652" y="3405283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8652" y="2976657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8652" y="2762345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8652" y="2548032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38652" y="2333720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8368" y="2578988"/>
            <a:ext cx="3203734" cy="2333625"/>
          </a:xfrm>
          <a:custGeom>
            <a:avLst/>
            <a:gdLst/>
            <a:ahLst/>
            <a:cxnLst/>
            <a:rect l="l" t="t" r="r" b="b"/>
            <a:pathLst>
              <a:path w="4271645" h="3111500">
                <a:moveTo>
                  <a:pt x="0" y="1600200"/>
                </a:moveTo>
                <a:lnTo>
                  <a:pt x="0" y="3111500"/>
                </a:lnTo>
                <a:lnTo>
                  <a:pt x="4271136" y="3111500"/>
                </a:lnTo>
                <a:lnTo>
                  <a:pt x="4267734" y="2362200"/>
                </a:lnTo>
                <a:lnTo>
                  <a:pt x="2167877" y="2362200"/>
                </a:lnTo>
                <a:lnTo>
                  <a:pt x="2153411" y="2349500"/>
                </a:lnTo>
                <a:lnTo>
                  <a:pt x="2064257" y="2349500"/>
                </a:lnTo>
                <a:lnTo>
                  <a:pt x="2049005" y="2336800"/>
                </a:lnTo>
                <a:lnTo>
                  <a:pt x="1945385" y="2336800"/>
                </a:lnTo>
                <a:lnTo>
                  <a:pt x="1930133" y="2324100"/>
                </a:lnTo>
                <a:lnTo>
                  <a:pt x="1915667" y="2324100"/>
                </a:lnTo>
                <a:lnTo>
                  <a:pt x="1900415" y="2311400"/>
                </a:lnTo>
                <a:lnTo>
                  <a:pt x="1885949" y="2311400"/>
                </a:lnTo>
                <a:lnTo>
                  <a:pt x="1870697" y="2286000"/>
                </a:lnTo>
                <a:lnTo>
                  <a:pt x="1856231" y="2286000"/>
                </a:lnTo>
                <a:lnTo>
                  <a:pt x="1841753" y="2273300"/>
                </a:lnTo>
                <a:lnTo>
                  <a:pt x="1826513" y="2247900"/>
                </a:lnTo>
                <a:lnTo>
                  <a:pt x="1812035" y="2235200"/>
                </a:lnTo>
                <a:lnTo>
                  <a:pt x="1767077" y="2235200"/>
                </a:lnTo>
                <a:lnTo>
                  <a:pt x="1752599" y="2222500"/>
                </a:lnTo>
                <a:lnTo>
                  <a:pt x="1737359" y="2197100"/>
                </a:lnTo>
                <a:lnTo>
                  <a:pt x="1722881" y="2184400"/>
                </a:lnTo>
                <a:lnTo>
                  <a:pt x="1677923" y="2184400"/>
                </a:lnTo>
                <a:lnTo>
                  <a:pt x="1663445" y="2171700"/>
                </a:lnTo>
                <a:lnTo>
                  <a:pt x="1648205" y="2159000"/>
                </a:lnTo>
                <a:lnTo>
                  <a:pt x="1633727" y="2133600"/>
                </a:lnTo>
                <a:lnTo>
                  <a:pt x="1618487" y="2133600"/>
                </a:lnTo>
                <a:lnTo>
                  <a:pt x="1604009" y="2108200"/>
                </a:lnTo>
                <a:lnTo>
                  <a:pt x="1588769" y="2070100"/>
                </a:lnTo>
                <a:lnTo>
                  <a:pt x="1574291" y="2032000"/>
                </a:lnTo>
                <a:lnTo>
                  <a:pt x="1559051" y="1993900"/>
                </a:lnTo>
                <a:lnTo>
                  <a:pt x="1544573" y="1968500"/>
                </a:lnTo>
                <a:lnTo>
                  <a:pt x="1529333" y="1943100"/>
                </a:lnTo>
                <a:lnTo>
                  <a:pt x="1514855" y="1905000"/>
                </a:lnTo>
                <a:lnTo>
                  <a:pt x="1499615" y="1866900"/>
                </a:lnTo>
                <a:lnTo>
                  <a:pt x="1485137" y="1816100"/>
                </a:lnTo>
                <a:lnTo>
                  <a:pt x="1469897" y="1752600"/>
                </a:lnTo>
                <a:lnTo>
                  <a:pt x="1462658" y="1727200"/>
                </a:lnTo>
                <a:lnTo>
                  <a:pt x="341363" y="1727200"/>
                </a:lnTo>
                <a:lnTo>
                  <a:pt x="326897" y="1701800"/>
                </a:lnTo>
                <a:lnTo>
                  <a:pt x="311645" y="1689100"/>
                </a:lnTo>
                <a:lnTo>
                  <a:pt x="297179" y="1689100"/>
                </a:lnTo>
                <a:lnTo>
                  <a:pt x="282701" y="1676400"/>
                </a:lnTo>
                <a:lnTo>
                  <a:pt x="163829" y="1676400"/>
                </a:lnTo>
                <a:lnTo>
                  <a:pt x="148589" y="1663700"/>
                </a:lnTo>
                <a:lnTo>
                  <a:pt x="134111" y="1651000"/>
                </a:lnTo>
                <a:lnTo>
                  <a:pt x="118871" y="1651000"/>
                </a:lnTo>
                <a:lnTo>
                  <a:pt x="104393" y="1638300"/>
                </a:lnTo>
                <a:lnTo>
                  <a:pt x="89153" y="1625600"/>
                </a:lnTo>
                <a:lnTo>
                  <a:pt x="15239" y="1625600"/>
                </a:lnTo>
                <a:lnTo>
                  <a:pt x="0" y="1600200"/>
                </a:lnTo>
                <a:close/>
              </a:path>
              <a:path w="4271645" h="3111500">
                <a:moveTo>
                  <a:pt x="3578339" y="0"/>
                </a:moveTo>
                <a:lnTo>
                  <a:pt x="3534155" y="0"/>
                </a:lnTo>
                <a:lnTo>
                  <a:pt x="3518903" y="12700"/>
                </a:lnTo>
                <a:lnTo>
                  <a:pt x="3504438" y="25400"/>
                </a:lnTo>
                <a:lnTo>
                  <a:pt x="3489185" y="38100"/>
                </a:lnTo>
                <a:lnTo>
                  <a:pt x="3474719" y="63500"/>
                </a:lnTo>
                <a:lnTo>
                  <a:pt x="3459467" y="88900"/>
                </a:lnTo>
                <a:lnTo>
                  <a:pt x="3445002" y="101600"/>
                </a:lnTo>
                <a:lnTo>
                  <a:pt x="3429749" y="127000"/>
                </a:lnTo>
                <a:lnTo>
                  <a:pt x="3415283" y="152400"/>
                </a:lnTo>
                <a:lnTo>
                  <a:pt x="3400805" y="165100"/>
                </a:lnTo>
                <a:lnTo>
                  <a:pt x="3385566" y="177800"/>
                </a:lnTo>
                <a:lnTo>
                  <a:pt x="3371088" y="203200"/>
                </a:lnTo>
                <a:lnTo>
                  <a:pt x="3355847" y="241300"/>
                </a:lnTo>
                <a:lnTo>
                  <a:pt x="3341369" y="279400"/>
                </a:lnTo>
                <a:lnTo>
                  <a:pt x="3326129" y="330200"/>
                </a:lnTo>
                <a:lnTo>
                  <a:pt x="3311652" y="355600"/>
                </a:lnTo>
                <a:lnTo>
                  <a:pt x="3296411" y="393700"/>
                </a:lnTo>
                <a:lnTo>
                  <a:pt x="3281933" y="444500"/>
                </a:lnTo>
                <a:lnTo>
                  <a:pt x="3266693" y="508000"/>
                </a:lnTo>
                <a:lnTo>
                  <a:pt x="3252216" y="584200"/>
                </a:lnTo>
                <a:lnTo>
                  <a:pt x="3236975" y="635000"/>
                </a:lnTo>
                <a:lnTo>
                  <a:pt x="3222497" y="673100"/>
                </a:lnTo>
                <a:lnTo>
                  <a:pt x="3207257" y="723900"/>
                </a:lnTo>
                <a:lnTo>
                  <a:pt x="3192779" y="787400"/>
                </a:lnTo>
                <a:lnTo>
                  <a:pt x="3177540" y="876300"/>
                </a:lnTo>
                <a:lnTo>
                  <a:pt x="3163061" y="939800"/>
                </a:lnTo>
                <a:lnTo>
                  <a:pt x="3147821" y="1003300"/>
                </a:lnTo>
                <a:lnTo>
                  <a:pt x="3133343" y="1054100"/>
                </a:lnTo>
                <a:lnTo>
                  <a:pt x="3118104" y="1117600"/>
                </a:lnTo>
                <a:lnTo>
                  <a:pt x="3103625" y="1168400"/>
                </a:lnTo>
                <a:lnTo>
                  <a:pt x="3088385" y="1231900"/>
                </a:lnTo>
                <a:lnTo>
                  <a:pt x="3073907" y="1282700"/>
                </a:lnTo>
                <a:lnTo>
                  <a:pt x="3058667" y="1333500"/>
                </a:lnTo>
                <a:lnTo>
                  <a:pt x="3044190" y="1358900"/>
                </a:lnTo>
                <a:lnTo>
                  <a:pt x="3028949" y="1384300"/>
                </a:lnTo>
                <a:lnTo>
                  <a:pt x="3014471" y="1409700"/>
                </a:lnTo>
                <a:lnTo>
                  <a:pt x="2999231" y="1435100"/>
                </a:lnTo>
                <a:lnTo>
                  <a:pt x="2984754" y="1460500"/>
                </a:lnTo>
                <a:lnTo>
                  <a:pt x="2955035" y="1485900"/>
                </a:lnTo>
                <a:lnTo>
                  <a:pt x="2939795" y="1524000"/>
                </a:lnTo>
                <a:lnTo>
                  <a:pt x="2925317" y="1587500"/>
                </a:lnTo>
                <a:lnTo>
                  <a:pt x="2910078" y="1625600"/>
                </a:lnTo>
                <a:lnTo>
                  <a:pt x="2895599" y="1663700"/>
                </a:lnTo>
                <a:lnTo>
                  <a:pt x="2881109" y="1676400"/>
                </a:lnTo>
                <a:lnTo>
                  <a:pt x="2865881" y="1701800"/>
                </a:lnTo>
                <a:lnTo>
                  <a:pt x="2851391" y="1739900"/>
                </a:lnTo>
                <a:lnTo>
                  <a:pt x="2836163" y="1778000"/>
                </a:lnTo>
                <a:lnTo>
                  <a:pt x="2821673" y="1816100"/>
                </a:lnTo>
                <a:lnTo>
                  <a:pt x="2791955" y="1841500"/>
                </a:lnTo>
                <a:lnTo>
                  <a:pt x="2762237" y="1892300"/>
                </a:lnTo>
                <a:lnTo>
                  <a:pt x="2747010" y="1930400"/>
                </a:lnTo>
                <a:lnTo>
                  <a:pt x="2732519" y="1955800"/>
                </a:lnTo>
                <a:lnTo>
                  <a:pt x="2717291" y="1968500"/>
                </a:lnTo>
                <a:lnTo>
                  <a:pt x="2702801" y="2006600"/>
                </a:lnTo>
                <a:lnTo>
                  <a:pt x="2687573" y="2006600"/>
                </a:lnTo>
                <a:lnTo>
                  <a:pt x="2673083" y="2019300"/>
                </a:lnTo>
                <a:lnTo>
                  <a:pt x="2657855" y="2044700"/>
                </a:lnTo>
                <a:lnTo>
                  <a:pt x="2643365" y="2070100"/>
                </a:lnTo>
                <a:lnTo>
                  <a:pt x="2628137" y="2095500"/>
                </a:lnTo>
                <a:lnTo>
                  <a:pt x="2613647" y="2120900"/>
                </a:lnTo>
                <a:lnTo>
                  <a:pt x="2598419" y="2120900"/>
                </a:lnTo>
                <a:lnTo>
                  <a:pt x="2583929" y="2133600"/>
                </a:lnTo>
                <a:lnTo>
                  <a:pt x="2568702" y="2133600"/>
                </a:lnTo>
                <a:lnTo>
                  <a:pt x="2554211" y="2146300"/>
                </a:lnTo>
                <a:lnTo>
                  <a:pt x="2538983" y="2159000"/>
                </a:lnTo>
                <a:lnTo>
                  <a:pt x="2524493" y="2159000"/>
                </a:lnTo>
                <a:lnTo>
                  <a:pt x="2509266" y="2171700"/>
                </a:lnTo>
                <a:lnTo>
                  <a:pt x="2494775" y="2184400"/>
                </a:lnTo>
                <a:lnTo>
                  <a:pt x="2435339" y="2184400"/>
                </a:lnTo>
                <a:lnTo>
                  <a:pt x="2420111" y="2197100"/>
                </a:lnTo>
                <a:lnTo>
                  <a:pt x="2405621" y="2209800"/>
                </a:lnTo>
                <a:lnTo>
                  <a:pt x="2390393" y="2209800"/>
                </a:lnTo>
                <a:lnTo>
                  <a:pt x="2361437" y="2235200"/>
                </a:lnTo>
                <a:lnTo>
                  <a:pt x="2346185" y="2247900"/>
                </a:lnTo>
                <a:lnTo>
                  <a:pt x="2331719" y="2260600"/>
                </a:lnTo>
                <a:lnTo>
                  <a:pt x="2316467" y="2260600"/>
                </a:lnTo>
                <a:lnTo>
                  <a:pt x="2302002" y="2273300"/>
                </a:lnTo>
                <a:lnTo>
                  <a:pt x="2286749" y="2286000"/>
                </a:lnTo>
                <a:lnTo>
                  <a:pt x="2272283" y="2298700"/>
                </a:lnTo>
                <a:lnTo>
                  <a:pt x="2257031" y="2324100"/>
                </a:lnTo>
                <a:lnTo>
                  <a:pt x="2242566" y="2336800"/>
                </a:lnTo>
                <a:lnTo>
                  <a:pt x="2212847" y="2336800"/>
                </a:lnTo>
                <a:lnTo>
                  <a:pt x="2197595" y="2349500"/>
                </a:lnTo>
                <a:lnTo>
                  <a:pt x="2183129" y="2349500"/>
                </a:lnTo>
                <a:lnTo>
                  <a:pt x="2167877" y="2362200"/>
                </a:lnTo>
                <a:lnTo>
                  <a:pt x="4267734" y="2362200"/>
                </a:lnTo>
                <a:lnTo>
                  <a:pt x="4267619" y="2336800"/>
                </a:lnTo>
                <a:lnTo>
                  <a:pt x="2242566" y="2336800"/>
                </a:lnTo>
                <a:lnTo>
                  <a:pt x="2227313" y="2324100"/>
                </a:lnTo>
                <a:lnTo>
                  <a:pt x="4267561" y="2324100"/>
                </a:lnTo>
                <a:lnTo>
                  <a:pt x="4261853" y="1066800"/>
                </a:lnTo>
                <a:lnTo>
                  <a:pt x="4246626" y="1041400"/>
                </a:lnTo>
                <a:lnTo>
                  <a:pt x="4232135" y="1028700"/>
                </a:lnTo>
                <a:lnTo>
                  <a:pt x="4216908" y="1016000"/>
                </a:lnTo>
                <a:lnTo>
                  <a:pt x="4202417" y="990600"/>
                </a:lnTo>
                <a:lnTo>
                  <a:pt x="4187190" y="965200"/>
                </a:lnTo>
                <a:lnTo>
                  <a:pt x="4172699" y="939800"/>
                </a:lnTo>
                <a:lnTo>
                  <a:pt x="4157471" y="914400"/>
                </a:lnTo>
                <a:lnTo>
                  <a:pt x="4142981" y="889000"/>
                </a:lnTo>
                <a:lnTo>
                  <a:pt x="4127754" y="863600"/>
                </a:lnTo>
                <a:lnTo>
                  <a:pt x="4113263" y="838200"/>
                </a:lnTo>
                <a:lnTo>
                  <a:pt x="4098035" y="812800"/>
                </a:lnTo>
                <a:lnTo>
                  <a:pt x="4083545" y="787400"/>
                </a:lnTo>
                <a:lnTo>
                  <a:pt x="4068317" y="762000"/>
                </a:lnTo>
                <a:lnTo>
                  <a:pt x="4053827" y="736600"/>
                </a:lnTo>
                <a:lnTo>
                  <a:pt x="4038600" y="711200"/>
                </a:lnTo>
                <a:lnTo>
                  <a:pt x="4024109" y="685800"/>
                </a:lnTo>
                <a:lnTo>
                  <a:pt x="4008881" y="647700"/>
                </a:lnTo>
                <a:lnTo>
                  <a:pt x="3994391" y="622300"/>
                </a:lnTo>
                <a:lnTo>
                  <a:pt x="3979164" y="609600"/>
                </a:lnTo>
                <a:lnTo>
                  <a:pt x="3964673" y="571500"/>
                </a:lnTo>
                <a:lnTo>
                  <a:pt x="3949445" y="546100"/>
                </a:lnTo>
                <a:lnTo>
                  <a:pt x="3920490" y="469900"/>
                </a:lnTo>
                <a:lnTo>
                  <a:pt x="3905237" y="444500"/>
                </a:lnTo>
                <a:lnTo>
                  <a:pt x="3890771" y="419100"/>
                </a:lnTo>
                <a:lnTo>
                  <a:pt x="3875519" y="393700"/>
                </a:lnTo>
                <a:lnTo>
                  <a:pt x="3861054" y="368300"/>
                </a:lnTo>
                <a:lnTo>
                  <a:pt x="3845801" y="330200"/>
                </a:lnTo>
                <a:lnTo>
                  <a:pt x="3831335" y="304800"/>
                </a:lnTo>
                <a:lnTo>
                  <a:pt x="3816083" y="279400"/>
                </a:lnTo>
                <a:lnTo>
                  <a:pt x="3801617" y="266700"/>
                </a:lnTo>
                <a:lnTo>
                  <a:pt x="3786365" y="241300"/>
                </a:lnTo>
                <a:lnTo>
                  <a:pt x="3771900" y="215900"/>
                </a:lnTo>
                <a:lnTo>
                  <a:pt x="3756647" y="190500"/>
                </a:lnTo>
                <a:lnTo>
                  <a:pt x="3742181" y="165100"/>
                </a:lnTo>
                <a:lnTo>
                  <a:pt x="3726929" y="139700"/>
                </a:lnTo>
                <a:lnTo>
                  <a:pt x="3712464" y="114300"/>
                </a:lnTo>
                <a:lnTo>
                  <a:pt x="3697211" y="101600"/>
                </a:lnTo>
                <a:lnTo>
                  <a:pt x="3682745" y="88900"/>
                </a:lnTo>
                <a:lnTo>
                  <a:pt x="3667493" y="76200"/>
                </a:lnTo>
                <a:lnTo>
                  <a:pt x="3653028" y="50800"/>
                </a:lnTo>
                <a:lnTo>
                  <a:pt x="3637775" y="38100"/>
                </a:lnTo>
                <a:lnTo>
                  <a:pt x="3623309" y="38100"/>
                </a:lnTo>
                <a:lnTo>
                  <a:pt x="3608057" y="25400"/>
                </a:lnTo>
                <a:lnTo>
                  <a:pt x="3593591" y="12700"/>
                </a:lnTo>
                <a:lnTo>
                  <a:pt x="3578339" y="0"/>
                </a:lnTo>
                <a:close/>
              </a:path>
              <a:path w="4271645" h="3111500">
                <a:moveTo>
                  <a:pt x="2093975" y="2336800"/>
                </a:moveTo>
                <a:lnTo>
                  <a:pt x="2078723" y="2336800"/>
                </a:lnTo>
                <a:lnTo>
                  <a:pt x="2064257" y="2349500"/>
                </a:lnTo>
                <a:lnTo>
                  <a:pt x="2108441" y="2349500"/>
                </a:lnTo>
                <a:lnTo>
                  <a:pt x="2093975" y="2336800"/>
                </a:lnTo>
                <a:close/>
              </a:path>
              <a:path w="4271645" h="3111500">
                <a:moveTo>
                  <a:pt x="1989569" y="2311400"/>
                </a:moveTo>
                <a:lnTo>
                  <a:pt x="1975103" y="2324100"/>
                </a:lnTo>
                <a:lnTo>
                  <a:pt x="1959851" y="2336800"/>
                </a:lnTo>
                <a:lnTo>
                  <a:pt x="2019287" y="2336800"/>
                </a:lnTo>
                <a:lnTo>
                  <a:pt x="2004821" y="2324100"/>
                </a:lnTo>
                <a:lnTo>
                  <a:pt x="1989569" y="2311400"/>
                </a:lnTo>
                <a:close/>
              </a:path>
              <a:path w="4271645" h="3111500">
                <a:moveTo>
                  <a:pt x="2034539" y="2324100"/>
                </a:moveTo>
                <a:lnTo>
                  <a:pt x="2019287" y="2336800"/>
                </a:lnTo>
                <a:lnTo>
                  <a:pt x="2049005" y="2336800"/>
                </a:lnTo>
                <a:lnTo>
                  <a:pt x="2034539" y="2324100"/>
                </a:lnTo>
                <a:close/>
              </a:path>
              <a:path w="4271645" h="3111500">
                <a:moveTo>
                  <a:pt x="1796795" y="2222500"/>
                </a:moveTo>
                <a:lnTo>
                  <a:pt x="1782317" y="2235200"/>
                </a:lnTo>
                <a:lnTo>
                  <a:pt x="1812035" y="2235200"/>
                </a:lnTo>
                <a:lnTo>
                  <a:pt x="1796795" y="2222500"/>
                </a:lnTo>
                <a:close/>
              </a:path>
              <a:path w="4271645" h="3111500">
                <a:moveTo>
                  <a:pt x="1203185" y="1003300"/>
                </a:moveTo>
                <a:lnTo>
                  <a:pt x="1187957" y="1003300"/>
                </a:lnTo>
                <a:lnTo>
                  <a:pt x="1173467" y="1016000"/>
                </a:lnTo>
                <a:lnTo>
                  <a:pt x="1158239" y="1028700"/>
                </a:lnTo>
                <a:lnTo>
                  <a:pt x="1143749" y="1041400"/>
                </a:lnTo>
                <a:lnTo>
                  <a:pt x="1128521" y="1054100"/>
                </a:lnTo>
                <a:lnTo>
                  <a:pt x="1114031" y="1079500"/>
                </a:lnTo>
                <a:lnTo>
                  <a:pt x="1098803" y="1117600"/>
                </a:lnTo>
                <a:lnTo>
                  <a:pt x="1084313" y="1168400"/>
                </a:lnTo>
                <a:lnTo>
                  <a:pt x="1069085" y="1219200"/>
                </a:lnTo>
                <a:lnTo>
                  <a:pt x="1054595" y="1244600"/>
                </a:lnTo>
                <a:lnTo>
                  <a:pt x="1039367" y="1270000"/>
                </a:lnTo>
                <a:lnTo>
                  <a:pt x="1024877" y="1282700"/>
                </a:lnTo>
                <a:lnTo>
                  <a:pt x="1009649" y="1308100"/>
                </a:lnTo>
                <a:lnTo>
                  <a:pt x="995159" y="1333500"/>
                </a:lnTo>
                <a:lnTo>
                  <a:pt x="979931" y="1358900"/>
                </a:lnTo>
                <a:lnTo>
                  <a:pt x="965441" y="1384300"/>
                </a:lnTo>
                <a:lnTo>
                  <a:pt x="950213" y="1409700"/>
                </a:lnTo>
                <a:lnTo>
                  <a:pt x="935723" y="1422400"/>
                </a:lnTo>
                <a:lnTo>
                  <a:pt x="920495" y="1460500"/>
                </a:lnTo>
                <a:lnTo>
                  <a:pt x="906005" y="1485900"/>
                </a:lnTo>
                <a:lnTo>
                  <a:pt x="890777" y="1511300"/>
                </a:lnTo>
                <a:lnTo>
                  <a:pt x="876287" y="1524000"/>
                </a:lnTo>
                <a:lnTo>
                  <a:pt x="861059" y="1549400"/>
                </a:lnTo>
                <a:lnTo>
                  <a:pt x="846569" y="1574800"/>
                </a:lnTo>
                <a:lnTo>
                  <a:pt x="831341" y="1587500"/>
                </a:lnTo>
                <a:lnTo>
                  <a:pt x="802385" y="1612900"/>
                </a:lnTo>
                <a:lnTo>
                  <a:pt x="787133" y="1612900"/>
                </a:lnTo>
                <a:lnTo>
                  <a:pt x="772667" y="1625600"/>
                </a:lnTo>
                <a:lnTo>
                  <a:pt x="757415" y="1638300"/>
                </a:lnTo>
                <a:lnTo>
                  <a:pt x="742949" y="1638300"/>
                </a:lnTo>
                <a:lnTo>
                  <a:pt x="727697" y="1651000"/>
                </a:lnTo>
                <a:lnTo>
                  <a:pt x="713231" y="1663700"/>
                </a:lnTo>
                <a:lnTo>
                  <a:pt x="697979" y="1676400"/>
                </a:lnTo>
                <a:lnTo>
                  <a:pt x="683513" y="1689100"/>
                </a:lnTo>
                <a:lnTo>
                  <a:pt x="400799" y="1689100"/>
                </a:lnTo>
                <a:lnTo>
                  <a:pt x="386333" y="1714500"/>
                </a:lnTo>
                <a:lnTo>
                  <a:pt x="371081" y="1727200"/>
                </a:lnTo>
                <a:lnTo>
                  <a:pt x="1462658" y="1727200"/>
                </a:lnTo>
                <a:lnTo>
                  <a:pt x="1455419" y="1701800"/>
                </a:lnTo>
                <a:lnTo>
                  <a:pt x="1440179" y="1663700"/>
                </a:lnTo>
                <a:lnTo>
                  <a:pt x="1425701" y="1612900"/>
                </a:lnTo>
                <a:lnTo>
                  <a:pt x="1410461" y="1549400"/>
                </a:lnTo>
                <a:lnTo>
                  <a:pt x="1395983" y="1485900"/>
                </a:lnTo>
                <a:lnTo>
                  <a:pt x="1380743" y="1435100"/>
                </a:lnTo>
                <a:lnTo>
                  <a:pt x="1366265" y="1358900"/>
                </a:lnTo>
                <a:lnTo>
                  <a:pt x="1351025" y="1308100"/>
                </a:lnTo>
                <a:lnTo>
                  <a:pt x="1336547" y="1257300"/>
                </a:lnTo>
                <a:lnTo>
                  <a:pt x="1322057" y="1193800"/>
                </a:lnTo>
                <a:lnTo>
                  <a:pt x="1306829" y="1143000"/>
                </a:lnTo>
                <a:lnTo>
                  <a:pt x="1292339" y="1104900"/>
                </a:lnTo>
                <a:lnTo>
                  <a:pt x="1277111" y="1066800"/>
                </a:lnTo>
                <a:lnTo>
                  <a:pt x="1262621" y="1066800"/>
                </a:lnTo>
                <a:lnTo>
                  <a:pt x="1247393" y="1054100"/>
                </a:lnTo>
                <a:lnTo>
                  <a:pt x="1232903" y="1028700"/>
                </a:lnTo>
                <a:lnTo>
                  <a:pt x="1217675" y="1016000"/>
                </a:lnTo>
                <a:lnTo>
                  <a:pt x="1203185" y="1003300"/>
                </a:lnTo>
                <a:close/>
              </a:path>
              <a:path w="4271645" h="3111500">
                <a:moveTo>
                  <a:pt x="624077" y="1676400"/>
                </a:moveTo>
                <a:lnTo>
                  <a:pt x="505205" y="1676400"/>
                </a:lnTo>
                <a:lnTo>
                  <a:pt x="489953" y="1689100"/>
                </a:lnTo>
                <a:lnTo>
                  <a:pt x="638543" y="1689100"/>
                </a:lnTo>
                <a:lnTo>
                  <a:pt x="624077" y="1676400"/>
                </a:lnTo>
                <a:close/>
              </a:path>
              <a:path w="4271645" h="3111500">
                <a:moveTo>
                  <a:pt x="237743" y="1663700"/>
                </a:moveTo>
                <a:lnTo>
                  <a:pt x="208025" y="1663700"/>
                </a:lnTo>
                <a:lnTo>
                  <a:pt x="193547" y="1676400"/>
                </a:lnTo>
                <a:lnTo>
                  <a:pt x="252983" y="1676400"/>
                </a:lnTo>
                <a:lnTo>
                  <a:pt x="237743" y="1663700"/>
                </a:lnTo>
                <a:close/>
              </a:path>
              <a:path w="4271645" h="3111500">
                <a:moveTo>
                  <a:pt x="59435" y="1612900"/>
                </a:moveTo>
                <a:lnTo>
                  <a:pt x="44957" y="1625600"/>
                </a:lnTo>
                <a:lnTo>
                  <a:pt x="74675" y="1625600"/>
                </a:lnTo>
                <a:lnTo>
                  <a:pt x="59435" y="1612900"/>
                </a:lnTo>
                <a:close/>
              </a:path>
            </a:pathLst>
          </a:custGeom>
          <a:solidFill>
            <a:srgbClr val="004188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8368" y="3379089"/>
            <a:ext cx="3204686" cy="1533525"/>
          </a:xfrm>
          <a:custGeom>
            <a:avLst/>
            <a:gdLst/>
            <a:ahLst/>
            <a:cxnLst/>
            <a:rect l="l" t="t" r="r" b="b"/>
            <a:pathLst>
              <a:path w="4272915" h="2044700">
                <a:moveTo>
                  <a:pt x="4261853" y="0"/>
                </a:moveTo>
                <a:lnTo>
                  <a:pt x="4271175" y="2044700"/>
                </a:lnTo>
                <a:lnTo>
                  <a:pt x="4272407" y="2044700"/>
                </a:lnTo>
                <a:lnTo>
                  <a:pt x="4261853" y="0"/>
                </a:lnTo>
                <a:close/>
              </a:path>
              <a:path w="4272915" h="2044700">
                <a:moveTo>
                  <a:pt x="400799" y="622300"/>
                </a:moveTo>
                <a:lnTo>
                  <a:pt x="311645" y="622300"/>
                </a:lnTo>
                <a:lnTo>
                  <a:pt x="326897" y="635000"/>
                </a:lnTo>
                <a:lnTo>
                  <a:pt x="341363" y="660400"/>
                </a:lnTo>
                <a:lnTo>
                  <a:pt x="371081" y="660400"/>
                </a:lnTo>
                <a:lnTo>
                  <a:pt x="386333" y="647700"/>
                </a:lnTo>
                <a:lnTo>
                  <a:pt x="400799" y="622300"/>
                </a:lnTo>
                <a:close/>
              </a:path>
              <a:path w="4272915" h="2044700">
                <a:moveTo>
                  <a:pt x="505205" y="609600"/>
                </a:moveTo>
                <a:lnTo>
                  <a:pt x="282701" y="609600"/>
                </a:lnTo>
                <a:lnTo>
                  <a:pt x="297179" y="622300"/>
                </a:lnTo>
                <a:lnTo>
                  <a:pt x="489953" y="622300"/>
                </a:lnTo>
                <a:lnTo>
                  <a:pt x="505205" y="609600"/>
                </a:lnTo>
                <a:close/>
              </a:path>
              <a:path w="4272915" h="2044700">
                <a:moveTo>
                  <a:pt x="713231" y="596900"/>
                </a:moveTo>
                <a:lnTo>
                  <a:pt x="237743" y="596900"/>
                </a:lnTo>
                <a:lnTo>
                  <a:pt x="252983" y="609600"/>
                </a:lnTo>
                <a:lnTo>
                  <a:pt x="624077" y="609600"/>
                </a:lnTo>
                <a:lnTo>
                  <a:pt x="638543" y="622300"/>
                </a:lnTo>
                <a:lnTo>
                  <a:pt x="683513" y="622300"/>
                </a:lnTo>
                <a:lnTo>
                  <a:pt x="697979" y="609600"/>
                </a:lnTo>
                <a:lnTo>
                  <a:pt x="713231" y="596900"/>
                </a:lnTo>
                <a:close/>
              </a:path>
              <a:path w="4272915" h="2044700">
                <a:moveTo>
                  <a:pt x="787133" y="546100"/>
                </a:moveTo>
                <a:lnTo>
                  <a:pt x="59435" y="546100"/>
                </a:lnTo>
                <a:lnTo>
                  <a:pt x="74675" y="558800"/>
                </a:lnTo>
                <a:lnTo>
                  <a:pt x="89153" y="558800"/>
                </a:lnTo>
                <a:lnTo>
                  <a:pt x="104393" y="571500"/>
                </a:lnTo>
                <a:lnTo>
                  <a:pt x="118871" y="584200"/>
                </a:lnTo>
                <a:lnTo>
                  <a:pt x="134111" y="584200"/>
                </a:lnTo>
                <a:lnTo>
                  <a:pt x="148589" y="596900"/>
                </a:lnTo>
                <a:lnTo>
                  <a:pt x="163829" y="609600"/>
                </a:lnTo>
                <a:lnTo>
                  <a:pt x="193547" y="609600"/>
                </a:lnTo>
                <a:lnTo>
                  <a:pt x="208025" y="596900"/>
                </a:lnTo>
                <a:lnTo>
                  <a:pt x="713231" y="596900"/>
                </a:lnTo>
                <a:lnTo>
                  <a:pt x="727697" y="584200"/>
                </a:lnTo>
                <a:lnTo>
                  <a:pt x="742949" y="571500"/>
                </a:lnTo>
                <a:lnTo>
                  <a:pt x="757415" y="571500"/>
                </a:lnTo>
                <a:lnTo>
                  <a:pt x="772667" y="558800"/>
                </a:lnTo>
                <a:lnTo>
                  <a:pt x="787133" y="546100"/>
                </a:lnTo>
                <a:close/>
              </a:path>
              <a:path w="4272915" h="2044700">
                <a:moveTo>
                  <a:pt x="0" y="165100"/>
                </a:moveTo>
                <a:lnTo>
                  <a:pt x="0" y="533400"/>
                </a:lnTo>
                <a:lnTo>
                  <a:pt x="15239" y="558800"/>
                </a:lnTo>
                <a:lnTo>
                  <a:pt x="44957" y="558800"/>
                </a:lnTo>
                <a:lnTo>
                  <a:pt x="59435" y="546100"/>
                </a:lnTo>
                <a:lnTo>
                  <a:pt x="802385" y="546100"/>
                </a:lnTo>
                <a:lnTo>
                  <a:pt x="831341" y="520700"/>
                </a:lnTo>
                <a:lnTo>
                  <a:pt x="846569" y="508000"/>
                </a:lnTo>
                <a:lnTo>
                  <a:pt x="861059" y="482600"/>
                </a:lnTo>
                <a:lnTo>
                  <a:pt x="876287" y="457200"/>
                </a:lnTo>
                <a:lnTo>
                  <a:pt x="890777" y="444500"/>
                </a:lnTo>
                <a:lnTo>
                  <a:pt x="876287" y="431800"/>
                </a:lnTo>
                <a:lnTo>
                  <a:pt x="861059" y="419100"/>
                </a:lnTo>
                <a:lnTo>
                  <a:pt x="846569" y="406400"/>
                </a:lnTo>
                <a:lnTo>
                  <a:pt x="831341" y="393700"/>
                </a:lnTo>
                <a:lnTo>
                  <a:pt x="816851" y="381000"/>
                </a:lnTo>
                <a:lnTo>
                  <a:pt x="802385" y="355600"/>
                </a:lnTo>
                <a:lnTo>
                  <a:pt x="787133" y="330200"/>
                </a:lnTo>
                <a:lnTo>
                  <a:pt x="772667" y="304800"/>
                </a:lnTo>
                <a:lnTo>
                  <a:pt x="757415" y="292100"/>
                </a:lnTo>
                <a:lnTo>
                  <a:pt x="356615" y="292100"/>
                </a:lnTo>
                <a:lnTo>
                  <a:pt x="341363" y="279400"/>
                </a:lnTo>
                <a:lnTo>
                  <a:pt x="326897" y="266700"/>
                </a:lnTo>
                <a:lnTo>
                  <a:pt x="311645" y="254000"/>
                </a:lnTo>
                <a:lnTo>
                  <a:pt x="297179" y="241300"/>
                </a:lnTo>
                <a:lnTo>
                  <a:pt x="178307" y="241300"/>
                </a:lnTo>
                <a:lnTo>
                  <a:pt x="163829" y="228600"/>
                </a:lnTo>
                <a:lnTo>
                  <a:pt x="148589" y="228600"/>
                </a:lnTo>
                <a:lnTo>
                  <a:pt x="134111" y="215900"/>
                </a:lnTo>
                <a:lnTo>
                  <a:pt x="118871" y="215900"/>
                </a:lnTo>
                <a:lnTo>
                  <a:pt x="104393" y="203200"/>
                </a:lnTo>
                <a:lnTo>
                  <a:pt x="89153" y="190500"/>
                </a:lnTo>
                <a:lnTo>
                  <a:pt x="15239" y="190500"/>
                </a:lnTo>
                <a:lnTo>
                  <a:pt x="0" y="165100"/>
                </a:lnTo>
                <a:close/>
              </a:path>
              <a:path w="4272915" h="2044700">
                <a:moveTo>
                  <a:pt x="713231" y="228600"/>
                </a:moveTo>
                <a:lnTo>
                  <a:pt x="697979" y="241300"/>
                </a:lnTo>
                <a:lnTo>
                  <a:pt x="683513" y="254000"/>
                </a:lnTo>
                <a:lnTo>
                  <a:pt x="400799" y="254000"/>
                </a:lnTo>
                <a:lnTo>
                  <a:pt x="386333" y="279400"/>
                </a:lnTo>
                <a:lnTo>
                  <a:pt x="371081" y="279400"/>
                </a:lnTo>
                <a:lnTo>
                  <a:pt x="356615" y="292100"/>
                </a:lnTo>
                <a:lnTo>
                  <a:pt x="757415" y="292100"/>
                </a:lnTo>
                <a:lnTo>
                  <a:pt x="742949" y="266700"/>
                </a:lnTo>
                <a:lnTo>
                  <a:pt x="727697" y="254000"/>
                </a:lnTo>
                <a:lnTo>
                  <a:pt x="713231" y="228600"/>
                </a:lnTo>
                <a:close/>
              </a:path>
              <a:path w="4272915" h="2044700">
                <a:moveTo>
                  <a:pt x="445769" y="241300"/>
                </a:moveTo>
                <a:lnTo>
                  <a:pt x="430517" y="254000"/>
                </a:lnTo>
                <a:lnTo>
                  <a:pt x="460235" y="254000"/>
                </a:lnTo>
                <a:lnTo>
                  <a:pt x="445769" y="241300"/>
                </a:lnTo>
                <a:close/>
              </a:path>
              <a:path w="4272915" h="2044700">
                <a:moveTo>
                  <a:pt x="638543" y="241300"/>
                </a:moveTo>
                <a:lnTo>
                  <a:pt x="489953" y="241300"/>
                </a:lnTo>
                <a:lnTo>
                  <a:pt x="475487" y="254000"/>
                </a:lnTo>
                <a:lnTo>
                  <a:pt x="653795" y="254000"/>
                </a:lnTo>
                <a:lnTo>
                  <a:pt x="638543" y="241300"/>
                </a:lnTo>
                <a:close/>
              </a:path>
              <a:path w="4272915" h="2044700">
                <a:moveTo>
                  <a:pt x="237743" y="228600"/>
                </a:moveTo>
                <a:lnTo>
                  <a:pt x="208025" y="228600"/>
                </a:lnTo>
                <a:lnTo>
                  <a:pt x="193547" y="241300"/>
                </a:lnTo>
                <a:lnTo>
                  <a:pt x="252983" y="241300"/>
                </a:lnTo>
                <a:lnTo>
                  <a:pt x="237743" y="228600"/>
                </a:lnTo>
                <a:close/>
              </a:path>
              <a:path w="4272915" h="2044700">
                <a:moveTo>
                  <a:pt x="564641" y="228600"/>
                </a:moveTo>
                <a:lnTo>
                  <a:pt x="549389" y="241300"/>
                </a:lnTo>
                <a:lnTo>
                  <a:pt x="579107" y="241300"/>
                </a:lnTo>
                <a:lnTo>
                  <a:pt x="564641" y="228600"/>
                </a:lnTo>
                <a:close/>
              </a:path>
              <a:path w="4272915" h="2044700">
                <a:moveTo>
                  <a:pt x="74675" y="177800"/>
                </a:moveTo>
                <a:lnTo>
                  <a:pt x="44957" y="177800"/>
                </a:lnTo>
                <a:lnTo>
                  <a:pt x="29717" y="190500"/>
                </a:lnTo>
                <a:lnTo>
                  <a:pt x="89153" y="190500"/>
                </a:lnTo>
                <a:lnTo>
                  <a:pt x="74675" y="177800"/>
                </a:lnTo>
                <a:close/>
              </a:path>
            </a:pathLst>
          </a:custGeom>
          <a:solidFill>
            <a:srgbClr val="FFC582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38368" y="2712338"/>
            <a:ext cx="3207544" cy="2200275"/>
          </a:xfrm>
          <a:custGeom>
            <a:avLst/>
            <a:gdLst/>
            <a:ahLst/>
            <a:cxnLst/>
            <a:rect l="l" t="t" r="r" b="b"/>
            <a:pathLst>
              <a:path w="4276725" h="2933700">
                <a:moveTo>
                  <a:pt x="4261853" y="889000"/>
                </a:moveTo>
                <a:lnTo>
                  <a:pt x="4272407" y="2933700"/>
                </a:lnTo>
                <a:lnTo>
                  <a:pt x="4276344" y="2933700"/>
                </a:lnTo>
                <a:lnTo>
                  <a:pt x="4276344" y="2641600"/>
                </a:lnTo>
                <a:lnTo>
                  <a:pt x="4261853" y="889000"/>
                </a:lnTo>
                <a:close/>
              </a:path>
              <a:path w="4276725" h="2933700">
                <a:moveTo>
                  <a:pt x="852003" y="1066800"/>
                </a:moveTo>
                <a:lnTo>
                  <a:pt x="74675" y="1066800"/>
                </a:lnTo>
                <a:lnTo>
                  <a:pt x="89153" y="1079500"/>
                </a:lnTo>
                <a:lnTo>
                  <a:pt x="104393" y="1092200"/>
                </a:lnTo>
                <a:lnTo>
                  <a:pt x="118871" y="1104900"/>
                </a:lnTo>
                <a:lnTo>
                  <a:pt x="134111" y="1104900"/>
                </a:lnTo>
                <a:lnTo>
                  <a:pt x="148589" y="1117600"/>
                </a:lnTo>
                <a:lnTo>
                  <a:pt x="713231" y="1117600"/>
                </a:lnTo>
                <a:lnTo>
                  <a:pt x="727697" y="1143000"/>
                </a:lnTo>
                <a:lnTo>
                  <a:pt x="742949" y="1155700"/>
                </a:lnTo>
                <a:lnTo>
                  <a:pt x="757415" y="1181100"/>
                </a:lnTo>
                <a:lnTo>
                  <a:pt x="772667" y="1193800"/>
                </a:lnTo>
                <a:lnTo>
                  <a:pt x="787133" y="1219200"/>
                </a:lnTo>
                <a:lnTo>
                  <a:pt x="802385" y="1244600"/>
                </a:lnTo>
                <a:lnTo>
                  <a:pt x="816851" y="1270000"/>
                </a:lnTo>
                <a:lnTo>
                  <a:pt x="831341" y="1282700"/>
                </a:lnTo>
                <a:lnTo>
                  <a:pt x="846569" y="1295400"/>
                </a:lnTo>
                <a:lnTo>
                  <a:pt x="861059" y="1308100"/>
                </a:lnTo>
                <a:lnTo>
                  <a:pt x="876287" y="1320800"/>
                </a:lnTo>
                <a:lnTo>
                  <a:pt x="890777" y="1333500"/>
                </a:lnTo>
                <a:lnTo>
                  <a:pt x="876287" y="1231900"/>
                </a:lnTo>
                <a:lnTo>
                  <a:pt x="861059" y="1130300"/>
                </a:lnTo>
                <a:lnTo>
                  <a:pt x="852003" y="1066800"/>
                </a:lnTo>
                <a:close/>
              </a:path>
              <a:path w="4276725" h="2933700">
                <a:moveTo>
                  <a:pt x="445769" y="1130300"/>
                </a:moveTo>
                <a:lnTo>
                  <a:pt x="297179" y="1130300"/>
                </a:lnTo>
                <a:lnTo>
                  <a:pt x="311645" y="1143000"/>
                </a:lnTo>
                <a:lnTo>
                  <a:pt x="326897" y="1155700"/>
                </a:lnTo>
                <a:lnTo>
                  <a:pt x="341363" y="1168400"/>
                </a:lnTo>
                <a:lnTo>
                  <a:pt x="356615" y="1181100"/>
                </a:lnTo>
                <a:lnTo>
                  <a:pt x="371081" y="1168400"/>
                </a:lnTo>
                <a:lnTo>
                  <a:pt x="386333" y="1168400"/>
                </a:lnTo>
                <a:lnTo>
                  <a:pt x="400799" y="1143000"/>
                </a:lnTo>
                <a:lnTo>
                  <a:pt x="430517" y="1143000"/>
                </a:lnTo>
                <a:lnTo>
                  <a:pt x="445769" y="1130300"/>
                </a:lnTo>
                <a:close/>
              </a:path>
              <a:path w="4276725" h="2933700">
                <a:moveTo>
                  <a:pt x="489953" y="1130300"/>
                </a:moveTo>
                <a:lnTo>
                  <a:pt x="445769" y="1130300"/>
                </a:lnTo>
                <a:lnTo>
                  <a:pt x="460235" y="1143000"/>
                </a:lnTo>
                <a:lnTo>
                  <a:pt x="475487" y="1143000"/>
                </a:lnTo>
                <a:lnTo>
                  <a:pt x="489953" y="1130300"/>
                </a:lnTo>
                <a:close/>
              </a:path>
              <a:path w="4276725" h="2933700">
                <a:moveTo>
                  <a:pt x="713231" y="1117600"/>
                </a:moveTo>
                <a:lnTo>
                  <a:pt x="564641" y="1117600"/>
                </a:lnTo>
                <a:lnTo>
                  <a:pt x="579107" y="1130300"/>
                </a:lnTo>
                <a:lnTo>
                  <a:pt x="638543" y="1130300"/>
                </a:lnTo>
                <a:lnTo>
                  <a:pt x="653795" y="1143000"/>
                </a:lnTo>
                <a:lnTo>
                  <a:pt x="683513" y="1143000"/>
                </a:lnTo>
                <a:lnTo>
                  <a:pt x="697979" y="1130300"/>
                </a:lnTo>
                <a:lnTo>
                  <a:pt x="713231" y="1117600"/>
                </a:lnTo>
                <a:close/>
              </a:path>
              <a:path w="4276725" h="2933700">
                <a:moveTo>
                  <a:pt x="208025" y="1117600"/>
                </a:moveTo>
                <a:lnTo>
                  <a:pt x="163829" y="1117600"/>
                </a:lnTo>
                <a:lnTo>
                  <a:pt x="178307" y="1130300"/>
                </a:lnTo>
                <a:lnTo>
                  <a:pt x="193547" y="1130300"/>
                </a:lnTo>
                <a:lnTo>
                  <a:pt x="208025" y="1117600"/>
                </a:lnTo>
                <a:close/>
              </a:path>
              <a:path w="4276725" h="2933700">
                <a:moveTo>
                  <a:pt x="564641" y="1117600"/>
                </a:moveTo>
                <a:lnTo>
                  <a:pt x="237743" y="1117600"/>
                </a:lnTo>
                <a:lnTo>
                  <a:pt x="252983" y="1130300"/>
                </a:lnTo>
                <a:lnTo>
                  <a:pt x="549389" y="1130300"/>
                </a:lnTo>
                <a:lnTo>
                  <a:pt x="564641" y="1117600"/>
                </a:lnTo>
                <a:close/>
              </a:path>
              <a:path w="4276725" h="2933700">
                <a:moveTo>
                  <a:pt x="0" y="0"/>
                </a:moveTo>
                <a:lnTo>
                  <a:pt x="0" y="1054100"/>
                </a:lnTo>
                <a:lnTo>
                  <a:pt x="15239" y="1079500"/>
                </a:lnTo>
                <a:lnTo>
                  <a:pt x="29717" y="1079500"/>
                </a:lnTo>
                <a:lnTo>
                  <a:pt x="44957" y="1066800"/>
                </a:lnTo>
                <a:lnTo>
                  <a:pt x="852003" y="1066800"/>
                </a:lnTo>
                <a:lnTo>
                  <a:pt x="846569" y="1028700"/>
                </a:lnTo>
                <a:lnTo>
                  <a:pt x="831341" y="927100"/>
                </a:lnTo>
                <a:lnTo>
                  <a:pt x="802385" y="723900"/>
                </a:lnTo>
                <a:lnTo>
                  <a:pt x="787133" y="609600"/>
                </a:lnTo>
                <a:lnTo>
                  <a:pt x="772667" y="495300"/>
                </a:lnTo>
                <a:lnTo>
                  <a:pt x="757415" y="381000"/>
                </a:lnTo>
                <a:lnTo>
                  <a:pt x="742949" y="279400"/>
                </a:lnTo>
                <a:lnTo>
                  <a:pt x="727697" y="165100"/>
                </a:lnTo>
                <a:lnTo>
                  <a:pt x="722272" y="127000"/>
                </a:lnTo>
                <a:lnTo>
                  <a:pt x="356615" y="127000"/>
                </a:lnTo>
                <a:lnTo>
                  <a:pt x="341363" y="114300"/>
                </a:lnTo>
                <a:lnTo>
                  <a:pt x="326897" y="101600"/>
                </a:lnTo>
                <a:lnTo>
                  <a:pt x="311645" y="88900"/>
                </a:lnTo>
                <a:lnTo>
                  <a:pt x="297173" y="76200"/>
                </a:lnTo>
                <a:lnTo>
                  <a:pt x="178307" y="76200"/>
                </a:lnTo>
                <a:lnTo>
                  <a:pt x="163829" y="63500"/>
                </a:lnTo>
                <a:lnTo>
                  <a:pt x="148589" y="50800"/>
                </a:lnTo>
                <a:lnTo>
                  <a:pt x="134111" y="50800"/>
                </a:lnTo>
                <a:lnTo>
                  <a:pt x="118871" y="38100"/>
                </a:lnTo>
                <a:lnTo>
                  <a:pt x="104393" y="25400"/>
                </a:lnTo>
                <a:lnTo>
                  <a:pt x="29717" y="25400"/>
                </a:lnTo>
                <a:lnTo>
                  <a:pt x="15239" y="12700"/>
                </a:lnTo>
                <a:lnTo>
                  <a:pt x="0" y="0"/>
                </a:lnTo>
                <a:close/>
              </a:path>
              <a:path w="4276725" h="2933700">
                <a:moveTo>
                  <a:pt x="713231" y="63500"/>
                </a:moveTo>
                <a:lnTo>
                  <a:pt x="697979" y="76200"/>
                </a:lnTo>
                <a:lnTo>
                  <a:pt x="683513" y="76200"/>
                </a:lnTo>
                <a:lnTo>
                  <a:pt x="668261" y="88900"/>
                </a:lnTo>
                <a:lnTo>
                  <a:pt x="400799" y="88900"/>
                </a:lnTo>
                <a:lnTo>
                  <a:pt x="386333" y="114300"/>
                </a:lnTo>
                <a:lnTo>
                  <a:pt x="371081" y="114300"/>
                </a:lnTo>
                <a:lnTo>
                  <a:pt x="356615" y="127000"/>
                </a:lnTo>
                <a:lnTo>
                  <a:pt x="722272" y="127000"/>
                </a:lnTo>
                <a:lnTo>
                  <a:pt x="713231" y="63500"/>
                </a:lnTo>
                <a:close/>
              </a:path>
              <a:path w="4276725" h="2933700">
                <a:moveTo>
                  <a:pt x="445769" y="76200"/>
                </a:moveTo>
                <a:lnTo>
                  <a:pt x="430517" y="76200"/>
                </a:lnTo>
                <a:lnTo>
                  <a:pt x="416051" y="88900"/>
                </a:lnTo>
                <a:lnTo>
                  <a:pt x="460235" y="88900"/>
                </a:lnTo>
                <a:lnTo>
                  <a:pt x="445769" y="76200"/>
                </a:lnTo>
                <a:close/>
              </a:path>
              <a:path w="4276725" h="2933700">
                <a:moveTo>
                  <a:pt x="638543" y="76200"/>
                </a:moveTo>
                <a:lnTo>
                  <a:pt x="489953" y="76200"/>
                </a:lnTo>
                <a:lnTo>
                  <a:pt x="475487" y="88900"/>
                </a:lnTo>
                <a:lnTo>
                  <a:pt x="653795" y="88900"/>
                </a:lnTo>
                <a:lnTo>
                  <a:pt x="638543" y="76200"/>
                </a:lnTo>
                <a:close/>
              </a:path>
              <a:path w="4276725" h="2933700">
                <a:moveTo>
                  <a:pt x="282701" y="63500"/>
                </a:moveTo>
                <a:lnTo>
                  <a:pt x="208025" y="63500"/>
                </a:lnTo>
                <a:lnTo>
                  <a:pt x="193547" y="76200"/>
                </a:lnTo>
                <a:lnTo>
                  <a:pt x="297173" y="76200"/>
                </a:lnTo>
                <a:lnTo>
                  <a:pt x="282701" y="63500"/>
                </a:lnTo>
                <a:close/>
              </a:path>
              <a:path w="4276725" h="2933700">
                <a:moveTo>
                  <a:pt x="564641" y="63500"/>
                </a:moveTo>
                <a:lnTo>
                  <a:pt x="549389" y="63500"/>
                </a:lnTo>
                <a:lnTo>
                  <a:pt x="534923" y="76200"/>
                </a:lnTo>
                <a:lnTo>
                  <a:pt x="579107" y="76200"/>
                </a:lnTo>
                <a:lnTo>
                  <a:pt x="564641" y="63500"/>
                </a:lnTo>
                <a:close/>
              </a:path>
              <a:path w="4276725" h="2933700">
                <a:moveTo>
                  <a:pt x="74675" y="12700"/>
                </a:moveTo>
                <a:lnTo>
                  <a:pt x="44957" y="12700"/>
                </a:lnTo>
                <a:lnTo>
                  <a:pt x="29717" y="25400"/>
                </a:lnTo>
                <a:lnTo>
                  <a:pt x="89153" y="25400"/>
                </a:lnTo>
                <a:lnTo>
                  <a:pt x="74675" y="127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8652" y="4906042"/>
            <a:ext cx="3207544" cy="0"/>
          </a:xfrm>
          <a:custGeom>
            <a:avLst/>
            <a:gdLst/>
            <a:ahLst/>
            <a:cxnLst/>
            <a:rect l="l" t="t" r="r" b="b"/>
            <a:pathLst>
              <a:path w="4276725">
                <a:moveTo>
                  <a:pt x="0" y="0"/>
                </a:moveTo>
                <a:lnTo>
                  <a:pt x="427634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1606" y="4624771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5721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8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1606" y="4195974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14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12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1606" y="3767178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18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16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1606" y="3338382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22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1606" y="2909586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26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24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1606" y="2480789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30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28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1606" y="2266391"/>
            <a:ext cx="269081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32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0409" y="4964414"/>
            <a:ext cx="1762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84905" y="4964414"/>
            <a:ext cx="1762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4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19400" y="4964414"/>
            <a:ext cx="1762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8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30836" y="4964414"/>
            <a:ext cx="2228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12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65331" y="4964414"/>
            <a:ext cx="2228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16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199826" y="4964414"/>
            <a:ext cx="2228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57467" y="4964414"/>
            <a:ext cx="1762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799832" y="4691729"/>
            <a:ext cx="865823" cy="0"/>
          </a:xfrm>
          <a:custGeom>
            <a:avLst/>
            <a:gdLst/>
            <a:ahLst/>
            <a:cxnLst/>
            <a:rect l="l" t="t" r="r" b="b"/>
            <a:pathLst>
              <a:path w="1154429">
                <a:moveTo>
                  <a:pt x="0" y="0"/>
                </a:moveTo>
                <a:lnTo>
                  <a:pt x="115404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18093" y="4691729"/>
            <a:ext cx="840105" cy="0"/>
          </a:xfrm>
          <a:custGeom>
            <a:avLst/>
            <a:gdLst/>
            <a:ahLst/>
            <a:cxnLst/>
            <a:rect l="l" t="t" r="r" b="b"/>
            <a:pathLst>
              <a:path w="1120140">
                <a:moveTo>
                  <a:pt x="0" y="0"/>
                </a:moveTo>
                <a:lnTo>
                  <a:pt x="111975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18094" y="4477417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18094" y="4263104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18094" y="4048220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318094" y="3833908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18094" y="3619595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318094" y="3405283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318094" y="3190970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318094" y="2976657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318094" y="2762345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18094" y="2548032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318094" y="2333720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317801" y="2578988"/>
            <a:ext cx="3343751" cy="2333625"/>
          </a:xfrm>
          <a:custGeom>
            <a:avLst/>
            <a:gdLst/>
            <a:ahLst/>
            <a:cxnLst/>
            <a:rect l="l" t="t" r="r" b="b"/>
            <a:pathLst>
              <a:path w="4458334" h="3111500">
                <a:moveTo>
                  <a:pt x="0" y="1600200"/>
                </a:moveTo>
                <a:lnTo>
                  <a:pt x="0" y="3111500"/>
                </a:lnTo>
                <a:lnTo>
                  <a:pt x="4458055" y="3111500"/>
                </a:lnTo>
                <a:lnTo>
                  <a:pt x="4454299" y="2362200"/>
                </a:lnTo>
                <a:lnTo>
                  <a:pt x="2263140" y="2362200"/>
                </a:lnTo>
                <a:lnTo>
                  <a:pt x="2247138" y="2349500"/>
                </a:lnTo>
                <a:lnTo>
                  <a:pt x="2154186" y="2349500"/>
                </a:lnTo>
                <a:lnTo>
                  <a:pt x="2138940" y="2336800"/>
                </a:lnTo>
                <a:lnTo>
                  <a:pt x="2030742" y="2336800"/>
                </a:lnTo>
                <a:lnTo>
                  <a:pt x="2014740" y="2324100"/>
                </a:lnTo>
                <a:lnTo>
                  <a:pt x="1999500" y="2324100"/>
                </a:lnTo>
                <a:lnTo>
                  <a:pt x="1984248" y="2311400"/>
                </a:lnTo>
                <a:lnTo>
                  <a:pt x="1968246" y="2311400"/>
                </a:lnTo>
                <a:lnTo>
                  <a:pt x="1953018" y="2286000"/>
                </a:lnTo>
                <a:lnTo>
                  <a:pt x="1937016" y="2286000"/>
                </a:lnTo>
                <a:lnTo>
                  <a:pt x="1921776" y="2273300"/>
                </a:lnTo>
                <a:lnTo>
                  <a:pt x="1906524" y="2247900"/>
                </a:lnTo>
                <a:lnTo>
                  <a:pt x="1890522" y="2235200"/>
                </a:lnTo>
                <a:lnTo>
                  <a:pt x="1844052" y="2235200"/>
                </a:lnTo>
                <a:lnTo>
                  <a:pt x="1828800" y="2222500"/>
                </a:lnTo>
                <a:lnTo>
                  <a:pt x="1813572" y="2197100"/>
                </a:lnTo>
                <a:lnTo>
                  <a:pt x="1797570" y="2184400"/>
                </a:lnTo>
                <a:lnTo>
                  <a:pt x="1751076" y="2184400"/>
                </a:lnTo>
                <a:lnTo>
                  <a:pt x="1720608" y="2159000"/>
                </a:lnTo>
                <a:lnTo>
                  <a:pt x="1704606" y="2133600"/>
                </a:lnTo>
                <a:lnTo>
                  <a:pt x="1689354" y="2133600"/>
                </a:lnTo>
                <a:lnTo>
                  <a:pt x="1674126" y="2108200"/>
                </a:lnTo>
                <a:lnTo>
                  <a:pt x="1658124" y="2070100"/>
                </a:lnTo>
                <a:lnTo>
                  <a:pt x="1627632" y="1993900"/>
                </a:lnTo>
                <a:lnTo>
                  <a:pt x="1611630" y="1968500"/>
                </a:lnTo>
                <a:lnTo>
                  <a:pt x="1596402" y="1943100"/>
                </a:lnTo>
                <a:lnTo>
                  <a:pt x="1581162" y="1905000"/>
                </a:lnTo>
                <a:lnTo>
                  <a:pt x="1565160" y="1866900"/>
                </a:lnTo>
                <a:lnTo>
                  <a:pt x="1549908" y="1816100"/>
                </a:lnTo>
                <a:lnTo>
                  <a:pt x="1534680" y="1752600"/>
                </a:lnTo>
                <a:lnTo>
                  <a:pt x="1526679" y="1727200"/>
                </a:lnTo>
                <a:lnTo>
                  <a:pt x="356616" y="1727200"/>
                </a:lnTo>
                <a:lnTo>
                  <a:pt x="341388" y="1701800"/>
                </a:lnTo>
                <a:lnTo>
                  <a:pt x="325386" y="1689100"/>
                </a:lnTo>
                <a:lnTo>
                  <a:pt x="310146" y="1689100"/>
                </a:lnTo>
                <a:lnTo>
                  <a:pt x="294894" y="1676400"/>
                </a:lnTo>
                <a:lnTo>
                  <a:pt x="170700" y="1676400"/>
                </a:lnTo>
                <a:lnTo>
                  <a:pt x="155448" y="1663700"/>
                </a:lnTo>
                <a:lnTo>
                  <a:pt x="139446" y="1651000"/>
                </a:lnTo>
                <a:lnTo>
                  <a:pt x="124218" y="1651000"/>
                </a:lnTo>
                <a:lnTo>
                  <a:pt x="108978" y="1638300"/>
                </a:lnTo>
                <a:lnTo>
                  <a:pt x="92976" y="1625600"/>
                </a:lnTo>
                <a:lnTo>
                  <a:pt x="16001" y="1625600"/>
                </a:lnTo>
                <a:lnTo>
                  <a:pt x="0" y="1600200"/>
                </a:lnTo>
                <a:close/>
              </a:path>
              <a:path w="4458334" h="3111500">
                <a:moveTo>
                  <a:pt x="3735324" y="0"/>
                </a:moveTo>
                <a:lnTo>
                  <a:pt x="3688854" y="0"/>
                </a:lnTo>
                <a:lnTo>
                  <a:pt x="3672852" y="12700"/>
                </a:lnTo>
                <a:lnTo>
                  <a:pt x="3642372" y="38100"/>
                </a:lnTo>
                <a:lnTo>
                  <a:pt x="3626370" y="63500"/>
                </a:lnTo>
                <a:lnTo>
                  <a:pt x="3611130" y="88900"/>
                </a:lnTo>
                <a:lnTo>
                  <a:pt x="3595878" y="101600"/>
                </a:lnTo>
                <a:lnTo>
                  <a:pt x="3579876" y="127000"/>
                </a:lnTo>
                <a:lnTo>
                  <a:pt x="3564648" y="152400"/>
                </a:lnTo>
                <a:lnTo>
                  <a:pt x="3549408" y="165100"/>
                </a:lnTo>
                <a:lnTo>
                  <a:pt x="3533406" y="177800"/>
                </a:lnTo>
                <a:lnTo>
                  <a:pt x="3518154" y="203200"/>
                </a:lnTo>
                <a:lnTo>
                  <a:pt x="3502926" y="241300"/>
                </a:lnTo>
                <a:lnTo>
                  <a:pt x="3486924" y="279400"/>
                </a:lnTo>
                <a:lnTo>
                  <a:pt x="3471684" y="330200"/>
                </a:lnTo>
                <a:lnTo>
                  <a:pt x="3456432" y="355600"/>
                </a:lnTo>
                <a:lnTo>
                  <a:pt x="3440430" y="393700"/>
                </a:lnTo>
                <a:lnTo>
                  <a:pt x="3425202" y="444500"/>
                </a:lnTo>
                <a:lnTo>
                  <a:pt x="3409962" y="508000"/>
                </a:lnTo>
                <a:lnTo>
                  <a:pt x="3393960" y="584200"/>
                </a:lnTo>
                <a:lnTo>
                  <a:pt x="3378708" y="635000"/>
                </a:lnTo>
                <a:lnTo>
                  <a:pt x="3363480" y="673100"/>
                </a:lnTo>
                <a:lnTo>
                  <a:pt x="3347478" y="723900"/>
                </a:lnTo>
                <a:lnTo>
                  <a:pt x="3332238" y="787400"/>
                </a:lnTo>
                <a:lnTo>
                  <a:pt x="3316986" y="876300"/>
                </a:lnTo>
                <a:lnTo>
                  <a:pt x="3300984" y="939800"/>
                </a:lnTo>
                <a:lnTo>
                  <a:pt x="3285756" y="1003300"/>
                </a:lnTo>
                <a:lnTo>
                  <a:pt x="3270516" y="1054100"/>
                </a:lnTo>
                <a:lnTo>
                  <a:pt x="3254514" y="1117600"/>
                </a:lnTo>
                <a:lnTo>
                  <a:pt x="3239262" y="1168400"/>
                </a:lnTo>
                <a:lnTo>
                  <a:pt x="3224034" y="1231900"/>
                </a:lnTo>
                <a:lnTo>
                  <a:pt x="3208032" y="1282700"/>
                </a:lnTo>
                <a:lnTo>
                  <a:pt x="3192792" y="1333500"/>
                </a:lnTo>
                <a:lnTo>
                  <a:pt x="3176790" y="1358900"/>
                </a:lnTo>
                <a:lnTo>
                  <a:pt x="3146310" y="1409700"/>
                </a:lnTo>
                <a:lnTo>
                  <a:pt x="3130308" y="1435100"/>
                </a:lnTo>
                <a:lnTo>
                  <a:pt x="3115068" y="1460500"/>
                </a:lnTo>
                <a:lnTo>
                  <a:pt x="3099816" y="1473200"/>
                </a:lnTo>
                <a:lnTo>
                  <a:pt x="3083814" y="1485900"/>
                </a:lnTo>
                <a:lnTo>
                  <a:pt x="3068586" y="1524000"/>
                </a:lnTo>
                <a:lnTo>
                  <a:pt x="3053346" y="1587500"/>
                </a:lnTo>
                <a:lnTo>
                  <a:pt x="3037344" y="1625600"/>
                </a:lnTo>
                <a:lnTo>
                  <a:pt x="3022092" y="1663700"/>
                </a:lnTo>
                <a:lnTo>
                  <a:pt x="3006864" y="1676400"/>
                </a:lnTo>
                <a:lnTo>
                  <a:pt x="2990862" y="1701800"/>
                </a:lnTo>
                <a:lnTo>
                  <a:pt x="2960370" y="1778000"/>
                </a:lnTo>
                <a:lnTo>
                  <a:pt x="2944368" y="1816100"/>
                </a:lnTo>
                <a:lnTo>
                  <a:pt x="2913900" y="1841500"/>
                </a:lnTo>
                <a:lnTo>
                  <a:pt x="2897898" y="1866900"/>
                </a:lnTo>
                <a:lnTo>
                  <a:pt x="2882646" y="1892300"/>
                </a:lnTo>
                <a:lnTo>
                  <a:pt x="2867418" y="1930400"/>
                </a:lnTo>
                <a:lnTo>
                  <a:pt x="2851416" y="1955800"/>
                </a:lnTo>
                <a:lnTo>
                  <a:pt x="2836176" y="1968500"/>
                </a:lnTo>
                <a:lnTo>
                  <a:pt x="2820924" y="2006600"/>
                </a:lnTo>
                <a:lnTo>
                  <a:pt x="2804922" y="2006600"/>
                </a:lnTo>
                <a:lnTo>
                  <a:pt x="2789694" y="2019300"/>
                </a:lnTo>
                <a:lnTo>
                  <a:pt x="2774454" y="2044700"/>
                </a:lnTo>
                <a:lnTo>
                  <a:pt x="2758452" y="2070100"/>
                </a:lnTo>
                <a:lnTo>
                  <a:pt x="2727972" y="2120900"/>
                </a:lnTo>
                <a:lnTo>
                  <a:pt x="2711970" y="2120900"/>
                </a:lnTo>
                <a:lnTo>
                  <a:pt x="2696730" y="2133600"/>
                </a:lnTo>
                <a:lnTo>
                  <a:pt x="2681478" y="2133600"/>
                </a:lnTo>
                <a:lnTo>
                  <a:pt x="2665476" y="2146300"/>
                </a:lnTo>
                <a:lnTo>
                  <a:pt x="2650248" y="2159000"/>
                </a:lnTo>
                <a:lnTo>
                  <a:pt x="2635008" y="2159000"/>
                </a:lnTo>
                <a:lnTo>
                  <a:pt x="2619006" y="2171700"/>
                </a:lnTo>
                <a:lnTo>
                  <a:pt x="2603754" y="2184400"/>
                </a:lnTo>
                <a:lnTo>
                  <a:pt x="2542032" y="2184400"/>
                </a:lnTo>
                <a:lnTo>
                  <a:pt x="2526030" y="2197100"/>
                </a:lnTo>
                <a:lnTo>
                  <a:pt x="2510802" y="2209800"/>
                </a:lnTo>
                <a:lnTo>
                  <a:pt x="2495562" y="2209800"/>
                </a:lnTo>
                <a:lnTo>
                  <a:pt x="2479560" y="2222500"/>
                </a:lnTo>
                <a:lnTo>
                  <a:pt x="2449080" y="2247900"/>
                </a:lnTo>
                <a:lnTo>
                  <a:pt x="2433078" y="2260600"/>
                </a:lnTo>
                <a:lnTo>
                  <a:pt x="2417838" y="2260600"/>
                </a:lnTo>
                <a:lnTo>
                  <a:pt x="2402586" y="2273300"/>
                </a:lnTo>
                <a:lnTo>
                  <a:pt x="2386584" y="2286000"/>
                </a:lnTo>
                <a:lnTo>
                  <a:pt x="2371356" y="2298700"/>
                </a:lnTo>
                <a:lnTo>
                  <a:pt x="2356116" y="2324100"/>
                </a:lnTo>
                <a:lnTo>
                  <a:pt x="2340114" y="2336800"/>
                </a:lnTo>
                <a:lnTo>
                  <a:pt x="2309634" y="2336800"/>
                </a:lnTo>
                <a:lnTo>
                  <a:pt x="2293632" y="2349500"/>
                </a:lnTo>
                <a:lnTo>
                  <a:pt x="2263140" y="2362200"/>
                </a:lnTo>
                <a:lnTo>
                  <a:pt x="4454299" y="2362200"/>
                </a:lnTo>
                <a:lnTo>
                  <a:pt x="4454172" y="2336800"/>
                </a:lnTo>
                <a:lnTo>
                  <a:pt x="2340114" y="2336800"/>
                </a:lnTo>
                <a:lnTo>
                  <a:pt x="2324862" y="2324100"/>
                </a:lnTo>
                <a:lnTo>
                  <a:pt x="4454108" y="2324100"/>
                </a:lnTo>
                <a:lnTo>
                  <a:pt x="4447806" y="1066800"/>
                </a:lnTo>
                <a:lnTo>
                  <a:pt x="4432554" y="1041400"/>
                </a:lnTo>
                <a:lnTo>
                  <a:pt x="4417326" y="1028700"/>
                </a:lnTo>
                <a:lnTo>
                  <a:pt x="4401324" y="1016000"/>
                </a:lnTo>
                <a:lnTo>
                  <a:pt x="4386084" y="990600"/>
                </a:lnTo>
                <a:lnTo>
                  <a:pt x="4370082" y="965200"/>
                </a:lnTo>
                <a:lnTo>
                  <a:pt x="4339602" y="914400"/>
                </a:lnTo>
                <a:lnTo>
                  <a:pt x="4323600" y="889000"/>
                </a:lnTo>
                <a:lnTo>
                  <a:pt x="4293108" y="838200"/>
                </a:lnTo>
                <a:lnTo>
                  <a:pt x="4277106" y="812800"/>
                </a:lnTo>
                <a:lnTo>
                  <a:pt x="4246638" y="762000"/>
                </a:lnTo>
                <a:lnTo>
                  <a:pt x="4230636" y="736600"/>
                </a:lnTo>
                <a:lnTo>
                  <a:pt x="4200156" y="685800"/>
                </a:lnTo>
                <a:lnTo>
                  <a:pt x="4184154" y="647700"/>
                </a:lnTo>
                <a:lnTo>
                  <a:pt x="4168914" y="622300"/>
                </a:lnTo>
                <a:lnTo>
                  <a:pt x="4153662" y="609600"/>
                </a:lnTo>
                <a:lnTo>
                  <a:pt x="4137660" y="571500"/>
                </a:lnTo>
                <a:lnTo>
                  <a:pt x="4122432" y="546100"/>
                </a:lnTo>
                <a:lnTo>
                  <a:pt x="4107192" y="508000"/>
                </a:lnTo>
                <a:lnTo>
                  <a:pt x="4091190" y="469900"/>
                </a:lnTo>
                <a:lnTo>
                  <a:pt x="4060710" y="419100"/>
                </a:lnTo>
                <a:lnTo>
                  <a:pt x="4044708" y="393700"/>
                </a:lnTo>
                <a:lnTo>
                  <a:pt x="4029468" y="368300"/>
                </a:lnTo>
                <a:lnTo>
                  <a:pt x="4014216" y="330200"/>
                </a:lnTo>
                <a:lnTo>
                  <a:pt x="3998214" y="304800"/>
                </a:lnTo>
                <a:lnTo>
                  <a:pt x="3982986" y="279400"/>
                </a:lnTo>
                <a:lnTo>
                  <a:pt x="3967746" y="266700"/>
                </a:lnTo>
                <a:lnTo>
                  <a:pt x="3951744" y="241300"/>
                </a:lnTo>
                <a:lnTo>
                  <a:pt x="3921264" y="190500"/>
                </a:lnTo>
                <a:lnTo>
                  <a:pt x="3905262" y="165100"/>
                </a:lnTo>
                <a:lnTo>
                  <a:pt x="3874770" y="114300"/>
                </a:lnTo>
                <a:lnTo>
                  <a:pt x="3858768" y="101600"/>
                </a:lnTo>
                <a:lnTo>
                  <a:pt x="3828300" y="76200"/>
                </a:lnTo>
                <a:lnTo>
                  <a:pt x="3812298" y="50800"/>
                </a:lnTo>
                <a:lnTo>
                  <a:pt x="3797046" y="38100"/>
                </a:lnTo>
                <a:lnTo>
                  <a:pt x="3781818" y="38100"/>
                </a:lnTo>
                <a:lnTo>
                  <a:pt x="3765816" y="25400"/>
                </a:lnTo>
                <a:lnTo>
                  <a:pt x="3735324" y="0"/>
                </a:lnTo>
                <a:close/>
              </a:path>
              <a:path w="4458334" h="3111500">
                <a:moveTo>
                  <a:pt x="2185416" y="2336800"/>
                </a:moveTo>
                <a:lnTo>
                  <a:pt x="2170188" y="2336800"/>
                </a:lnTo>
                <a:lnTo>
                  <a:pt x="2154186" y="2349500"/>
                </a:lnTo>
                <a:lnTo>
                  <a:pt x="2200668" y="2349500"/>
                </a:lnTo>
                <a:lnTo>
                  <a:pt x="2185416" y="2336800"/>
                </a:lnTo>
                <a:close/>
              </a:path>
              <a:path w="4458334" h="3111500">
                <a:moveTo>
                  <a:pt x="2077224" y="2311400"/>
                </a:moveTo>
                <a:lnTo>
                  <a:pt x="2061222" y="2324100"/>
                </a:lnTo>
                <a:lnTo>
                  <a:pt x="2045970" y="2336800"/>
                </a:lnTo>
                <a:lnTo>
                  <a:pt x="2107692" y="2336800"/>
                </a:lnTo>
                <a:lnTo>
                  <a:pt x="2077224" y="2311400"/>
                </a:lnTo>
                <a:close/>
              </a:path>
              <a:path w="4458334" h="3111500">
                <a:moveTo>
                  <a:pt x="2123694" y="2324100"/>
                </a:moveTo>
                <a:lnTo>
                  <a:pt x="2107692" y="2336800"/>
                </a:lnTo>
                <a:lnTo>
                  <a:pt x="2138940" y="2336800"/>
                </a:lnTo>
                <a:lnTo>
                  <a:pt x="2123694" y="2324100"/>
                </a:lnTo>
                <a:close/>
              </a:path>
              <a:path w="4458334" h="3111500">
                <a:moveTo>
                  <a:pt x="1875294" y="2222500"/>
                </a:moveTo>
                <a:lnTo>
                  <a:pt x="1860054" y="2235200"/>
                </a:lnTo>
                <a:lnTo>
                  <a:pt x="1890522" y="2235200"/>
                </a:lnTo>
                <a:lnTo>
                  <a:pt x="1875294" y="2222500"/>
                </a:lnTo>
                <a:close/>
              </a:path>
              <a:path w="4458334" h="3111500">
                <a:moveTo>
                  <a:pt x="1255788" y="1003300"/>
                </a:moveTo>
                <a:lnTo>
                  <a:pt x="1239786" y="1003300"/>
                </a:lnTo>
                <a:lnTo>
                  <a:pt x="1209294" y="1028700"/>
                </a:lnTo>
                <a:lnTo>
                  <a:pt x="1193292" y="1041400"/>
                </a:lnTo>
                <a:lnTo>
                  <a:pt x="1178064" y="1054100"/>
                </a:lnTo>
                <a:lnTo>
                  <a:pt x="1162824" y="1079500"/>
                </a:lnTo>
                <a:lnTo>
                  <a:pt x="1146822" y="1117600"/>
                </a:lnTo>
                <a:lnTo>
                  <a:pt x="1116342" y="1219200"/>
                </a:lnTo>
                <a:lnTo>
                  <a:pt x="1100340" y="1244600"/>
                </a:lnTo>
                <a:lnTo>
                  <a:pt x="1085100" y="1270000"/>
                </a:lnTo>
                <a:lnTo>
                  <a:pt x="1069848" y="1282700"/>
                </a:lnTo>
                <a:lnTo>
                  <a:pt x="1053846" y="1308100"/>
                </a:lnTo>
                <a:lnTo>
                  <a:pt x="1023378" y="1358900"/>
                </a:lnTo>
                <a:lnTo>
                  <a:pt x="1007376" y="1384300"/>
                </a:lnTo>
                <a:lnTo>
                  <a:pt x="992124" y="1409700"/>
                </a:lnTo>
                <a:lnTo>
                  <a:pt x="976896" y="1422400"/>
                </a:lnTo>
                <a:lnTo>
                  <a:pt x="960894" y="1460500"/>
                </a:lnTo>
                <a:lnTo>
                  <a:pt x="930402" y="1511300"/>
                </a:lnTo>
                <a:lnTo>
                  <a:pt x="914400" y="1524000"/>
                </a:lnTo>
                <a:lnTo>
                  <a:pt x="883932" y="1574800"/>
                </a:lnTo>
                <a:lnTo>
                  <a:pt x="867930" y="1587500"/>
                </a:lnTo>
                <a:lnTo>
                  <a:pt x="837450" y="1612900"/>
                </a:lnTo>
                <a:lnTo>
                  <a:pt x="821448" y="1612900"/>
                </a:lnTo>
                <a:lnTo>
                  <a:pt x="790956" y="1638300"/>
                </a:lnTo>
                <a:lnTo>
                  <a:pt x="774954" y="1638300"/>
                </a:lnTo>
                <a:lnTo>
                  <a:pt x="759726" y="1651000"/>
                </a:lnTo>
                <a:lnTo>
                  <a:pt x="743724" y="1663700"/>
                </a:lnTo>
                <a:lnTo>
                  <a:pt x="713232" y="1689100"/>
                </a:lnTo>
                <a:lnTo>
                  <a:pt x="418338" y="1689100"/>
                </a:lnTo>
                <a:lnTo>
                  <a:pt x="403110" y="1714500"/>
                </a:lnTo>
                <a:lnTo>
                  <a:pt x="387870" y="1727200"/>
                </a:lnTo>
                <a:lnTo>
                  <a:pt x="1526679" y="1727200"/>
                </a:lnTo>
                <a:lnTo>
                  <a:pt x="1518678" y="1701800"/>
                </a:lnTo>
                <a:lnTo>
                  <a:pt x="1503438" y="1663700"/>
                </a:lnTo>
                <a:lnTo>
                  <a:pt x="1488186" y="1612900"/>
                </a:lnTo>
                <a:lnTo>
                  <a:pt x="1472184" y="1549400"/>
                </a:lnTo>
                <a:lnTo>
                  <a:pt x="1456956" y="1485900"/>
                </a:lnTo>
                <a:lnTo>
                  <a:pt x="1441716" y="1435100"/>
                </a:lnTo>
                <a:lnTo>
                  <a:pt x="1425714" y="1358900"/>
                </a:lnTo>
                <a:lnTo>
                  <a:pt x="1395234" y="1257300"/>
                </a:lnTo>
                <a:lnTo>
                  <a:pt x="1379232" y="1193800"/>
                </a:lnTo>
                <a:lnTo>
                  <a:pt x="1348740" y="1104900"/>
                </a:lnTo>
                <a:lnTo>
                  <a:pt x="1332738" y="1066800"/>
                </a:lnTo>
                <a:lnTo>
                  <a:pt x="1317510" y="1066800"/>
                </a:lnTo>
                <a:lnTo>
                  <a:pt x="1302270" y="1054100"/>
                </a:lnTo>
                <a:lnTo>
                  <a:pt x="1286268" y="1028700"/>
                </a:lnTo>
                <a:lnTo>
                  <a:pt x="1255788" y="1003300"/>
                </a:lnTo>
                <a:close/>
              </a:path>
              <a:path w="4458334" h="3111500">
                <a:moveTo>
                  <a:pt x="650760" y="1676400"/>
                </a:moveTo>
                <a:lnTo>
                  <a:pt x="527316" y="1676400"/>
                </a:lnTo>
                <a:lnTo>
                  <a:pt x="511314" y="1689100"/>
                </a:lnTo>
                <a:lnTo>
                  <a:pt x="666762" y="1689100"/>
                </a:lnTo>
                <a:lnTo>
                  <a:pt x="650760" y="1676400"/>
                </a:lnTo>
                <a:close/>
              </a:path>
              <a:path w="4458334" h="3111500">
                <a:moveTo>
                  <a:pt x="248424" y="1663700"/>
                </a:moveTo>
                <a:lnTo>
                  <a:pt x="217170" y="1663700"/>
                </a:lnTo>
                <a:lnTo>
                  <a:pt x="201942" y="1676400"/>
                </a:lnTo>
                <a:lnTo>
                  <a:pt x="263664" y="1676400"/>
                </a:lnTo>
                <a:lnTo>
                  <a:pt x="248424" y="1663700"/>
                </a:lnTo>
                <a:close/>
              </a:path>
              <a:path w="4458334" h="3111500">
                <a:moveTo>
                  <a:pt x="62496" y="1612900"/>
                </a:moveTo>
                <a:lnTo>
                  <a:pt x="46494" y="1625600"/>
                </a:lnTo>
                <a:lnTo>
                  <a:pt x="77724" y="1625600"/>
                </a:lnTo>
                <a:lnTo>
                  <a:pt x="62496" y="1612900"/>
                </a:lnTo>
                <a:close/>
              </a:path>
            </a:pathLst>
          </a:custGeom>
          <a:solidFill>
            <a:srgbClr val="004188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538524" y="4055364"/>
            <a:ext cx="906780" cy="295275"/>
          </a:xfrm>
          <a:custGeom>
            <a:avLst/>
            <a:gdLst/>
            <a:ahLst/>
            <a:cxnLst/>
            <a:rect l="l" t="t" r="r" b="b"/>
            <a:pathLst>
              <a:path w="1209040" h="393700">
                <a:moveTo>
                  <a:pt x="682002" y="368300"/>
                </a:moveTo>
                <a:lnTo>
                  <a:pt x="557784" y="368300"/>
                </a:lnTo>
                <a:lnTo>
                  <a:pt x="573036" y="381000"/>
                </a:lnTo>
                <a:lnTo>
                  <a:pt x="619506" y="381000"/>
                </a:lnTo>
                <a:lnTo>
                  <a:pt x="635508" y="393700"/>
                </a:lnTo>
                <a:lnTo>
                  <a:pt x="666000" y="381000"/>
                </a:lnTo>
                <a:lnTo>
                  <a:pt x="682002" y="368300"/>
                </a:lnTo>
                <a:close/>
              </a:path>
              <a:path w="1209040" h="393700">
                <a:moveTo>
                  <a:pt x="697230" y="355600"/>
                </a:moveTo>
                <a:lnTo>
                  <a:pt x="496062" y="355600"/>
                </a:lnTo>
                <a:lnTo>
                  <a:pt x="526554" y="381000"/>
                </a:lnTo>
                <a:lnTo>
                  <a:pt x="542556" y="368300"/>
                </a:lnTo>
                <a:lnTo>
                  <a:pt x="682002" y="368300"/>
                </a:lnTo>
                <a:lnTo>
                  <a:pt x="697230" y="355600"/>
                </a:lnTo>
                <a:close/>
              </a:path>
              <a:path w="1209040" h="393700">
                <a:moveTo>
                  <a:pt x="449592" y="342900"/>
                </a:moveTo>
                <a:lnTo>
                  <a:pt x="356616" y="342900"/>
                </a:lnTo>
                <a:lnTo>
                  <a:pt x="371868" y="355600"/>
                </a:lnTo>
                <a:lnTo>
                  <a:pt x="387108" y="355600"/>
                </a:lnTo>
                <a:lnTo>
                  <a:pt x="403110" y="368300"/>
                </a:lnTo>
                <a:lnTo>
                  <a:pt x="418338" y="368300"/>
                </a:lnTo>
                <a:lnTo>
                  <a:pt x="433590" y="355600"/>
                </a:lnTo>
                <a:lnTo>
                  <a:pt x="449592" y="342900"/>
                </a:lnTo>
                <a:close/>
              </a:path>
              <a:path w="1209040" h="393700">
                <a:moveTo>
                  <a:pt x="851928" y="254000"/>
                </a:moveTo>
                <a:lnTo>
                  <a:pt x="247662" y="254000"/>
                </a:lnTo>
                <a:lnTo>
                  <a:pt x="262890" y="266700"/>
                </a:lnTo>
                <a:lnTo>
                  <a:pt x="278892" y="279400"/>
                </a:lnTo>
                <a:lnTo>
                  <a:pt x="294144" y="304800"/>
                </a:lnTo>
                <a:lnTo>
                  <a:pt x="309384" y="317500"/>
                </a:lnTo>
                <a:lnTo>
                  <a:pt x="325386" y="317500"/>
                </a:lnTo>
                <a:lnTo>
                  <a:pt x="340614" y="342900"/>
                </a:lnTo>
                <a:lnTo>
                  <a:pt x="449592" y="342900"/>
                </a:lnTo>
                <a:lnTo>
                  <a:pt x="480060" y="368300"/>
                </a:lnTo>
                <a:lnTo>
                  <a:pt x="496062" y="355600"/>
                </a:lnTo>
                <a:lnTo>
                  <a:pt x="728484" y="355600"/>
                </a:lnTo>
                <a:lnTo>
                  <a:pt x="743724" y="330200"/>
                </a:lnTo>
                <a:lnTo>
                  <a:pt x="758952" y="317500"/>
                </a:lnTo>
                <a:lnTo>
                  <a:pt x="774954" y="304800"/>
                </a:lnTo>
                <a:lnTo>
                  <a:pt x="790206" y="292100"/>
                </a:lnTo>
                <a:lnTo>
                  <a:pt x="805446" y="292100"/>
                </a:lnTo>
                <a:lnTo>
                  <a:pt x="821448" y="279400"/>
                </a:lnTo>
                <a:lnTo>
                  <a:pt x="851928" y="254000"/>
                </a:lnTo>
                <a:close/>
              </a:path>
              <a:path w="1209040" h="393700">
                <a:moveTo>
                  <a:pt x="728484" y="355600"/>
                </a:moveTo>
                <a:lnTo>
                  <a:pt x="697230" y="355600"/>
                </a:lnTo>
                <a:lnTo>
                  <a:pt x="712482" y="368300"/>
                </a:lnTo>
                <a:lnTo>
                  <a:pt x="728484" y="355600"/>
                </a:lnTo>
                <a:close/>
              </a:path>
              <a:path w="1209040" h="393700">
                <a:moveTo>
                  <a:pt x="914400" y="215900"/>
                </a:moveTo>
                <a:lnTo>
                  <a:pt x="169938" y="215900"/>
                </a:lnTo>
                <a:lnTo>
                  <a:pt x="185940" y="228600"/>
                </a:lnTo>
                <a:lnTo>
                  <a:pt x="201168" y="254000"/>
                </a:lnTo>
                <a:lnTo>
                  <a:pt x="216420" y="266700"/>
                </a:lnTo>
                <a:lnTo>
                  <a:pt x="232422" y="266700"/>
                </a:lnTo>
                <a:lnTo>
                  <a:pt x="247662" y="254000"/>
                </a:lnTo>
                <a:lnTo>
                  <a:pt x="851928" y="254000"/>
                </a:lnTo>
                <a:lnTo>
                  <a:pt x="867930" y="241300"/>
                </a:lnTo>
                <a:lnTo>
                  <a:pt x="883170" y="241300"/>
                </a:lnTo>
                <a:lnTo>
                  <a:pt x="898398" y="228600"/>
                </a:lnTo>
                <a:lnTo>
                  <a:pt x="914400" y="215900"/>
                </a:lnTo>
                <a:close/>
              </a:path>
              <a:path w="1209040" h="393700">
                <a:moveTo>
                  <a:pt x="1053846" y="165100"/>
                </a:moveTo>
                <a:lnTo>
                  <a:pt x="76974" y="165100"/>
                </a:lnTo>
                <a:lnTo>
                  <a:pt x="92976" y="190500"/>
                </a:lnTo>
                <a:lnTo>
                  <a:pt x="123444" y="215900"/>
                </a:lnTo>
                <a:lnTo>
                  <a:pt x="976122" y="215900"/>
                </a:lnTo>
                <a:lnTo>
                  <a:pt x="991374" y="203200"/>
                </a:lnTo>
                <a:lnTo>
                  <a:pt x="1007376" y="190500"/>
                </a:lnTo>
                <a:lnTo>
                  <a:pt x="1022616" y="190500"/>
                </a:lnTo>
                <a:lnTo>
                  <a:pt x="1037844" y="177800"/>
                </a:lnTo>
                <a:lnTo>
                  <a:pt x="1053846" y="165100"/>
                </a:lnTo>
                <a:close/>
              </a:path>
              <a:path w="1209040" h="393700">
                <a:moveTo>
                  <a:pt x="1208544" y="0"/>
                </a:moveTo>
                <a:lnTo>
                  <a:pt x="1193292" y="25400"/>
                </a:lnTo>
                <a:lnTo>
                  <a:pt x="0" y="25400"/>
                </a:lnTo>
                <a:lnTo>
                  <a:pt x="30492" y="101600"/>
                </a:lnTo>
                <a:lnTo>
                  <a:pt x="46494" y="139700"/>
                </a:lnTo>
                <a:lnTo>
                  <a:pt x="61722" y="165100"/>
                </a:lnTo>
                <a:lnTo>
                  <a:pt x="1069098" y="165100"/>
                </a:lnTo>
                <a:lnTo>
                  <a:pt x="1084338" y="152400"/>
                </a:lnTo>
                <a:lnTo>
                  <a:pt x="1100340" y="152400"/>
                </a:lnTo>
                <a:lnTo>
                  <a:pt x="1130820" y="101600"/>
                </a:lnTo>
                <a:lnTo>
                  <a:pt x="1146822" y="76200"/>
                </a:lnTo>
                <a:lnTo>
                  <a:pt x="1162062" y="50800"/>
                </a:lnTo>
                <a:lnTo>
                  <a:pt x="1177290" y="38100"/>
                </a:lnTo>
                <a:lnTo>
                  <a:pt x="1193292" y="38100"/>
                </a:lnTo>
                <a:lnTo>
                  <a:pt x="1208544" y="0"/>
                </a:lnTo>
                <a:close/>
              </a:path>
            </a:pathLst>
          </a:custGeom>
          <a:solidFill>
            <a:srgbClr val="DAF0D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87087" y="3598164"/>
            <a:ext cx="1302067" cy="476250"/>
          </a:xfrm>
          <a:custGeom>
            <a:avLst/>
            <a:gdLst/>
            <a:ahLst/>
            <a:cxnLst/>
            <a:rect l="l" t="t" r="r" b="b"/>
            <a:pathLst>
              <a:path w="1736090" h="635000">
                <a:moveTo>
                  <a:pt x="0" y="0"/>
                </a:moveTo>
                <a:lnTo>
                  <a:pt x="16001" y="76200"/>
                </a:lnTo>
                <a:lnTo>
                  <a:pt x="31241" y="127000"/>
                </a:lnTo>
                <a:lnTo>
                  <a:pt x="46469" y="190500"/>
                </a:lnTo>
                <a:lnTo>
                  <a:pt x="62471" y="254000"/>
                </a:lnTo>
                <a:lnTo>
                  <a:pt x="77723" y="304800"/>
                </a:lnTo>
                <a:lnTo>
                  <a:pt x="92963" y="342900"/>
                </a:lnTo>
                <a:lnTo>
                  <a:pt x="108965" y="393700"/>
                </a:lnTo>
                <a:lnTo>
                  <a:pt x="124193" y="457200"/>
                </a:lnTo>
                <a:lnTo>
                  <a:pt x="139445" y="508000"/>
                </a:lnTo>
                <a:lnTo>
                  <a:pt x="155447" y="546100"/>
                </a:lnTo>
                <a:lnTo>
                  <a:pt x="170687" y="584200"/>
                </a:lnTo>
                <a:lnTo>
                  <a:pt x="185915" y="609600"/>
                </a:lnTo>
                <a:lnTo>
                  <a:pt x="201917" y="635000"/>
                </a:lnTo>
                <a:lnTo>
                  <a:pt x="1395209" y="635000"/>
                </a:lnTo>
                <a:lnTo>
                  <a:pt x="1410461" y="609600"/>
                </a:lnTo>
                <a:lnTo>
                  <a:pt x="1425701" y="596900"/>
                </a:lnTo>
                <a:lnTo>
                  <a:pt x="1441703" y="571500"/>
                </a:lnTo>
                <a:lnTo>
                  <a:pt x="1456931" y="533400"/>
                </a:lnTo>
                <a:lnTo>
                  <a:pt x="1472183" y="508000"/>
                </a:lnTo>
                <a:lnTo>
                  <a:pt x="1488185" y="482600"/>
                </a:lnTo>
                <a:lnTo>
                  <a:pt x="1518653" y="457200"/>
                </a:lnTo>
                <a:lnTo>
                  <a:pt x="1534655" y="419100"/>
                </a:lnTo>
                <a:lnTo>
                  <a:pt x="1565147" y="342900"/>
                </a:lnTo>
                <a:lnTo>
                  <a:pt x="1581149" y="317500"/>
                </a:lnTo>
                <a:lnTo>
                  <a:pt x="1596377" y="304800"/>
                </a:lnTo>
                <a:lnTo>
                  <a:pt x="1611629" y="266700"/>
                </a:lnTo>
                <a:lnTo>
                  <a:pt x="1627631" y="228600"/>
                </a:lnTo>
                <a:lnTo>
                  <a:pt x="1642871" y="165100"/>
                </a:lnTo>
                <a:lnTo>
                  <a:pt x="1658099" y="127000"/>
                </a:lnTo>
                <a:lnTo>
                  <a:pt x="1674101" y="114300"/>
                </a:lnTo>
                <a:lnTo>
                  <a:pt x="1689353" y="101600"/>
                </a:lnTo>
                <a:lnTo>
                  <a:pt x="1704593" y="76200"/>
                </a:lnTo>
                <a:lnTo>
                  <a:pt x="1720595" y="50800"/>
                </a:lnTo>
                <a:lnTo>
                  <a:pt x="1728209" y="38100"/>
                </a:lnTo>
                <a:lnTo>
                  <a:pt x="16001" y="38100"/>
                </a:lnTo>
                <a:lnTo>
                  <a:pt x="0" y="0"/>
                </a:lnTo>
                <a:close/>
              </a:path>
              <a:path w="1736090" h="635000">
                <a:moveTo>
                  <a:pt x="1735823" y="25400"/>
                </a:moveTo>
                <a:lnTo>
                  <a:pt x="1720595" y="38100"/>
                </a:lnTo>
                <a:lnTo>
                  <a:pt x="1728209" y="38100"/>
                </a:lnTo>
                <a:lnTo>
                  <a:pt x="1735823" y="2540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318094" y="4906042"/>
            <a:ext cx="3347561" cy="0"/>
          </a:xfrm>
          <a:custGeom>
            <a:avLst/>
            <a:gdLst/>
            <a:ahLst/>
            <a:cxnLst/>
            <a:rect l="l" t="t" r="r" b="b"/>
            <a:pathLst>
              <a:path w="4463415">
                <a:moveTo>
                  <a:pt x="0" y="0"/>
                </a:moveTo>
                <a:lnTo>
                  <a:pt x="4463034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971047" y="4624771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55721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8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971047" y="4195974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14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12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971047" y="3767178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18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16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971047" y="3338382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22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971047" y="2909586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26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24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971047" y="2480789"/>
            <a:ext cx="269081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30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5"/>
              </a:spcBef>
              <a:spcAft>
                <a:spcPts val="0"/>
              </a:spcAft>
            </a:pPr>
            <a:endParaRPr sz="7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 fontAlgn="auto">
              <a:spcBef>
                <a:spcPts val="0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28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971047" y="2266391"/>
            <a:ext cx="269081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32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,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229850" y="4964414"/>
            <a:ext cx="1762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787748" y="4964414"/>
            <a:ext cx="1762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4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345647" y="4964414"/>
            <a:ext cx="1762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8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880486" y="4964414"/>
            <a:ext cx="2228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12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438384" y="4964414"/>
            <a:ext cx="2228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16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996282" y="4964414"/>
            <a:ext cx="22288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577240" y="4964414"/>
            <a:ext cx="17621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: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79608" y="3592094"/>
            <a:ext cx="554831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fontAlgn="auto">
              <a:spcBef>
                <a:spcPts val="71"/>
              </a:spcBef>
              <a:spcAft>
                <a:spcPts val="0"/>
              </a:spcAft>
            </a:pPr>
            <a:r>
              <a:rPr sz="1050" b="1" spc="-4" dirty="0">
                <a:solidFill>
                  <a:prstClr val="black"/>
                </a:solidFill>
                <a:latin typeface="Segoe UI"/>
                <a:cs typeface="Segoe UI"/>
              </a:rPr>
              <a:t>1M</a:t>
            </a:r>
            <a:r>
              <a:rPr sz="1050" b="1" spc="-53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50" b="1" spc="-15" dirty="0">
                <a:solidFill>
                  <a:prstClr val="black"/>
                </a:solidFill>
                <a:latin typeface="Segoe UI"/>
                <a:cs typeface="Segoe UI"/>
              </a:rPr>
              <a:t>PEVs</a:t>
            </a:r>
            <a:endParaRPr sz="10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29127" y="3048138"/>
            <a:ext cx="3226594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fontAlgn="auto">
              <a:spcBef>
                <a:spcPts val="71"/>
              </a:spcBef>
              <a:spcAft>
                <a:spcPts val="0"/>
              </a:spcAft>
              <a:tabLst>
                <a:tab pos="3216593" algn="l"/>
              </a:tabLst>
            </a:pPr>
            <a:r>
              <a:rPr sz="1050" b="1" u="sng" spc="-4" dirty="0">
                <a:solidFill>
                  <a:prstClr val="black"/>
                </a:solidFill>
                <a:uFill>
                  <a:solidFill>
                    <a:srgbClr val="D9D9D9"/>
                  </a:solidFill>
                </a:uFill>
                <a:latin typeface="Segoe UI"/>
                <a:cs typeface="Segoe UI"/>
              </a:rPr>
              <a:t> </a:t>
            </a:r>
            <a:r>
              <a:rPr sz="1050" b="1" u="sng" spc="-184" dirty="0">
                <a:solidFill>
                  <a:prstClr val="black"/>
                </a:solidFill>
                <a:uFill>
                  <a:solidFill>
                    <a:srgbClr val="D9D9D9"/>
                  </a:solidFill>
                </a:uFill>
                <a:latin typeface="Segoe UI"/>
                <a:cs typeface="Segoe UI"/>
              </a:rPr>
              <a:t> </a:t>
            </a:r>
            <a:r>
              <a:rPr sz="1050" b="1" u="sng" spc="-4" dirty="0">
                <a:solidFill>
                  <a:prstClr val="black"/>
                </a:solidFill>
                <a:uFill>
                  <a:solidFill>
                    <a:srgbClr val="D9D9D9"/>
                  </a:solidFill>
                </a:uFill>
                <a:latin typeface="Segoe UI"/>
                <a:cs typeface="Segoe UI"/>
              </a:rPr>
              <a:t>5M</a:t>
            </a:r>
            <a:r>
              <a:rPr sz="1050" b="1" u="sng" spc="-68" dirty="0">
                <a:solidFill>
                  <a:prstClr val="black"/>
                </a:solidFill>
                <a:uFill>
                  <a:solidFill>
                    <a:srgbClr val="D9D9D9"/>
                  </a:solidFill>
                </a:uFill>
                <a:latin typeface="Segoe UI"/>
                <a:cs typeface="Segoe UI"/>
              </a:rPr>
              <a:t> </a:t>
            </a:r>
            <a:r>
              <a:rPr sz="1050" b="1" u="sng" spc="-15" dirty="0">
                <a:solidFill>
                  <a:prstClr val="black"/>
                </a:solidFill>
                <a:uFill>
                  <a:solidFill>
                    <a:srgbClr val="D9D9D9"/>
                  </a:solidFill>
                </a:uFill>
                <a:latin typeface="Segoe UI"/>
                <a:cs typeface="Segoe UI"/>
              </a:rPr>
              <a:t>PEVs	</a:t>
            </a:r>
            <a:endParaRPr sz="10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680308" y="3707544"/>
            <a:ext cx="554831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fontAlgn="auto">
              <a:spcBef>
                <a:spcPts val="71"/>
              </a:spcBef>
              <a:spcAft>
                <a:spcPts val="0"/>
              </a:spcAft>
            </a:pPr>
            <a:r>
              <a:rPr sz="1050" b="1" spc="-4" dirty="0">
                <a:solidFill>
                  <a:prstClr val="black"/>
                </a:solidFill>
                <a:latin typeface="Segoe UI"/>
                <a:cs typeface="Segoe UI"/>
              </a:rPr>
              <a:t>5M</a:t>
            </a:r>
            <a:r>
              <a:rPr sz="1050" b="1" spc="-53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50" b="1" spc="-15" dirty="0">
                <a:solidFill>
                  <a:prstClr val="black"/>
                </a:solidFill>
                <a:latin typeface="Segoe UI"/>
                <a:cs typeface="Segoe UI"/>
              </a:rPr>
              <a:t>PEVs</a:t>
            </a:r>
            <a:endParaRPr sz="10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680308" y="4060150"/>
            <a:ext cx="554831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fontAlgn="auto">
              <a:spcBef>
                <a:spcPts val="71"/>
              </a:spcBef>
              <a:spcAft>
                <a:spcPts val="0"/>
              </a:spcAft>
            </a:pPr>
            <a:r>
              <a:rPr sz="1050" b="1" spc="-4" dirty="0">
                <a:solidFill>
                  <a:prstClr val="black"/>
                </a:solidFill>
                <a:latin typeface="Segoe UI"/>
                <a:cs typeface="Segoe UI"/>
              </a:rPr>
              <a:t>1M</a:t>
            </a:r>
            <a:r>
              <a:rPr sz="1050" b="1" spc="-53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050" b="1" spc="-15" dirty="0">
                <a:solidFill>
                  <a:prstClr val="black"/>
                </a:solidFill>
                <a:latin typeface="Segoe UI"/>
                <a:cs typeface="Segoe UI"/>
              </a:rPr>
              <a:t>PEVs</a:t>
            </a:r>
            <a:endParaRPr sz="10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278250" y="2209420"/>
            <a:ext cx="420623" cy="2808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312825" y="2229135"/>
            <a:ext cx="351472" cy="2739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312825" y="2229135"/>
            <a:ext cx="351473" cy="2739390"/>
          </a:xfrm>
          <a:custGeom>
            <a:avLst/>
            <a:gdLst/>
            <a:ahLst/>
            <a:cxnLst/>
            <a:rect l="l" t="t" r="r" b="b"/>
            <a:pathLst>
              <a:path w="468629" h="3652520">
                <a:moveTo>
                  <a:pt x="0" y="0"/>
                </a:moveTo>
                <a:lnTo>
                  <a:pt x="85026" y="0"/>
                </a:lnTo>
                <a:lnTo>
                  <a:pt x="468630" y="1826133"/>
                </a:lnTo>
                <a:lnTo>
                  <a:pt x="85026" y="3652266"/>
                </a:lnTo>
                <a:lnTo>
                  <a:pt x="0" y="3652266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65786" y="1896237"/>
            <a:ext cx="3307841" cy="337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096137" y="1863090"/>
            <a:ext cx="2246557" cy="528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096137" y="2184559"/>
            <a:ext cx="2246557" cy="1403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00360" y="1915954"/>
            <a:ext cx="3238690" cy="2686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18176" y="1921527"/>
            <a:ext cx="3203258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fontAlgn="auto">
              <a:spcBef>
                <a:spcPts val="71"/>
              </a:spcBef>
              <a:spcAft>
                <a:spcPts val="0"/>
              </a:spcAft>
              <a:tabLst>
                <a:tab pos="622458" algn="l"/>
                <a:tab pos="3193256" algn="l"/>
              </a:tabLst>
            </a:pPr>
            <a:r>
              <a:rPr sz="1500" b="1" u="sng" spc="-4" dirty="0">
                <a:solidFill>
                  <a:prstClr val="black"/>
                </a:solidFill>
                <a:uFill>
                  <a:solidFill>
                    <a:srgbClr val="FD520F"/>
                  </a:solidFill>
                </a:uFill>
                <a:latin typeface="Segoe UI"/>
                <a:cs typeface="Segoe UI"/>
              </a:rPr>
              <a:t> 	100% Home</a:t>
            </a:r>
            <a:r>
              <a:rPr sz="1500" b="1" u="sng" spc="-45" dirty="0">
                <a:solidFill>
                  <a:prstClr val="black"/>
                </a:solidFill>
                <a:uFill>
                  <a:solidFill>
                    <a:srgbClr val="FD520F"/>
                  </a:solidFill>
                </a:uFill>
                <a:latin typeface="Segoe UI"/>
                <a:cs typeface="Segoe UI"/>
              </a:rPr>
              <a:t> </a:t>
            </a:r>
            <a:r>
              <a:rPr sz="1500" b="1" u="sng" spc="-4" dirty="0">
                <a:solidFill>
                  <a:prstClr val="black"/>
                </a:solidFill>
                <a:uFill>
                  <a:solidFill>
                    <a:srgbClr val="FD520F"/>
                  </a:solidFill>
                </a:uFill>
                <a:latin typeface="Segoe UI"/>
                <a:cs typeface="Segoe UI"/>
              </a:rPr>
              <a:t>Charging	</a:t>
            </a:r>
            <a:endParaRPr sz="15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325238" y="1896237"/>
            <a:ext cx="3307841" cy="3377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883593" y="1863090"/>
            <a:ext cx="2189987" cy="528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883593" y="2184559"/>
            <a:ext cx="2189987" cy="140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359813" y="1915954"/>
            <a:ext cx="3238689" cy="2686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377628" y="1921527"/>
            <a:ext cx="3203258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defTabSz="685800" fontAlgn="auto">
              <a:spcBef>
                <a:spcPts val="71"/>
              </a:spcBef>
              <a:spcAft>
                <a:spcPts val="0"/>
              </a:spcAft>
              <a:tabLst>
                <a:tab pos="651033" algn="l"/>
                <a:tab pos="3193256" algn="l"/>
              </a:tabLst>
            </a:pPr>
            <a:r>
              <a:rPr sz="1500" b="1" u="sng" spc="-4" dirty="0">
                <a:solidFill>
                  <a:prstClr val="black"/>
                </a:solidFill>
                <a:uFill>
                  <a:solidFill>
                    <a:srgbClr val="4D9D2B"/>
                  </a:solidFill>
                </a:uFill>
                <a:latin typeface="Segoe UI"/>
                <a:cs typeface="Segoe UI"/>
              </a:rPr>
              <a:t> 	100% </a:t>
            </a:r>
            <a:r>
              <a:rPr sz="1500" b="1" u="sng" spc="-15" dirty="0">
                <a:solidFill>
                  <a:prstClr val="black"/>
                </a:solidFill>
                <a:uFill>
                  <a:solidFill>
                    <a:srgbClr val="4D9D2B"/>
                  </a:solidFill>
                </a:uFill>
                <a:latin typeface="Segoe UI"/>
                <a:cs typeface="Segoe UI"/>
              </a:rPr>
              <a:t>Work</a:t>
            </a:r>
            <a:r>
              <a:rPr sz="1500" b="1" u="sng" spc="-53" dirty="0">
                <a:solidFill>
                  <a:prstClr val="black"/>
                </a:solidFill>
                <a:uFill>
                  <a:solidFill>
                    <a:srgbClr val="4D9D2B"/>
                  </a:solidFill>
                </a:uFill>
                <a:latin typeface="Segoe UI"/>
                <a:cs typeface="Segoe UI"/>
              </a:rPr>
              <a:t> </a:t>
            </a:r>
            <a:r>
              <a:rPr sz="1500" b="1" u="sng" spc="-4" dirty="0">
                <a:solidFill>
                  <a:prstClr val="black"/>
                </a:solidFill>
                <a:uFill>
                  <a:solidFill>
                    <a:srgbClr val="4D9D2B"/>
                  </a:solidFill>
                </a:uFill>
                <a:latin typeface="Segoe UI"/>
                <a:cs typeface="Segoe UI"/>
              </a:rPr>
              <a:t>Charging	</a:t>
            </a:r>
            <a:endParaRPr sz="15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405318" y="4553140"/>
            <a:ext cx="1641634" cy="258128"/>
          </a:xfrm>
          <a:custGeom>
            <a:avLst/>
            <a:gdLst/>
            <a:ahLst/>
            <a:cxnLst/>
            <a:rect l="l" t="t" r="r" b="b"/>
            <a:pathLst>
              <a:path w="2188845" h="344170">
                <a:moveTo>
                  <a:pt x="0" y="0"/>
                </a:moveTo>
                <a:lnTo>
                  <a:pt x="2188464" y="0"/>
                </a:lnTo>
                <a:lnTo>
                  <a:pt x="2188464" y="343662"/>
                </a:lnTo>
                <a:lnTo>
                  <a:pt x="0" y="3436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604773" y="4519994"/>
            <a:ext cx="1249298" cy="3829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405318" y="4565043"/>
            <a:ext cx="164163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0038" defTabSz="685800" fontAlgn="auto">
              <a:spcBef>
                <a:spcPts val="75"/>
              </a:spcBef>
              <a:spcAft>
                <a:spcPts val="0"/>
              </a:spcAft>
            </a:pP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Net</a:t>
            </a:r>
            <a:r>
              <a:rPr sz="1350" b="1" spc="-8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Demand</a:t>
            </a:r>
            <a:endParaRPr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157913" y="4553140"/>
            <a:ext cx="1642110" cy="258128"/>
          </a:xfrm>
          <a:custGeom>
            <a:avLst/>
            <a:gdLst/>
            <a:ahLst/>
            <a:cxnLst/>
            <a:rect l="l" t="t" r="r" b="b"/>
            <a:pathLst>
              <a:path w="2189479" h="344170">
                <a:moveTo>
                  <a:pt x="0" y="0"/>
                </a:moveTo>
                <a:lnTo>
                  <a:pt x="2189226" y="0"/>
                </a:lnTo>
                <a:lnTo>
                  <a:pt x="2189226" y="343662"/>
                </a:lnTo>
                <a:lnTo>
                  <a:pt x="0" y="34366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357938" y="4519994"/>
            <a:ext cx="1249298" cy="3829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157913" y="4565043"/>
            <a:ext cx="164211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0038" defTabSz="685800" fontAlgn="auto">
              <a:spcBef>
                <a:spcPts val="75"/>
              </a:spcBef>
              <a:spcAft>
                <a:spcPts val="0"/>
              </a:spcAft>
            </a:pP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Net</a:t>
            </a:r>
            <a:r>
              <a:rPr sz="1350" b="1" spc="-8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Demand</a:t>
            </a:r>
            <a:endParaRPr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245870" y="5354964"/>
            <a:ext cx="6652831" cy="5972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280445" y="5374671"/>
            <a:ext cx="6583680" cy="5280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280445" y="5374674"/>
            <a:ext cx="6583680" cy="528161"/>
          </a:xfrm>
          <a:custGeom>
            <a:avLst/>
            <a:gdLst/>
            <a:ahLst/>
            <a:cxnLst/>
            <a:rect l="l" t="t" r="r" b="b"/>
            <a:pathLst>
              <a:path w="8778240" h="704215">
                <a:moveTo>
                  <a:pt x="0" y="117348"/>
                </a:moveTo>
                <a:lnTo>
                  <a:pt x="9221" y="71671"/>
                </a:lnTo>
                <a:lnTo>
                  <a:pt x="34370" y="34370"/>
                </a:lnTo>
                <a:lnTo>
                  <a:pt x="71671" y="9221"/>
                </a:lnTo>
                <a:lnTo>
                  <a:pt x="117348" y="0"/>
                </a:lnTo>
                <a:lnTo>
                  <a:pt x="8660892" y="0"/>
                </a:lnTo>
                <a:lnTo>
                  <a:pt x="8706568" y="9221"/>
                </a:lnTo>
                <a:lnTo>
                  <a:pt x="8743869" y="34370"/>
                </a:lnTo>
                <a:lnTo>
                  <a:pt x="8769018" y="71671"/>
                </a:lnTo>
                <a:lnTo>
                  <a:pt x="8778240" y="117348"/>
                </a:lnTo>
                <a:lnTo>
                  <a:pt x="8778240" y="586740"/>
                </a:lnTo>
                <a:lnTo>
                  <a:pt x="8769018" y="632416"/>
                </a:lnTo>
                <a:lnTo>
                  <a:pt x="8743869" y="669717"/>
                </a:lnTo>
                <a:lnTo>
                  <a:pt x="8706568" y="694866"/>
                </a:lnTo>
                <a:lnTo>
                  <a:pt x="8660892" y="704088"/>
                </a:lnTo>
                <a:lnTo>
                  <a:pt x="117348" y="704088"/>
                </a:lnTo>
                <a:lnTo>
                  <a:pt x="71671" y="694866"/>
                </a:lnTo>
                <a:lnTo>
                  <a:pt x="34370" y="669717"/>
                </a:lnTo>
                <a:lnTo>
                  <a:pt x="9221" y="632416"/>
                </a:lnTo>
                <a:lnTo>
                  <a:pt x="0" y="586740"/>
                </a:lnTo>
                <a:lnTo>
                  <a:pt x="0" y="117348"/>
                </a:lnTo>
                <a:close/>
              </a:path>
            </a:pathLst>
          </a:custGeom>
          <a:ln w="9906">
            <a:solidFill>
              <a:srgbClr val="FD9D2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493067" y="5521455"/>
            <a:ext cx="61583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Drivers are </a:t>
            </a:r>
            <a:r>
              <a:rPr sz="1350" b="1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twice as </a:t>
            </a:r>
            <a:r>
              <a:rPr sz="1350" b="1" u="heavy" spc="-8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likely 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to get an </a:t>
            </a:r>
            <a:r>
              <a:rPr sz="1350" b="1" dirty="0">
                <a:solidFill>
                  <a:prstClr val="black"/>
                </a:solidFill>
                <a:latin typeface="Segoe UI"/>
                <a:cs typeface="Segoe UI"/>
              </a:rPr>
              <a:t>EV 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when </a:t>
            </a:r>
            <a:r>
              <a:rPr sz="1350" b="1" spc="-8" dirty="0">
                <a:solidFill>
                  <a:prstClr val="black"/>
                </a:solidFill>
                <a:latin typeface="Segoe UI"/>
                <a:cs typeface="Segoe UI"/>
              </a:rPr>
              <a:t>Workplace 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charging is</a:t>
            </a:r>
            <a:r>
              <a:rPr sz="1350" b="1" spc="56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350" b="1" spc="-8" dirty="0">
                <a:solidFill>
                  <a:prstClr val="black"/>
                </a:solidFill>
                <a:latin typeface="Segoe UI"/>
                <a:cs typeface="Segoe UI"/>
              </a:rPr>
              <a:t>available</a:t>
            </a:r>
            <a:endParaRPr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8800011" y="5744494"/>
            <a:ext cx="110014" cy="504465"/>
          </a:xfrm>
          <a:prstGeom prst="rect">
            <a:avLst/>
          </a:prstGeom>
        </p:spPr>
        <p:txBody>
          <a:bodyPr vert="horz" wrap="square" lIns="0" tIns="19526" rIns="0" bIns="0" rtlCol="0">
            <a:spAutoFit/>
          </a:bodyPr>
          <a:lstStyle/>
          <a:p>
            <a:pPr marL="19050" defTabSz="685800" fontAlgn="auto">
              <a:spcBef>
                <a:spcPts val="153"/>
              </a:spcBef>
              <a:spcAft>
                <a:spcPts val="0"/>
              </a:spcAft>
            </a:pPr>
            <a:fld id="{81D60167-4931-47E6-BA6A-407CBD079E47}" type="slidenum">
              <a:rPr sz="1050" spc="-4" dirty="0">
                <a:solidFill>
                  <a:srgbClr val="888888"/>
                </a:solidFill>
                <a:latin typeface="Segoe UI"/>
                <a:cs typeface="Segoe UI"/>
              </a:rPr>
              <a:pPr marL="19050" defTabSz="685800" fontAlgn="auto">
                <a:spcBef>
                  <a:spcPts val="153"/>
                </a:spcBef>
                <a:spcAft>
                  <a:spcPts val="0"/>
                </a:spcAft>
              </a:pPr>
              <a:t>62</a:t>
            </a:fld>
            <a:endParaRPr sz="105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725862000"/>
      </p:ext>
    </p:extLst>
  </p:cSld>
  <p:clrMapOvr>
    <a:masterClrMapping/>
  </p:clrMapOvr>
  <p:transition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77989" y="1947385"/>
            <a:ext cx="350996" cy="2332673"/>
          </a:xfrm>
          <a:custGeom>
            <a:avLst/>
            <a:gdLst/>
            <a:ahLst/>
            <a:cxnLst/>
            <a:rect l="l" t="t" r="r" b="b"/>
            <a:pathLst>
              <a:path w="467995" h="3110229">
                <a:moveTo>
                  <a:pt x="84899" y="0"/>
                </a:moveTo>
                <a:lnTo>
                  <a:pt x="0" y="0"/>
                </a:lnTo>
                <a:lnTo>
                  <a:pt x="0" y="3109722"/>
                </a:lnTo>
                <a:lnTo>
                  <a:pt x="84899" y="3109722"/>
                </a:lnTo>
                <a:lnTo>
                  <a:pt x="467868" y="1554861"/>
                </a:lnTo>
                <a:lnTo>
                  <a:pt x="84899" y="0"/>
                </a:lnTo>
                <a:close/>
              </a:path>
            </a:pathLst>
          </a:custGeom>
          <a:solidFill>
            <a:srgbClr val="005BBA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7989" y="1947385"/>
            <a:ext cx="350996" cy="2332673"/>
          </a:xfrm>
          <a:custGeom>
            <a:avLst/>
            <a:gdLst/>
            <a:ahLst/>
            <a:cxnLst/>
            <a:rect l="l" t="t" r="r" b="b"/>
            <a:pathLst>
              <a:path w="467995" h="3110229">
                <a:moveTo>
                  <a:pt x="0" y="0"/>
                </a:moveTo>
                <a:lnTo>
                  <a:pt x="84899" y="0"/>
                </a:lnTo>
                <a:lnTo>
                  <a:pt x="467868" y="1554861"/>
                </a:lnTo>
                <a:lnTo>
                  <a:pt x="84899" y="3109722"/>
                </a:lnTo>
                <a:lnTo>
                  <a:pt x="0" y="3109722"/>
                </a:lnTo>
                <a:lnTo>
                  <a:pt x="0" y="0"/>
                </a:lnTo>
                <a:close/>
              </a:path>
            </a:pathLst>
          </a:custGeom>
          <a:ln w="25146">
            <a:solidFill>
              <a:srgbClr val="004188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1955" y="1111282"/>
            <a:ext cx="7529989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4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Solar + </a:t>
            </a:r>
            <a:r>
              <a:rPr sz="2400" b="1" spc="-19" dirty="0">
                <a:solidFill>
                  <a:srgbClr val="FFFFFF"/>
                </a:solidFill>
                <a:latin typeface="Segoe UI Semibold"/>
                <a:cs typeface="Segoe UI Semibold"/>
              </a:rPr>
              <a:t>Storage </a:t>
            </a:r>
            <a:r>
              <a:rPr sz="24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+ </a:t>
            </a:r>
            <a:r>
              <a:rPr sz="2400" b="1" spc="-8" dirty="0">
                <a:solidFill>
                  <a:srgbClr val="FFFFFF"/>
                </a:solidFill>
                <a:latin typeface="Segoe UI Semibold"/>
                <a:cs typeface="Segoe UI Semibold"/>
              </a:rPr>
              <a:t>Energy </a:t>
            </a:r>
            <a:r>
              <a:rPr sz="24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Mgt = </a:t>
            </a:r>
            <a:r>
              <a:rPr sz="2400" b="1" spc="-8" dirty="0">
                <a:solidFill>
                  <a:srgbClr val="FFFFFF"/>
                </a:solidFill>
                <a:latin typeface="Segoe UI Semibold"/>
                <a:cs typeface="Segoe UI Semibold"/>
              </a:rPr>
              <a:t>Lowest </a:t>
            </a:r>
            <a:r>
              <a:rPr sz="24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Cost</a:t>
            </a:r>
            <a:r>
              <a:rPr sz="2400" b="1" spc="68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400" b="1" spc="-8" dirty="0">
                <a:solidFill>
                  <a:srgbClr val="FFFFFF"/>
                </a:solidFill>
                <a:latin typeface="Segoe UI Semibold"/>
                <a:cs typeface="Segoe UI Semibold"/>
              </a:rPr>
              <a:t>Charging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19906" y="3901344"/>
            <a:ext cx="12859" cy="0"/>
          </a:xfrm>
          <a:custGeom>
            <a:avLst/>
            <a:gdLst/>
            <a:ahLst/>
            <a:cxnLst/>
            <a:rect l="l" t="t" r="r" b="b"/>
            <a:pathLst>
              <a:path w="17145">
                <a:moveTo>
                  <a:pt x="0" y="0"/>
                </a:moveTo>
                <a:lnTo>
                  <a:pt x="17144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91890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63874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35858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08413" y="3901344"/>
            <a:ext cx="25241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80397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52381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24365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9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96349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68906" y="3901344"/>
            <a:ext cx="25241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40889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12873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84857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9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6841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29396" y="3901344"/>
            <a:ext cx="25241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01380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73364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45348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517332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89888" y="3901344"/>
            <a:ext cx="25241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261871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9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33856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90">
                <a:moveTo>
                  <a:pt x="0" y="0"/>
                </a:moveTo>
                <a:lnTo>
                  <a:pt x="3429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05839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90">
                <a:moveTo>
                  <a:pt x="0" y="0"/>
                </a:moveTo>
                <a:lnTo>
                  <a:pt x="3429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77824" y="3901344"/>
            <a:ext cx="25718" cy="0"/>
          </a:xfrm>
          <a:custGeom>
            <a:avLst/>
            <a:gdLst/>
            <a:ahLst/>
            <a:cxnLst/>
            <a:rect l="l" t="t" r="r" b="b"/>
            <a:pathLst>
              <a:path w="34290">
                <a:moveTo>
                  <a:pt x="0" y="0"/>
                </a:moveTo>
                <a:lnTo>
                  <a:pt x="3429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3237" y="3901344"/>
            <a:ext cx="12383" cy="0"/>
          </a:xfrm>
          <a:custGeom>
            <a:avLst/>
            <a:gdLst/>
            <a:ahLst/>
            <a:cxnLst/>
            <a:rect l="l" t="t" r="r" b="b"/>
            <a:pathLst>
              <a:path w="16509">
                <a:moveTo>
                  <a:pt x="0" y="0"/>
                </a:moveTo>
                <a:lnTo>
                  <a:pt x="16383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924365" y="3626453"/>
            <a:ext cx="908685" cy="0"/>
          </a:xfrm>
          <a:custGeom>
            <a:avLst/>
            <a:gdLst/>
            <a:ahLst/>
            <a:cxnLst/>
            <a:rect l="l" t="t" r="r" b="b"/>
            <a:pathLst>
              <a:path w="1211579">
                <a:moveTo>
                  <a:pt x="0" y="0"/>
                </a:moveTo>
                <a:lnTo>
                  <a:pt x="121119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796349" y="3626453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68906" y="3626453"/>
            <a:ext cx="25241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540889" y="3626453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412873" y="3626453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284857" y="3626453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9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156841" y="3626453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029396" y="3626453"/>
            <a:ext cx="25241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01380" y="3626453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773364" y="3626453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63238" y="3626453"/>
            <a:ext cx="908209" cy="0"/>
          </a:xfrm>
          <a:custGeom>
            <a:avLst/>
            <a:gdLst/>
            <a:ahLst/>
            <a:cxnLst/>
            <a:rect l="l" t="t" r="r" b="b"/>
            <a:pathLst>
              <a:path w="1210945">
                <a:moveTo>
                  <a:pt x="0" y="0"/>
                </a:moveTo>
                <a:lnTo>
                  <a:pt x="121043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156841" y="3350990"/>
            <a:ext cx="1675924" cy="0"/>
          </a:xfrm>
          <a:custGeom>
            <a:avLst/>
            <a:gdLst/>
            <a:ahLst/>
            <a:cxnLst/>
            <a:rect l="l" t="t" r="r" b="b"/>
            <a:pathLst>
              <a:path w="2234565">
                <a:moveTo>
                  <a:pt x="0" y="0"/>
                </a:moveTo>
                <a:lnTo>
                  <a:pt x="223456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029396" y="3350990"/>
            <a:ext cx="25241" cy="0"/>
          </a:xfrm>
          <a:custGeom>
            <a:avLst/>
            <a:gdLst/>
            <a:ahLst/>
            <a:cxnLst/>
            <a:rect l="l" t="t" r="r" b="b"/>
            <a:pathLst>
              <a:path w="33655">
                <a:moveTo>
                  <a:pt x="0" y="0"/>
                </a:moveTo>
                <a:lnTo>
                  <a:pt x="3352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901380" y="3350990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63238" y="3350990"/>
            <a:ext cx="1035844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112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029396" y="3076098"/>
            <a:ext cx="1803559" cy="0"/>
          </a:xfrm>
          <a:custGeom>
            <a:avLst/>
            <a:gdLst/>
            <a:ahLst/>
            <a:cxnLst/>
            <a:rect l="l" t="t" r="r" b="b"/>
            <a:pathLst>
              <a:path w="2404745">
                <a:moveTo>
                  <a:pt x="0" y="0"/>
                </a:moveTo>
                <a:lnTo>
                  <a:pt x="2404491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901380" y="3076098"/>
            <a:ext cx="25718" cy="0"/>
          </a:xfrm>
          <a:custGeom>
            <a:avLst/>
            <a:gdLst/>
            <a:ahLst/>
            <a:cxnLst/>
            <a:rect l="l" t="t" r="r" b="b"/>
            <a:pathLst>
              <a:path w="34289">
                <a:moveTo>
                  <a:pt x="0" y="0"/>
                </a:moveTo>
                <a:lnTo>
                  <a:pt x="3428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63238" y="3076098"/>
            <a:ext cx="1035844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112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029396" y="2800635"/>
            <a:ext cx="1803559" cy="0"/>
          </a:xfrm>
          <a:custGeom>
            <a:avLst/>
            <a:gdLst/>
            <a:ahLst/>
            <a:cxnLst/>
            <a:rect l="l" t="t" r="r" b="b"/>
            <a:pathLst>
              <a:path w="2404745">
                <a:moveTo>
                  <a:pt x="0" y="0"/>
                </a:moveTo>
                <a:lnTo>
                  <a:pt x="2404491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63238" y="2800635"/>
            <a:ext cx="1163955" cy="0"/>
          </a:xfrm>
          <a:custGeom>
            <a:avLst/>
            <a:gdLst/>
            <a:ahLst/>
            <a:cxnLst/>
            <a:rect l="l" t="t" r="r" b="b"/>
            <a:pathLst>
              <a:path w="1551939">
                <a:moveTo>
                  <a:pt x="0" y="0"/>
                </a:moveTo>
                <a:lnTo>
                  <a:pt x="1551813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63237" y="2525744"/>
            <a:ext cx="3069908" cy="0"/>
          </a:xfrm>
          <a:custGeom>
            <a:avLst/>
            <a:gdLst/>
            <a:ahLst/>
            <a:cxnLst/>
            <a:rect l="l" t="t" r="r" b="b"/>
            <a:pathLst>
              <a:path w="4093210">
                <a:moveTo>
                  <a:pt x="0" y="0"/>
                </a:moveTo>
                <a:lnTo>
                  <a:pt x="4092702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63237" y="2250852"/>
            <a:ext cx="3069908" cy="0"/>
          </a:xfrm>
          <a:custGeom>
            <a:avLst/>
            <a:gdLst/>
            <a:ahLst/>
            <a:cxnLst/>
            <a:rect l="l" t="t" r="r" b="b"/>
            <a:pathLst>
              <a:path w="4093210">
                <a:moveTo>
                  <a:pt x="0" y="0"/>
                </a:moveTo>
                <a:lnTo>
                  <a:pt x="4092702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63237" y="1975389"/>
            <a:ext cx="3069908" cy="0"/>
          </a:xfrm>
          <a:custGeom>
            <a:avLst/>
            <a:gdLst/>
            <a:ahLst/>
            <a:cxnLst/>
            <a:rect l="l" t="t" r="r" b="b"/>
            <a:pathLst>
              <a:path w="4093210">
                <a:moveTo>
                  <a:pt x="0" y="0"/>
                </a:moveTo>
                <a:lnTo>
                  <a:pt x="4092702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75525" y="3822191"/>
            <a:ext cx="102394" cy="354330"/>
          </a:xfrm>
          <a:custGeom>
            <a:avLst/>
            <a:gdLst/>
            <a:ahLst/>
            <a:cxnLst/>
            <a:rect l="l" t="t" r="r" b="b"/>
            <a:pathLst>
              <a:path w="136525" h="472439">
                <a:moveTo>
                  <a:pt x="136397" y="0"/>
                </a:moveTo>
                <a:lnTo>
                  <a:pt x="0" y="0"/>
                </a:lnTo>
                <a:lnTo>
                  <a:pt x="0" y="472440"/>
                </a:lnTo>
                <a:lnTo>
                  <a:pt x="136397" y="472440"/>
                </a:lnTo>
                <a:lnTo>
                  <a:pt x="136397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03542" y="3827907"/>
            <a:ext cx="102394" cy="348615"/>
          </a:xfrm>
          <a:custGeom>
            <a:avLst/>
            <a:gdLst/>
            <a:ahLst/>
            <a:cxnLst/>
            <a:rect l="l" t="t" r="r" b="b"/>
            <a:pathLst>
              <a:path w="136525" h="464820">
                <a:moveTo>
                  <a:pt x="136397" y="0"/>
                </a:moveTo>
                <a:lnTo>
                  <a:pt x="0" y="0"/>
                </a:lnTo>
                <a:lnTo>
                  <a:pt x="0" y="464819"/>
                </a:lnTo>
                <a:lnTo>
                  <a:pt x="136397" y="464819"/>
                </a:lnTo>
                <a:lnTo>
                  <a:pt x="136397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31558" y="3841623"/>
            <a:ext cx="102394" cy="335280"/>
          </a:xfrm>
          <a:custGeom>
            <a:avLst/>
            <a:gdLst/>
            <a:ahLst/>
            <a:cxnLst/>
            <a:rect l="l" t="t" r="r" b="b"/>
            <a:pathLst>
              <a:path w="136525" h="447039">
                <a:moveTo>
                  <a:pt x="136397" y="0"/>
                </a:moveTo>
                <a:lnTo>
                  <a:pt x="0" y="0"/>
                </a:lnTo>
                <a:lnTo>
                  <a:pt x="0" y="446531"/>
                </a:lnTo>
                <a:lnTo>
                  <a:pt x="136397" y="446531"/>
                </a:lnTo>
                <a:lnTo>
                  <a:pt x="136397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159573" y="3822191"/>
            <a:ext cx="102394" cy="354330"/>
          </a:xfrm>
          <a:custGeom>
            <a:avLst/>
            <a:gdLst/>
            <a:ahLst/>
            <a:cxnLst/>
            <a:rect l="l" t="t" r="r" b="b"/>
            <a:pathLst>
              <a:path w="136525" h="472439">
                <a:moveTo>
                  <a:pt x="136397" y="0"/>
                </a:moveTo>
                <a:lnTo>
                  <a:pt x="0" y="0"/>
                </a:lnTo>
                <a:lnTo>
                  <a:pt x="0" y="472440"/>
                </a:lnTo>
                <a:lnTo>
                  <a:pt x="136397" y="472440"/>
                </a:lnTo>
                <a:lnTo>
                  <a:pt x="136397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87589" y="3791903"/>
            <a:ext cx="102394" cy="384810"/>
          </a:xfrm>
          <a:custGeom>
            <a:avLst/>
            <a:gdLst/>
            <a:ahLst/>
            <a:cxnLst/>
            <a:rect l="l" t="t" r="r" b="b"/>
            <a:pathLst>
              <a:path w="136525" h="513079">
                <a:moveTo>
                  <a:pt x="136398" y="0"/>
                </a:moveTo>
                <a:lnTo>
                  <a:pt x="0" y="0"/>
                </a:lnTo>
                <a:lnTo>
                  <a:pt x="0" y="512825"/>
                </a:lnTo>
                <a:lnTo>
                  <a:pt x="136398" y="512825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415034" y="3655314"/>
            <a:ext cx="102394" cy="521494"/>
          </a:xfrm>
          <a:custGeom>
            <a:avLst/>
            <a:gdLst/>
            <a:ahLst/>
            <a:cxnLst/>
            <a:rect l="l" t="t" r="r" b="b"/>
            <a:pathLst>
              <a:path w="136525" h="695325">
                <a:moveTo>
                  <a:pt x="136398" y="0"/>
                </a:moveTo>
                <a:lnTo>
                  <a:pt x="0" y="0"/>
                </a:lnTo>
                <a:lnTo>
                  <a:pt x="0" y="694944"/>
                </a:lnTo>
                <a:lnTo>
                  <a:pt x="136398" y="694944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543050" y="3653599"/>
            <a:ext cx="102394" cy="522923"/>
          </a:xfrm>
          <a:custGeom>
            <a:avLst/>
            <a:gdLst/>
            <a:ahLst/>
            <a:cxnLst/>
            <a:rect l="l" t="t" r="r" b="b"/>
            <a:pathLst>
              <a:path w="136525" h="697229">
                <a:moveTo>
                  <a:pt x="136398" y="0"/>
                </a:moveTo>
                <a:lnTo>
                  <a:pt x="0" y="0"/>
                </a:lnTo>
                <a:lnTo>
                  <a:pt x="0" y="697229"/>
                </a:lnTo>
                <a:lnTo>
                  <a:pt x="136398" y="697229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671066" y="3615309"/>
            <a:ext cx="102394" cy="561499"/>
          </a:xfrm>
          <a:custGeom>
            <a:avLst/>
            <a:gdLst/>
            <a:ahLst/>
            <a:cxnLst/>
            <a:rect l="l" t="t" r="r" b="b"/>
            <a:pathLst>
              <a:path w="136525" h="748664">
                <a:moveTo>
                  <a:pt x="136398" y="0"/>
                </a:moveTo>
                <a:lnTo>
                  <a:pt x="0" y="0"/>
                </a:lnTo>
                <a:lnTo>
                  <a:pt x="0" y="748284"/>
                </a:lnTo>
                <a:lnTo>
                  <a:pt x="136398" y="748284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799082" y="3591307"/>
            <a:ext cx="102394" cy="585311"/>
          </a:xfrm>
          <a:custGeom>
            <a:avLst/>
            <a:gdLst/>
            <a:ahLst/>
            <a:cxnLst/>
            <a:rect l="l" t="t" r="r" b="b"/>
            <a:pathLst>
              <a:path w="136525" h="780414">
                <a:moveTo>
                  <a:pt x="136398" y="0"/>
                </a:moveTo>
                <a:lnTo>
                  <a:pt x="0" y="0"/>
                </a:lnTo>
                <a:lnTo>
                  <a:pt x="0" y="780288"/>
                </a:lnTo>
                <a:lnTo>
                  <a:pt x="136398" y="780288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927098" y="3565016"/>
            <a:ext cx="102394" cy="611505"/>
          </a:xfrm>
          <a:custGeom>
            <a:avLst/>
            <a:gdLst/>
            <a:ahLst/>
            <a:cxnLst/>
            <a:rect l="l" t="t" r="r" b="b"/>
            <a:pathLst>
              <a:path w="136525" h="815339">
                <a:moveTo>
                  <a:pt x="136398" y="0"/>
                </a:moveTo>
                <a:lnTo>
                  <a:pt x="0" y="0"/>
                </a:lnTo>
                <a:lnTo>
                  <a:pt x="0" y="815340"/>
                </a:lnTo>
                <a:lnTo>
                  <a:pt x="136398" y="815340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054542" y="3553015"/>
            <a:ext cx="102394" cy="623888"/>
          </a:xfrm>
          <a:custGeom>
            <a:avLst/>
            <a:gdLst/>
            <a:ahLst/>
            <a:cxnLst/>
            <a:rect l="l" t="t" r="r" b="b"/>
            <a:pathLst>
              <a:path w="136525" h="831850">
                <a:moveTo>
                  <a:pt x="136398" y="0"/>
                </a:moveTo>
                <a:lnTo>
                  <a:pt x="0" y="0"/>
                </a:lnTo>
                <a:lnTo>
                  <a:pt x="0" y="831341"/>
                </a:lnTo>
                <a:lnTo>
                  <a:pt x="136398" y="831341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182558" y="3543871"/>
            <a:ext cx="102394" cy="632936"/>
          </a:xfrm>
          <a:custGeom>
            <a:avLst/>
            <a:gdLst/>
            <a:ahLst/>
            <a:cxnLst/>
            <a:rect l="l" t="t" r="r" b="b"/>
            <a:pathLst>
              <a:path w="136525" h="843914">
                <a:moveTo>
                  <a:pt x="136398" y="0"/>
                </a:moveTo>
                <a:lnTo>
                  <a:pt x="0" y="0"/>
                </a:lnTo>
                <a:lnTo>
                  <a:pt x="0" y="843534"/>
                </a:lnTo>
                <a:lnTo>
                  <a:pt x="136398" y="843534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310575" y="3536441"/>
            <a:ext cx="102394" cy="640080"/>
          </a:xfrm>
          <a:custGeom>
            <a:avLst/>
            <a:gdLst/>
            <a:ahLst/>
            <a:cxnLst/>
            <a:rect l="l" t="t" r="r" b="b"/>
            <a:pathLst>
              <a:path w="136525" h="853439">
                <a:moveTo>
                  <a:pt x="136398" y="0"/>
                </a:moveTo>
                <a:lnTo>
                  <a:pt x="0" y="0"/>
                </a:lnTo>
                <a:lnTo>
                  <a:pt x="0" y="853439"/>
                </a:lnTo>
                <a:lnTo>
                  <a:pt x="136398" y="853439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438590" y="3562732"/>
            <a:ext cx="102394" cy="613886"/>
          </a:xfrm>
          <a:custGeom>
            <a:avLst/>
            <a:gdLst/>
            <a:ahLst/>
            <a:cxnLst/>
            <a:rect l="l" t="t" r="r" b="b"/>
            <a:pathLst>
              <a:path w="136525" h="818514">
                <a:moveTo>
                  <a:pt x="136398" y="0"/>
                </a:moveTo>
                <a:lnTo>
                  <a:pt x="0" y="0"/>
                </a:lnTo>
                <a:lnTo>
                  <a:pt x="0" y="818388"/>
                </a:lnTo>
                <a:lnTo>
                  <a:pt x="136398" y="818388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566606" y="3561016"/>
            <a:ext cx="102394" cy="615791"/>
          </a:xfrm>
          <a:custGeom>
            <a:avLst/>
            <a:gdLst/>
            <a:ahLst/>
            <a:cxnLst/>
            <a:rect l="l" t="t" r="r" b="b"/>
            <a:pathLst>
              <a:path w="136525" h="821054">
                <a:moveTo>
                  <a:pt x="136398" y="0"/>
                </a:moveTo>
                <a:lnTo>
                  <a:pt x="0" y="0"/>
                </a:lnTo>
                <a:lnTo>
                  <a:pt x="0" y="820674"/>
                </a:lnTo>
                <a:lnTo>
                  <a:pt x="136398" y="820674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694051" y="3566160"/>
            <a:ext cx="102394" cy="610552"/>
          </a:xfrm>
          <a:custGeom>
            <a:avLst/>
            <a:gdLst/>
            <a:ahLst/>
            <a:cxnLst/>
            <a:rect l="l" t="t" r="r" b="b"/>
            <a:pathLst>
              <a:path w="136525" h="814070">
                <a:moveTo>
                  <a:pt x="136398" y="0"/>
                </a:moveTo>
                <a:lnTo>
                  <a:pt x="0" y="0"/>
                </a:lnTo>
                <a:lnTo>
                  <a:pt x="0" y="813816"/>
                </a:lnTo>
                <a:lnTo>
                  <a:pt x="136398" y="813816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822067" y="3581019"/>
            <a:ext cx="102394" cy="595789"/>
          </a:xfrm>
          <a:custGeom>
            <a:avLst/>
            <a:gdLst/>
            <a:ahLst/>
            <a:cxnLst/>
            <a:rect l="l" t="t" r="r" b="b"/>
            <a:pathLst>
              <a:path w="136525" h="794385">
                <a:moveTo>
                  <a:pt x="136398" y="0"/>
                </a:moveTo>
                <a:lnTo>
                  <a:pt x="0" y="0"/>
                </a:lnTo>
                <a:lnTo>
                  <a:pt x="0" y="794003"/>
                </a:lnTo>
                <a:lnTo>
                  <a:pt x="136398" y="794003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950083" y="3626739"/>
            <a:ext cx="102394" cy="550069"/>
          </a:xfrm>
          <a:custGeom>
            <a:avLst/>
            <a:gdLst/>
            <a:ahLst/>
            <a:cxnLst/>
            <a:rect l="l" t="t" r="r" b="b"/>
            <a:pathLst>
              <a:path w="136525" h="733425">
                <a:moveTo>
                  <a:pt x="136398" y="0"/>
                </a:moveTo>
                <a:lnTo>
                  <a:pt x="0" y="0"/>
                </a:lnTo>
                <a:lnTo>
                  <a:pt x="0" y="733044"/>
                </a:lnTo>
                <a:lnTo>
                  <a:pt x="136398" y="733044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078099" y="3797047"/>
            <a:ext cx="102394" cy="379571"/>
          </a:xfrm>
          <a:custGeom>
            <a:avLst/>
            <a:gdLst/>
            <a:ahLst/>
            <a:cxnLst/>
            <a:rect l="l" t="t" r="r" b="b"/>
            <a:pathLst>
              <a:path w="136525" h="506095">
                <a:moveTo>
                  <a:pt x="136398" y="0"/>
                </a:moveTo>
                <a:lnTo>
                  <a:pt x="0" y="0"/>
                </a:lnTo>
                <a:lnTo>
                  <a:pt x="0" y="505968"/>
                </a:lnTo>
                <a:lnTo>
                  <a:pt x="136398" y="505968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206115" y="3806762"/>
            <a:ext cx="102394" cy="370046"/>
          </a:xfrm>
          <a:custGeom>
            <a:avLst/>
            <a:gdLst/>
            <a:ahLst/>
            <a:cxnLst/>
            <a:rect l="l" t="t" r="r" b="b"/>
            <a:pathLst>
              <a:path w="136525" h="493395">
                <a:moveTo>
                  <a:pt x="136398" y="0"/>
                </a:moveTo>
                <a:lnTo>
                  <a:pt x="0" y="0"/>
                </a:lnTo>
                <a:lnTo>
                  <a:pt x="0" y="493014"/>
                </a:lnTo>
                <a:lnTo>
                  <a:pt x="136398" y="493014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333560" y="3809618"/>
            <a:ext cx="102394" cy="367188"/>
          </a:xfrm>
          <a:custGeom>
            <a:avLst/>
            <a:gdLst/>
            <a:ahLst/>
            <a:cxnLst/>
            <a:rect l="l" t="t" r="r" b="b"/>
            <a:pathLst>
              <a:path w="136525" h="489585">
                <a:moveTo>
                  <a:pt x="136398" y="0"/>
                </a:moveTo>
                <a:lnTo>
                  <a:pt x="0" y="0"/>
                </a:lnTo>
                <a:lnTo>
                  <a:pt x="0" y="489203"/>
                </a:lnTo>
                <a:lnTo>
                  <a:pt x="136398" y="489203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461576" y="3814763"/>
            <a:ext cx="102394" cy="361950"/>
          </a:xfrm>
          <a:custGeom>
            <a:avLst/>
            <a:gdLst/>
            <a:ahLst/>
            <a:cxnLst/>
            <a:rect l="l" t="t" r="r" b="b"/>
            <a:pathLst>
              <a:path w="136525" h="482600">
                <a:moveTo>
                  <a:pt x="136398" y="0"/>
                </a:moveTo>
                <a:lnTo>
                  <a:pt x="0" y="0"/>
                </a:lnTo>
                <a:lnTo>
                  <a:pt x="0" y="482345"/>
                </a:lnTo>
                <a:lnTo>
                  <a:pt x="136398" y="482345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589591" y="3819907"/>
            <a:ext cx="102394" cy="356711"/>
          </a:xfrm>
          <a:custGeom>
            <a:avLst/>
            <a:gdLst/>
            <a:ahLst/>
            <a:cxnLst/>
            <a:rect l="l" t="t" r="r" b="b"/>
            <a:pathLst>
              <a:path w="136525" h="475614">
                <a:moveTo>
                  <a:pt x="136398" y="0"/>
                </a:moveTo>
                <a:lnTo>
                  <a:pt x="0" y="0"/>
                </a:lnTo>
                <a:lnTo>
                  <a:pt x="0" y="475488"/>
                </a:lnTo>
                <a:lnTo>
                  <a:pt x="136398" y="475488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717607" y="3821621"/>
            <a:ext cx="102394" cy="355282"/>
          </a:xfrm>
          <a:custGeom>
            <a:avLst/>
            <a:gdLst/>
            <a:ahLst/>
            <a:cxnLst/>
            <a:rect l="l" t="t" r="r" b="b"/>
            <a:pathLst>
              <a:path w="136525" h="473710">
                <a:moveTo>
                  <a:pt x="136398" y="0"/>
                </a:moveTo>
                <a:lnTo>
                  <a:pt x="0" y="0"/>
                </a:lnTo>
                <a:lnTo>
                  <a:pt x="0" y="473201"/>
                </a:lnTo>
                <a:lnTo>
                  <a:pt x="136398" y="473201"/>
                </a:lnTo>
                <a:lnTo>
                  <a:pt x="13639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671066" y="3561016"/>
            <a:ext cx="102394" cy="54293"/>
          </a:xfrm>
          <a:custGeom>
            <a:avLst/>
            <a:gdLst/>
            <a:ahLst/>
            <a:cxnLst/>
            <a:rect l="l" t="t" r="r" b="b"/>
            <a:pathLst>
              <a:path w="136525" h="72389">
                <a:moveTo>
                  <a:pt x="0" y="72389"/>
                </a:moveTo>
                <a:lnTo>
                  <a:pt x="136398" y="72389"/>
                </a:lnTo>
                <a:lnTo>
                  <a:pt x="136398" y="0"/>
                </a:lnTo>
                <a:lnTo>
                  <a:pt x="0" y="0"/>
                </a:lnTo>
                <a:lnTo>
                  <a:pt x="0" y="7238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799082" y="3009519"/>
            <a:ext cx="102394" cy="581978"/>
          </a:xfrm>
          <a:custGeom>
            <a:avLst/>
            <a:gdLst/>
            <a:ahLst/>
            <a:cxnLst/>
            <a:rect l="l" t="t" r="r" b="b"/>
            <a:pathLst>
              <a:path w="136525" h="775970">
                <a:moveTo>
                  <a:pt x="136398" y="0"/>
                </a:moveTo>
                <a:lnTo>
                  <a:pt x="0" y="0"/>
                </a:lnTo>
                <a:lnTo>
                  <a:pt x="0" y="775715"/>
                </a:lnTo>
                <a:lnTo>
                  <a:pt x="136398" y="775715"/>
                </a:lnTo>
                <a:lnTo>
                  <a:pt x="13639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927098" y="2664904"/>
            <a:ext cx="102394" cy="900113"/>
          </a:xfrm>
          <a:custGeom>
            <a:avLst/>
            <a:gdLst/>
            <a:ahLst/>
            <a:cxnLst/>
            <a:rect l="l" t="t" r="r" b="b"/>
            <a:pathLst>
              <a:path w="136525" h="1200150">
                <a:moveTo>
                  <a:pt x="136398" y="0"/>
                </a:moveTo>
                <a:lnTo>
                  <a:pt x="0" y="0"/>
                </a:lnTo>
                <a:lnTo>
                  <a:pt x="0" y="1200150"/>
                </a:lnTo>
                <a:lnTo>
                  <a:pt x="136398" y="1200150"/>
                </a:lnTo>
                <a:lnTo>
                  <a:pt x="13639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054542" y="3323843"/>
            <a:ext cx="102394" cy="229553"/>
          </a:xfrm>
          <a:custGeom>
            <a:avLst/>
            <a:gdLst/>
            <a:ahLst/>
            <a:cxnLst/>
            <a:rect l="l" t="t" r="r" b="b"/>
            <a:pathLst>
              <a:path w="136525" h="306070">
                <a:moveTo>
                  <a:pt x="136398" y="0"/>
                </a:moveTo>
                <a:lnTo>
                  <a:pt x="0" y="0"/>
                </a:lnTo>
                <a:lnTo>
                  <a:pt x="0" y="305562"/>
                </a:lnTo>
                <a:lnTo>
                  <a:pt x="136398" y="305562"/>
                </a:lnTo>
                <a:lnTo>
                  <a:pt x="13639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2182558" y="3497580"/>
            <a:ext cx="102394" cy="46673"/>
          </a:xfrm>
          <a:custGeom>
            <a:avLst/>
            <a:gdLst/>
            <a:ahLst/>
            <a:cxnLst/>
            <a:rect l="l" t="t" r="r" b="b"/>
            <a:pathLst>
              <a:path w="136525" h="62229">
                <a:moveTo>
                  <a:pt x="0" y="61722"/>
                </a:moveTo>
                <a:lnTo>
                  <a:pt x="136398" y="61722"/>
                </a:lnTo>
                <a:lnTo>
                  <a:pt x="136398" y="0"/>
                </a:lnTo>
                <a:lnTo>
                  <a:pt x="0" y="0"/>
                </a:lnTo>
                <a:lnTo>
                  <a:pt x="0" y="61722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310575" y="3510724"/>
            <a:ext cx="102394" cy="25718"/>
          </a:xfrm>
          <a:custGeom>
            <a:avLst/>
            <a:gdLst/>
            <a:ahLst/>
            <a:cxnLst/>
            <a:rect l="l" t="t" r="r" b="b"/>
            <a:pathLst>
              <a:path w="136525" h="34289">
                <a:moveTo>
                  <a:pt x="0" y="34290"/>
                </a:moveTo>
                <a:lnTo>
                  <a:pt x="136398" y="34290"/>
                </a:lnTo>
                <a:lnTo>
                  <a:pt x="136398" y="0"/>
                </a:lnTo>
                <a:lnTo>
                  <a:pt x="0" y="0"/>
                </a:lnTo>
                <a:lnTo>
                  <a:pt x="0" y="3429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438590" y="3509581"/>
            <a:ext cx="102394" cy="53340"/>
          </a:xfrm>
          <a:custGeom>
            <a:avLst/>
            <a:gdLst/>
            <a:ahLst/>
            <a:cxnLst/>
            <a:rect l="l" t="t" r="r" b="b"/>
            <a:pathLst>
              <a:path w="136525" h="71120">
                <a:moveTo>
                  <a:pt x="0" y="70866"/>
                </a:moveTo>
                <a:lnTo>
                  <a:pt x="136398" y="70866"/>
                </a:lnTo>
                <a:lnTo>
                  <a:pt x="136398" y="0"/>
                </a:lnTo>
                <a:lnTo>
                  <a:pt x="0" y="0"/>
                </a:lnTo>
                <a:lnTo>
                  <a:pt x="0" y="7086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566606" y="3523868"/>
            <a:ext cx="102394" cy="37148"/>
          </a:xfrm>
          <a:custGeom>
            <a:avLst/>
            <a:gdLst/>
            <a:ahLst/>
            <a:cxnLst/>
            <a:rect l="l" t="t" r="r" b="b"/>
            <a:pathLst>
              <a:path w="136525" h="49529">
                <a:moveTo>
                  <a:pt x="0" y="49529"/>
                </a:moveTo>
                <a:lnTo>
                  <a:pt x="136398" y="49529"/>
                </a:lnTo>
                <a:lnTo>
                  <a:pt x="136398" y="0"/>
                </a:lnTo>
                <a:lnTo>
                  <a:pt x="0" y="0"/>
                </a:lnTo>
                <a:lnTo>
                  <a:pt x="0" y="4952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694051" y="3546728"/>
            <a:ext cx="102394" cy="19526"/>
          </a:xfrm>
          <a:custGeom>
            <a:avLst/>
            <a:gdLst/>
            <a:ahLst/>
            <a:cxnLst/>
            <a:rect l="l" t="t" r="r" b="b"/>
            <a:pathLst>
              <a:path w="136525" h="26035">
                <a:moveTo>
                  <a:pt x="0" y="25907"/>
                </a:moveTo>
                <a:lnTo>
                  <a:pt x="136398" y="25907"/>
                </a:lnTo>
                <a:lnTo>
                  <a:pt x="136398" y="0"/>
                </a:lnTo>
                <a:lnTo>
                  <a:pt x="0" y="0"/>
                </a:lnTo>
                <a:lnTo>
                  <a:pt x="0" y="2590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822067" y="3577019"/>
            <a:ext cx="102394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6398" y="0"/>
                </a:lnTo>
              </a:path>
            </a:pathLst>
          </a:custGeom>
          <a:ln w="1066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950083" y="3624452"/>
            <a:ext cx="102394" cy="0"/>
          </a:xfrm>
          <a:custGeom>
            <a:avLst/>
            <a:gdLst/>
            <a:ahLst/>
            <a:cxnLst/>
            <a:rect l="l" t="t" r="r" b="b"/>
            <a:pathLst>
              <a:path w="136525">
                <a:moveTo>
                  <a:pt x="0" y="0"/>
                </a:moveTo>
                <a:lnTo>
                  <a:pt x="136398" y="0"/>
                </a:lnTo>
              </a:path>
            </a:pathLst>
          </a:custGeom>
          <a:ln w="609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763237" y="4176808"/>
            <a:ext cx="3069908" cy="0"/>
          </a:xfrm>
          <a:custGeom>
            <a:avLst/>
            <a:gdLst/>
            <a:ahLst/>
            <a:cxnLst/>
            <a:rect l="l" t="t" r="r" b="b"/>
            <a:pathLst>
              <a:path w="4093210">
                <a:moveTo>
                  <a:pt x="0" y="0"/>
                </a:moveTo>
                <a:lnTo>
                  <a:pt x="4092702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26960" y="2013394"/>
            <a:ext cx="2941796" cy="1690211"/>
          </a:xfrm>
          <a:custGeom>
            <a:avLst/>
            <a:gdLst/>
            <a:ahLst/>
            <a:cxnLst/>
            <a:rect l="l" t="t" r="r" b="b"/>
            <a:pathLst>
              <a:path w="3922395" h="2253615">
                <a:moveTo>
                  <a:pt x="0" y="2244852"/>
                </a:moveTo>
                <a:lnTo>
                  <a:pt x="170688" y="2253234"/>
                </a:lnTo>
                <a:lnTo>
                  <a:pt x="341376" y="2248662"/>
                </a:lnTo>
                <a:lnTo>
                  <a:pt x="511302" y="2089403"/>
                </a:lnTo>
                <a:lnTo>
                  <a:pt x="681990" y="1976627"/>
                </a:lnTo>
                <a:lnTo>
                  <a:pt x="852678" y="1744217"/>
                </a:lnTo>
                <a:lnTo>
                  <a:pt x="1023366" y="1927859"/>
                </a:lnTo>
                <a:lnTo>
                  <a:pt x="1194054" y="1744979"/>
                </a:lnTo>
                <a:lnTo>
                  <a:pt x="1363980" y="648461"/>
                </a:lnTo>
                <a:lnTo>
                  <a:pt x="1534668" y="0"/>
                </a:lnTo>
                <a:lnTo>
                  <a:pt x="1705356" y="1251204"/>
                </a:lnTo>
                <a:lnTo>
                  <a:pt x="1876044" y="1564386"/>
                </a:lnTo>
                <a:lnTo>
                  <a:pt x="2045970" y="1586483"/>
                </a:lnTo>
                <a:lnTo>
                  <a:pt x="2216658" y="1541526"/>
                </a:lnTo>
                <a:lnTo>
                  <a:pt x="2387346" y="1552956"/>
                </a:lnTo>
                <a:lnTo>
                  <a:pt x="2558034" y="1610106"/>
                </a:lnTo>
                <a:lnTo>
                  <a:pt x="2728722" y="1654302"/>
                </a:lnTo>
                <a:lnTo>
                  <a:pt x="2898648" y="1680209"/>
                </a:lnTo>
                <a:lnTo>
                  <a:pt x="3069336" y="2189988"/>
                </a:lnTo>
                <a:lnTo>
                  <a:pt x="3240024" y="2212847"/>
                </a:lnTo>
                <a:lnTo>
                  <a:pt x="3410712" y="2193797"/>
                </a:lnTo>
                <a:lnTo>
                  <a:pt x="3581400" y="2207514"/>
                </a:lnTo>
                <a:lnTo>
                  <a:pt x="3751326" y="2249424"/>
                </a:lnTo>
                <a:lnTo>
                  <a:pt x="3922014" y="2242566"/>
                </a:lnTo>
              </a:path>
            </a:pathLst>
          </a:custGeom>
          <a:ln w="2895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19408" y="4109830"/>
            <a:ext cx="6572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526996" y="3834653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26996" y="3559475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26996" y="3284299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300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26996" y="3009121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400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26996" y="2733944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500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26996" y="2458767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600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26996" y="2183590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700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26996" y="1908412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800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71638" y="2853814"/>
            <a:ext cx="115416" cy="444818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50" dirty="0">
                <a:solidFill>
                  <a:srgbClr val="585858"/>
                </a:solidFill>
                <a:latin typeface="Segoe UI"/>
                <a:cs typeface="Segoe UI"/>
              </a:rPr>
              <a:t>Load</a:t>
            </a:r>
            <a:r>
              <a:rPr sz="750" spc="-56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750" spc="-4" dirty="0">
                <a:solidFill>
                  <a:srgbClr val="585858"/>
                </a:solidFill>
                <a:latin typeface="Segoe UI"/>
                <a:cs typeface="Segoe UI"/>
              </a:rPr>
              <a:t>(kW)</a:t>
            </a:r>
            <a:endParaRPr sz="7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151000" y="4499134"/>
            <a:ext cx="24003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67818">
            <a:solidFill>
              <a:srgbClr val="001A6F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714500" y="4499134"/>
            <a:ext cx="24003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39" y="0"/>
                </a:lnTo>
              </a:path>
            </a:pathLst>
          </a:custGeom>
          <a:ln w="6781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643758" y="4499420"/>
            <a:ext cx="240030" cy="0"/>
          </a:xfrm>
          <a:custGeom>
            <a:avLst/>
            <a:gdLst/>
            <a:ahLst/>
            <a:cxnLst/>
            <a:rect l="l" t="t" r="r" b="b"/>
            <a:pathLst>
              <a:path w="320039">
                <a:moveTo>
                  <a:pt x="0" y="0"/>
                </a:moveTo>
                <a:lnTo>
                  <a:pt x="320040" y="0"/>
                </a:lnTo>
              </a:path>
            </a:pathLst>
          </a:custGeom>
          <a:ln w="2895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94287" y="4235246"/>
            <a:ext cx="3030378" cy="3071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675" spc="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</a:t>
            </a:r>
            <a:r>
              <a:rPr sz="675" spc="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675" spc="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3</a:t>
            </a:r>
            <a:r>
              <a:rPr sz="675" spc="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4</a:t>
            </a:r>
            <a:r>
              <a:rPr sz="675" spc="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5</a:t>
            </a:r>
            <a:r>
              <a:rPr sz="675" spc="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6</a:t>
            </a:r>
            <a:r>
              <a:rPr sz="675" spc="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7</a:t>
            </a:r>
            <a:r>
              <a:rPr sz="675" spc="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8</a:t>
            </a:r>
            <a:r>
              <a:rPr sz="675" spc="7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9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10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11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12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13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14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15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16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17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18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19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20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21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22</a:t>
            </a:r>
            <a:r>
              <a:rPr sz="675" spc="8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23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marL="622935" defTabSz="685800" fontAlgn="auto">
              <a:spcBef>
                <a:spcPts val="743"/>
              </a:spcBef>
              <a:spcAft>
                <a:spcPts val="0"/>
              </a:spcAft>
              <a:tabLst>
                <a:tab pos="1186815" algn="l"/>
                <a:tab pos="2115503" algn="l"/>
              </a:tabLst>
            </a:pP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Base	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100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 Dumb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Evs	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Peak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8524495" y="3901344"/>
            <a:ext cx="11906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21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406764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1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289035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2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465505" y="3901344"/>
            <a:ext cx="729614" cy="0"/>
          </a:xfrm>
          <a:custGeom>
            <a:avLst/>
            <a:gdLst/>
            <a:ahLst/>
            <a:cxnLst/>
            <a:rect l="l" t="t" r="r" b="b"/>
            <a:pathLst>
              <a:path w="972820">
                <a:moveTo>
                  <a:pt x="0" y="0"/>
                </a:moveTo>
                <a:lnTo>
                  <a:pt x="972312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347775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2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230046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1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112318" y="3901344"/>
            <a:ext cx="24288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995160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2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524244" y="3901344"/>
            <a:ext cx="376713" cy="0"/>
          </a:xfrm>
          <a:custGeom>
            <a:avLst/>
            <a:gdLst/>
            <a:ahLst/>
            <a:cxnLst/>
            <a:rect l="l" t="t" r="r" b="b"/>
            <a:pathLst>
              <a:path w="502284">
                <a:moveTo>
                  <a:pt x="0" y="0"/>
                </a:moveTo>
                <a:lnTo>
                  <a:pt x="50215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406514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1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288785" y="3901344"/>
            <a:ext cx="24288" cy="0"/>
          </a:xfrm>
          <a:custGeom>
            <a:avLst/>
            <a:gdLst/>
            <a:ahLst/>
            <a:cxnLst/>
            <a:rect l="l" t="t" r="r" b="b"/>
            <a:pathLst>
              <a:path w="32384">
                <a:moveTo>
                  <a:pt x="0" y="0"/>
                </a:moveTo>
                <a:lnTo>
                  <a:pt x="32003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6171628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2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6053899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2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936170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1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5818441" y="3901344"/>
            <a:ext cx="23813" cy="0"/>
          </a:xfrm>
          <a:custGeom>
            <a:avLst/>
            <a:gdLst/>
            <a:ahLst/>
            <a:cxnLst/>
            <a:rect l="l" t="t" r="r" b="b"/>
            <a:pathLst>
              <a:path w="31750">
                <a:moveTo>
                  <a:pt x="0" y="0"/>
                </a:moveTo>
                <a:lnTo>
                  <a:pt x="31242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712428" y="3901344"/>
            <a:ext cx="11906" cy="0"/>
          </a:xfrm>
          <a:custGeom>
            <a:avLst/>
            <a:gdLst/>
            <a:ahLst/>
            <a:cxnLst/>
            <a:rect l="l" t="t" r="r" b="b"/>
            <a:pathLst>
              <a:path w="15875">
                <a:moveTo>
                  <a:pt x="0" y="0"/>
                </a:moveTo>
                <a:lnTo>
                  <a:pt x="15621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712427" y="3626453"/>
            <a:ext cx="2824163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04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712427" y="3350990"/>
            <a:ext cx="2824163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04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5712427" y="3076098"/>
            <a:ext cx="2824163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04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712427" y="2800635"/>
            <a:ext cx="2824163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04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5712427" y="2525744"/>
            <a:ext cx="2824163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04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712427" y="2250852"/>
            <a:ext cx="2824163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04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5712427" y="1975389"/>
            <a:ext cx="2824163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04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724144" y="3752469"/>
            <a:ext cx="94298" cy="424339"/>
          </a:xfrm>
          <a:custGeom>
            <a:avLst/>
            <a:gdLst/>
            <a:ahLst/>
            <a:cxnLst/>
            <a:rect l="l" t="t" r="r" b="b"/>
            <a:pathLst>
              <a:path w="125729" h="565785">
                <a:moveTo>
                  <a:pt x="125729" y="0"/>
                </a:moveTo>
                <a:lnTo>
                  <a:pt x="0" y="0"/>
                </a:lnTo>
                <a:lnTo>
                  <a:pt x="0" y="565403"/>
                </a:lnTo>
                <a:lnTo>
                  <a:pt x="125729" y="565403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841873" y="3752469"/>
            <a:ext cx="94298" cy="424339"/>
          </a:xfrm>
          <a:custGeom>
            <a:avLst/>
            <a:gdLst/>
            <a:ahLst/>
            <a:cxnLst/>
            <a:rect l="l" t="t" r="r" b="b"/>
            <a:pathLst>
              <a:path w="125729" h="565785">
                <a:moveTo>
                  <a:pt x="125729" y="0"/>
                </a:moveTo>
                <a:lnTo>
                  <a:pt x="0" y="0"/>
                </a:lnTo>
                <a:lnTo>
                  <a:pt x="0" y="565403"/>
                </a:lnTo>
                <a:lnTo>
                  <a:pt x="125729" y="565403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959601" y="3754755"/>
            <a:ext cx="94298" cy="421958"/>
          </a:xfrm>
          <a:custGeom>
            <a:avLst/>
            <a:gdLst/>
            <a:ahLst/>
            <a:cxnLst/>
            <a:rect l="l" t="t" r="r" b="b"/>
            <a:pathLst>
              <a:path w="125729" h="562610">
                <a:moveTo>
                  <a:pt x="125729" y="0"/>
                </a:moveTo>
                <a:lnTo>
                  <a:pt x="0" y="0"/>
                </a:lnTo>
                <a:lnTo>
                  <a:pt x="0" y="562356"/>
                </a:lnTo>
                <a:lnTo>
                  <a:pt x="125729" y="562356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6077330" y="3752469"/>
            <a:ext cx="94298" cy="424339"/>
          </a:xfrm>
          <a:custGeom>
            <a:avLst/>
            <a:gdLst/>
            <a:ahLst/>
            <a:cxnLst/>
            <a:rect l="l" t="t" r="r" b="b"/>
            <a:pathLst>
              <a:path w="125729" h="565785">
                <a:moveTo>
                  <a:pt x="125729" y="0"/>
                </a:moveTo>
                <a:lnTo>
                  <a:pt x="0" y="0"/>
                </a:lnTo>
                <a:lnTo>
                  <a:pt x="0" y="565403"/>
                </a:lnTo>
                <a:lnTo>
                  <a:pt x="125729" y="565403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6195061" y="3746754"/>
            <a:ext cx="93821" cy="430054"/>
          </a:xfrm>
          <a:custGeom>
            <a:avLst/>
            <a:gdLst/>
            <a:ahLst/>
            <a:cxnLst/>
            <a:rect l="l" t="t" r="r" b="b"/>
            <a:pathLst>
              <a:path w="125095" h="573404">
                <a:moveTo>
                  <a:pt x="124968" y="0"/>
                </a:moveTo>
                <a:lnTo>
                  <a:pt x="0" y="0"/>
                </a:lnTo>
                <a:lnTo>
                  <a:pt x="0" y="573024"/>
                </a:lnTo>
                <a:lnTo>
                  <a:pt x="124968" y="573024"/>
                </a:lnTo>
                <a:lnTo>
                  <a:pt x="12496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6312790" y="3746754"/>
            <a:ext cx="93821" cy="430054"/>
          </a:xfrm>
          <a:custGeom>
            <a:avLst/>
            <a:gdLst/>
            <a:ahLst/>
            <a:cxnLst/>
            <a:rect l="l" t="t" r="r" b="b"/>
            <a:pathLst>
              <a:path w="125095" h="573404">
                <a:moveTo>
                  <a:pt x="124968" y="0"/>
                </a:moveTo>
                <a:lnTo>
                  <a:pt x="0" y="0"/>
                </a:lnTo>
                <a:lnTo>
                  <a:pt x="0" y="573024"/>
                </a:lnTo>
                <a:lnTo>
                  <a:pt x="124968" y="573024"/>
                </a:lnTo>
                <a:lnTo>
                  <a:pt x="12496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6429946" y="3802189"/>
            <a:ext cx="94298" cy="374332"/>
          </a:xfrm>
          <a:custGeom>
            <a:avLst/>
            <a:gdLst/>
            <a:ahLst/>
            <a:cxnLst/>
            <a:rect l="l" t="t" r="r" b="b"/>
            <a:pathLst>
              <a:path w="125729" h="499110">
                <a:moveTo>
                  <a:pt x="125729" y="0"/>
                </a:moveTo>
                <a:lnTo>
                  <a:pt x="0" y="0"/>
                </a:lnTo>
                <a:lnTo>
                  <a:pt x="0" y="499110"/>
                </a:lnTo>
                <a:lnTo>
                  <a:pt x="125729" y="499110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6547675" y="3929063"/>
            <a:ext cx="94298" cy="247650"/>
          </a:xfrm>
          <a:custGeom>
            <a:avLst/>
            <a:gdLst/>
            <a:ahLst/>
            <a:cxnLst/>
            <a:rect l="l" t="t" r="r" b="b"/>
            <a:pathLst>
              <a:path w="125729" h="330200">
                <a:moveTo>
                  <a:pt x="125729" y="0"/>
                </a:moveTo>
                <a:lnTo>
                  <a:pt x="0" y="0"/>
                </a:lnTo>
                <a:lnTo>
                  <a:pt x="0" y="329945"/>
                </a:lnTo>
                <a:lnTo>
                  <a:pt x="125729" y="329945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665404" y="4147947"/>
            <a:ext cx="94298" cy="28575"/>
          </a:xfrm>
          <a:custGeom>
            <a:avLst/>
            <a:gdLst/>
            <a:ahLst/>
            <a:cxnLst/>
            <a:rect l="l" t="t" r="r" b="b"/>
            <a:pathLst>
              <a:path w="125729" h="38100">
                <a:moveTo>
                  <a:pt x="0" y="38099"/>
                </a:moveTo>
                <a:lnTo>
                  <a:pt x="125729" y="38099"/>
                </a:lnTo>
                <a:lnTo>
                  <a:pt x="125729" y="0"/>
                </a:lnTo>
                <a:lnTo>
                  <a:pt x="0" y="0"/>
                </a:lnTo>
                <a:lnTo>
                  <a:pt x="0" y="38099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7488935" y="4071938"/>
            <a:ext cx="94298" cy="104775"/>
          </a:xfrm>
          <a:custGeom>
            <a:avLst/>
            <a:gdLst/>
            <a:ahLst/>
            <a:cxnLst/>
            <a:rect l="l" t="t" r="r" b="b"/>
            <a:pathLst>
              <a:path w="125729" h="139700">
                <a:moveTo>
                  <a:pt x="125729" y="0"/>
                </a:moveTo>
                <a:lnTo>
                  <a:pt x="0" y="0"/>
                </a:lnTo>
                <a:lnTo>
                  <a:pt x="0" y="139445"/>
                </a:lnTo>
                <a:lnTo>
                  <a:pt x="125729" y="139445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7606664" y="4104513"/>
            <a:ext cx="94298" cy="72390"/>
          </a:xfrm>
          <a:custGeom>
            <a:avLst/>
            <a:gdLst/>
            <a:ahLst/>
            <a:cxnLst/>
            <a:rect l="l" t="t" r="r" b="b"/>
            <a:pathLst>
              <a:path w="125729" h="96520">
                <a:moveTo>
                  <a:pt x="125729" y="0"/>
                </a:moveTo>
                <a:lnTo>
                  <a:pt x="0" y="0"/>
                </a:lnTo>
                <a:lnTo>
                  <a:pt x="0" y="96012"/>
                </a:lnTo>
                <a:lnTo>
                  <a:pt x="125729" y="96012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724395" y="4156520"/>
            <a:ext cx="93821" cy="0"/>
          </a:xfrm>
          <a:custGeom>
            <a:avLst/>
            <a:gdLst/>
            <a:ahLst/>
            <a:cxnLst/>
            <a:rect l="l" t="t" r="r" b="b"/>
            <a:pathLst>
              <a:path w="125095">
                <a:moveTo>
                  <a:pt x="0" y="0"/>
                </a:moveTo>
                <a:lnTo>
                  <a:pt x="124968" y="0"/>
                </a:lnTo>
              </a:path>
            </a:pathLst>
          </a:custGeom>
          <a:ln w="53339">
            <a:solidFill>
              <a:srgbClr val="001A6F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842124" y="4042792"/>
            <a:ext cx="93821" cy="133826"/>
          </a:xfrm>
          <a:custGeom>
            <a:avLst/>
            <a:gdLst/>
            <a:ahLst/>
            <a:cxnLst/>
            <a:rect l="l" t="t" r="r" b="b"/>
            <a:pathLst>
              <a:path w="125095" h="178435">
                <a:moveTo>
                  <a:pt x="124968" y="0"/>
                </a:moveTo>
                <a:lnTo>
                  <a:pt x="0" y="0"/>
                </a:lnTo>
                <a:lnTo>
                  <a:pt x="0" y="178307"/>
                </a:lnTo>
                <a:lnTo>
                  <a:pt x="124968" y="178307"/>
                </a:lnTo>
                <a:lnTo>
                  <a:pt x="12496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7959852" y="3968497"/>
            <a:ext cx="93821" cy="208121"/>
          </a:xfrm>
          <a:custGeom>
            <a:avLst/>
            <a:gdLst/>
            <a:ahLst/>
            <a:cxnLst/>
            <a:rect l="l" t="t" r="r" b="b"/>
            <a:pathLst>
              <a:path w="125095" h="277495">
                <a:moveTo>
                  <a:pt x="124968" y="0"/>
                </a:moveTo>
                <a:lnTo>
                  <a:pt x="0" y="0"/>
                </a:lnTo>
                <a:lnTo>
                  <a:pt x="0" y="277368"/>
                </a:lnTo>
                <a:lnTo>
                  <a:pt x="124968" y="277368"/>
                </a:lnTo>
                <a:lnTo>
                  <a:pt x="124968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8077009" y="4008500"/>
            <a:ext cx="94298" cy="168116"/>
          </a:xfrm>
          <a:custGeom>
            <a:avLst/>
            <a:gdLst/>
            <a:ahLst/>
            <a:cxnLst/>
            <a:rect l="l" t="t" r="r" b="b"/>
            <a:pathLst>
              <a:path w="125729" h="224154">
                <a:moveTo>
                  <a:pt x="125729" y="0"/>
                </a:moveTo>
                <a:lnTo>
                  <a:pt x="0" y="0"/>
                </a:lnTo>
                <a:lnTo>
                  <a:pt x="0" y="224027"/>
                </a:lnTo>
                <a:lnTo>
                  <a:pt x="125729" y="224027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8194738" y="3807904"/>
            <a:ext cx="94298" cy="368618"/>
          </a:xfrm>
          <a:custGeom>
            <a:avLst/>
            <a:gdLst/>
            <a:ahLst/>
            <a:cxnLst/>
            <a:rect l="l" t="t" r="r" b="b"/>
            <a:pathLst>
              <a:path w="125729" h="491489">
                <a:moveTo>
                  <a:pt x="125729" y="0"/>
                </a:moveTo>
                <a:lnTo>
                  <a:pt x="0" y="0"/>
                </a:lnTo>
                <a:lnTo>
                  <a:pt x="0" y="491490"/>
                </a:lnTo>
                <a:lnTo>
                  <a:pt x="125729" y="491490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8312467" y="3811334"/>
            <a:ext cx="94298" cy="365284"/>
          </a:xfrm>
          <a:custGeom>
            <a:avLst/>
            <a:gdLst/>
            <a:ahLst/>
            <a:cxnLst/>
            <a:rect l="l" t="t" r="r" b="b"/>
            <a:pathLst>
              <a:path w="125729" h="487045">
                <a:moveTo>
                  <a:pt x="125729" y="0"/>
                </a:moveTo>
                <a:lnTo>
                  <a:pt x="0" y="0"/>
                </a:lnTo>
                <a:lnTo>
                  <a:pt x="0" y="486918"/>
                </a:lnTo>
                <a:lnTo>
                  <a:pt x="125729" y="486918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8430196" y="3811905"/>
            <a:ext cx="94298" cy="364807"/>
          </a:xfrm>
          <a:custGeom>
            <a:avLst/>
            <a:gdLst/>
            <a:ahLst/>
            <a:cxnLst/>
            <a:rect l="l" t="t" r="r" b="b"/>
            <a:pathLst>
              <a:path w="125729" h="486410">
                <a:moveTo>
                  <a:pt x="125729" y="0"/>
                </a:moveTo>
                <a:lnTo>
                  <a:pt x="0" y="0"/>
                </a:lnTo>
                <a:lnTo>
                  <a:pt x="0" y="486156"/>
                </a:lnTo>
                <a:lnTo>
                  <a:pt x="125729" y="486156"/>
                </a:lnTo>
                <a:lnTo>
                  <a:pt x="125729" y="0"/>
                </a:lnTo>
                <a:close/>
              </a:path>
            </a:pathLst>
          </a:custGeom>
          <a:solidFill>
            <a:srgbClr val="001A6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6665404" y="4010215"/>
            <a:ext cx="94298" cy="138113"/>
          </a:xfrm>
          <a:custGeom>
            <a:avLst/>
            <a:gdLst/>
            <a:ahLst/>
            <a:cxnLst/>
            <a:rect l="l" t="t" r="r" b="b"/>
            <a:pathLst>
              <a:path w="125729" h="184150">
                <a:moveTo>
                  <a:pt x="125729" y="0"/>
                </a:moveTo>
                <a:lnTo>
                  <a:pt x="0" y="0"/>
                </a:lnTo>
                <a:lnTo>
                  <a:pt x="0" y="183642"/>
                </a:lnTo>
                <a:lnTo>
                  <a:pt x="125729" y="183642"/>
                </a:lnTo>
                <a:lnTo>
                  <a:pt x="125729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6783133" y="3915346"/>
            <a:ext cx="94298" cy="261461"/>
          </a:xfrm>
          <a:custGeom>
            <a:avLst/>
            <a:gdLst/>
            <a:ahLst/>
            <a:cxnLst/>
            <a:rect l="l" t="t" r="r" b="b"/>
            <a:pathLst>
              <a:path w="125729" h="348614">
                <a:moveTo>
                  <a:pt x="125729" y="0"/>
                </a:moveTo>
                <a:lnTo>
                  <a:pt x="0" y="0"/>
                </a:lnTo>
                <a:lnTo>
                  <a:pt x="0" y="348234"/>
                </a:lnTo>
                <a:lnTo>
                  <a:pt x="125729" y="348234"/>
                </a:lnTo>
                <a:lnTo>
                  <a:pt x="125729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900862" y="3846194"/>
            <a:ext cx="94298" cy="330518"/>
          </a:xfrm>
          <a:custGeom>
            <a:avLst/>
            <a:gdLst/>
            <a:ahLst/>
            <a:cxnLst/>
            <a:rect l="l" t="t" r="r" b="b"/>
            <a:pathLst>
              <a:path w="125729" h="440689">
                <a:moveTo>
                  <a:pt x="125729" y="0"/>
                </a:moveTo>
                <a:lnTo>
                  <a:pt x="0" y="0"/>
                </a:lnTo>
                <a:lnTo>
                  <a:pt x="0" y="440436"/>
                </a:lnTo>
                <a:lnTo>
                  <a:pt x="125729" y="440436"/>
                </a:lnTo>
                <a:lnTo>
                  <a:pt x="125729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7018591" y="3832479"/>
            <a:ext cx="93821" cy="344329"/>
          </a:xfrm>
          <a:custGeom>
            <a:avLst/>
            <a:gdLst/>
            <a:ahLst/>
            <a:cxnLst/>
            <a:rect l="l" t="t" r="r" b="b"/>
            <a:pathLst>
              <a:path w="125095" h="459104">
                <a:moveTo>
                  <a:pt x="124968" y="0"/>
                </a:moveTo>
                <a:lnTo>
                  <a:pt x="0" y="0"/>
                </a:lnTo>
                <a:lnTo>
                  <a:pt x="0" y="458724"/>
                </a:lnTo>
                <a:lnTo>
                  <a:pt x="124968" y="458724"/>
                </a:lnTo>
                <a:lnTo>
                  <a:pt x="12496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136320" y="3818763"/>
            <a:ext cx="93821" cy="358140"/>
          </a:xfrm>
          <a:custGeom>
            <a:avLst/>
            <a:gdLst/>
            <a:ahLst/>
            <a:cxnLst/>
            <a:rect l="l" t="t" r="r" b="b"/>
            <a:pathLst>
              <a:path w="125095" h="477520">
                <a:moveTo>
                  <a:pt x="124968" y="0"/>
                </a:moveTo>
                <a:lnTo>
                  <a:pt x="0" y="0"/>
                </a:lnTo>
                <a:lnTo>
                  <a:pt x="0" y="477012"/>
                </a:lnTo>
                <a:lnTo>
                  <a:pt x="124968" y="477012"/>
                </a:lnTo>
                <a:lnTo>
                  <a:pt x="12496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253478" y="3832479"/>
            <a:ext cx="94298" cy="344329"/>
          </a:xfrm>
          <a:custGeom>
            <a:avLst/>
            <a:gdLst/>
            <a:ahLst/>
            <a:cxnLst/>
            <a:rect l="l" t="t" r="r" b="b"/>
            <a:pathLst>
              <a:path w="125729" h="459104">
                <a:moveTo>
                  <a:pt x="125729" y="0"/>
                </a:moveTo>
                <a:lnTo>
                  <a:pt x="0" y="0"/>
                </a:lnTo>
                <a:lnTo>
                  <a:pt x="0" y="458724"/>
                </a:lnTo>
                <a:lnTo>
                  <a:pt x="125729" y="458724"/>
                </a:lnTo>
                <a:lnTo>
                  <a:pt x="125729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7371207" y="3874198"/>
            <a:ext cx="94298" cy="302419"/>
          </a:xfrm>
          <a:custGeom>
            <a:avLst/>
            <a:gdLst/>
            <a:ahLst/>
            <a:cxnLst/>
            <a:rect l="l" t="t" r="r" b="b"/>
            <a:pathLst>
              <a:path w="125729" h="403225">
                <a:moveTo>
                  <a:pt x="125729" y="0"/>
                </a:moveTo>
                <a:lnTo>
                  <a:pt x="0" y="0"/>
                </a:lnTo>
                <a:lnTo>
                  <a:pt x="0" y="403098"/>
                </a:lnTo>
                <a:lnTo>
                  <a:pt x="125729" y="403098"/>
                </a:lnTo>
                <a:lnTo>
                  <a:pt x="125729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488935" y="3934206"/>
            <a:ext cx="94298" cy="138113"/>
          </a:xfrm>
          <a:custGeom>
            <a:avLst/>
            <a:gdLst/>
            <a:ahLst/>
            <a:cxnLst/>
            <a:rect l="l" t="t" r="r" b="b"/>
            <a:pathLst>
              <a:path w="125729" h="184150">
                <a:moveTo>
                  <a:pt x="125729" y="0"/>
                </a:moveTo>
                <a:lnTo>
                  <a:pt x="0" y="0"/>
                </a:lnTo>
                <a:lnTo>
                  <a:pt x="0" y="183642"/>
                </a:lnTo>
                <a:lnTo>
                  <a:pt x="125729" y="183642"/>
                </a:lnTo>
                <a:lnTo>
                  <a:pt x="125729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712427" y="4176808"/>
            <a:ext cx="2824163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041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5771579" y="3655315"/>
            <a:ext cx="2705576" cy="101441"/>
          </a:xfrm>
          <a:custGeom>
            <a:avLst/>
            <a:gdLst/>
            <a:ahLst/>
            <a:cxnLst/>
            <a:rect l="l" t="t" r="r" b="b"/>
            <a:pathLst>
              <a:path w="3607434" h="135254">
                <a:moveTo>
                  <a:pt x="0" y="0"/>
                </a:moveTo>
                <a:lnTo>
                  <a:pt x="156210" y="0"/>
                </a:lnTo>
                <a:lnTo>
                  <a:pt x="313182" y="0"/>
                </a:lnTo>
                <a:lnTo>
                  <a:pt x="470154" y="0"/>
                </a:lnTo>
                <a:lnTo>
                  <a:pt x="627126" y="0"/>
                </a:lnTo>
                <a:lnTo>
                  <a:pt x="784098" y="3810"/>
                </a:lnTo>
                <a:lnTo>
                  <a:pt x="941069" y="3810"/>
                </a:lnTo>
                <a:lnTo>
                  <a:pt x="1098042" y="0"/>
                </a:lnTo>
                <a:lnTo>
                  <a:pt x="1254252" y="0"/>
                </a:lnTo>
                <a:lnTo>
                  <a:pt x="2352294" y="0"/>
                </a:lnTo>
                <a:lnTo>
                  <a:pt x="2509266" y="28956"/>
                </a:lnTo>
                <a:lnTo>
                  <a:pt x="2666238" y="28956"/>
                </a:lnTo>
                <a:lnTo>
                  <a:pt x="2823210" y="109728"/>
                </a:lnTo>
                <a:lnTo>
                  <a:pt x="2980182" y="131064"/>
                </a:lnTo>
                <a:lnTo>
                  <a:pt x="3137154" y="134874"/>
                </a:lnTo>
                <a:lnTo>
                  <a:pt x="3294126" y="0"/>
                </a:lnTo>
                <a:lnTo>
                  <a:pt x="3450336" y="0"/>
                </a:lnTo>
                <a:lnTo>
                  <a:pt x="3607308" y="0"/>
                </a:lnTo>
              </a:path>
            </a:pathLst>
          </a:custGeom>
          <a:ln w="2895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5568991" y="4109829"/>
            <a:ext cx="6572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5476580" y="3834652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5476580" y="3559475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5476580" y="3284297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300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5476580" y="3009120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400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5476580" y="2733943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500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5476580" y="2458765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600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5476580" y="2183588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700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5476580" y="1908411"/>
            <a:ext cx="15811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800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5321222" y="2853813"/>
            <a:ext cx="115416" cy="444818"/>
          </a:xfrm>
          <a:prstGeom prst="rect">
            <a:avLst/>
          </a:prstGeom>
        </p:spPr>
        <p:txBody>
          <a:bodyPr vert="vert270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50" dirty="0">
                <a:solidFill>
                  <a:srgbClr val="585858"/>
                </a:solidFill>
                <a:latin typeface="Segoe UI"/>
                <a:cs typeface="Segoe UI"/>
              </a:rPr>
              <a:t>Load</a:t>
            </a:r>
            <a:r>
              <a:rPr sz="750" spc="-56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750" spc="-4" dirty="0">
                <a:solidFill>
                  <a:srgbClr val="585858"/>
                </a:solidFill>
                <a:latin typeface="Segoe UI"/>
                <a:cs typeface="Segoe UI"/>
              </a:rPr>
              <a:t>(kW)</a:t>
            </a:r>
            <a:endParaRPr sz="7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5781294" y="4499134"/>
            <a:ext cx="240030" cy="0"/>
          </a:xfrm>
          <a:custGeom>
            <a:avLst/>
            <a:gdLst/>
            <a:ahLst/>
            <a:cxnLst/>
            <a:rect l="l" t="t" r="r" b="b"/>
            <a:pathLst>
              <a:path w="320040">
                <a:moveTo>
                  <a:pt x="0" y="0"/>
                </a:moveTo>
                <a:lnTo>
                  <a:pt x="320040" y="0"/>
                </a:lnTo>
              </a:path>
            </a:pathLst>
          </a:custGeom>
          <a:ln w="67818">
            <a:solidFill>
              <a:srgbClr val="001A6F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6038131" y="4432425"/>
            <a:ext cx="561023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Solar+Storage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6731126" y="4499134"/>
            <a:ext cx="240030" cy="0"/>
          </a:xfrm>
          <a:custGeom>
            <a:avLst/>
            <a:gdLst/>
            <a:ahLst/>
            <a:cxnLst/>
            <a:rect l="l" t="t" r="r" b="b"/>
            <a:pathLst>
              <a:path w="320040">
                <a:moveTo>
                  <a:pt x="0" y="0"/>
                </a:moveTo>
                <a:lnTo>
                  <a:pt x="320040" y="0"/>
                </a:lnTo>
              </a:path>
            </a:pathLst>
          </a:custGeom>
          <a:ln w="67818">
            <a:solidFill>
              <a:srgbClr val="509E2E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7666673" y="4499420"/>
            <a:ext cx="240030" cy="0"/>
          </a:xfrm>
          <a:custGeom>
            <a:avLst/>
            <a:gdLst/>
            <a:ahLst/>
            <a:cxnLst/>
            <a:rect l="l" t="t" r="r" b="b"/>
            <a:pathLst>
              <a:path w="320040">
                <a:moveTo>
                  <a:pt x="0" y="0"/>
                </a:moveTo>
                <a:lnTo>
                  <a:pt x="320040" y="0"/>
                </a:lnTo>
              </a:path>
            </a:pathLst>
          </a:custGeom>
          <a:ln w="28956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5738727" y="4235244"/>
            <a:ext cx="2794159" cy="3071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0 1 2 3 4 5 6 7 8 9 10 11 12 13 14 15 16 17 18 19 20 21 22</a:t>
            </a:r>
            <a:r>
              <a:rPr sz="675" spc="143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23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  <a:p>
            <a:pPr marL="1258253" defTabSz="685800" fontAlgn="auto">
              <a:spcBef>
                <a:spcPts val="743"/>
              </a:spcBef>
              <a:spcAft>
                <a:spcPts val="0"/>
              </a:spcAft>
              <a:tabLst>
                <a:tab pos="2194084" algn="l"/>
              </a:tabLst>
            </a:pP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100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 Smart</a:t>
            </a:r>
            <a:r>
              <a:rPr sz="675" dirty="0">
                <a:solidFill>
                  <a:srgbClr val="585858"/>
                </a:solidFill>
                <a:latin typeface="Segoe UI"/>
                <a:cs typeface="Segoe UI"/>
              </a:rPr>
              <a:t> Evs	</a:t>
            </a:r>
            <a:r>
              <a:rPr sz="675" spc="-4" dirty="0">
                <a:solidFill>
                  <a:srgbClr val="585858"/>
                </a:solidFill>
                <a:latin typeface="Segoe UI"/>
                <a:cs typeface="Segoe UI"/>
              </a:rPr>
              <a:t>Peak</a:t>
            </a:r>
            <a:endParaRPr sz="675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1048132" y="4825746"/>
            <a:ext cx="2104253" cy="796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1086993" y="4832604"/>
            <a:ext cx="2071687" cy="833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082706" y="4845463"/>
            <a:ext cx="2035111" cy="7269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1082706" y="4845465"/>
            <a:ext cx="2035493" cy="727233"/>
          </a:xfrm>
          <a:custGeom>
            <a:avLst/>
            <a:gdLst/>
            <a:ahLst/>
            <a:cxnLst/>
            <a:rect l="l" t="t" r="r" b="b"/>
            <a:pathLst>
              <a:path w="2713990" h="969645">
                <a:moveTo>
                  <a:pt x="0" y="161543"/>
                </a:moveTo>
                <a:lnTo>
                  <a:pt x="5770" y="118599"/>
                </a:lnTo>
                <a:lnTo>
                  <a:pt x="22055" y="80009"/>
                </a:lnTo>
                <a:lnTo>
                  <a:pt x="47315" y="47315"/>
                </a:lnTo>
                <a:lnTo>
                  <a:pt x="80010" y="22055"/>
                </a:lnTo>
                <a:lnTo>
                  <a:pt x="118599" y="5770"/>
                </a:lnTo>
                <a:lnTo>
                  <a:pt x="161544" y="0"/>
                </a:lnTo>
                <a:lnTo>
                  <a:pt x="2551938" y="0"/>
                </a:lnTo>
                <a:lnTo>
                  <a:pt x="2594882" y="5770"/>
                </a:lnTo>
                <a:lnTo>
                  <a:pt x="2633472" y="22055"/>
                </a:lnTo>
                <a:lnTo>
                  <a:pt x="2666166" y="47315"/>
                </a:lnTo>
                <a:lnTo>
                  <a:pt x="2691426" y="80009"/>
                </a:lnTo>
                <a:lnTo>
                  <a:pt x="2707711" y="118599"/>
                </a:lnTo>
                <a:lnTo>
                  <a:pt x="2713482" y="161543"/>
                </a:lnTo>
                <a:lnTo>
                  <a:pt x="2713482" y="807707"/>
                </a:lnTo>
                <a:lnTo>
                  <a:pt x="2707711" y="850657"/>
                </a:lnTo>
                <a:lnTo>
                  <a:pt x="2691426" y="889250"/>
                </a:lnTo>
                <a:lnTo>
                  <a:pt x="2666166" y="921946"/>
                </a:lnTo>
                <a:lnTo>
                  <a:pt x="2633472" y="947207"/>
                </a:lnTo>
                <a:lnTo>
                  <a:pt x="2594882" y="963493"/>
                </a:lnTo>
                <a:lnTo>
                  <a:pt x="2551938" y="969263"/>
                </a:lnTo>
                <a:lnTo>
                  <a:pt x="161544" y="969263"/>
                </a:lnTo>
                <a:lnTo>
                  <a:pt x="118599" y="963493"/>
                </a:lnTo>
                <a:lnTo>
                  <a:pt x="80010" y="947207"/>
                </a:lnTo>
                <a:lnTo>
                  <a:pt x="47315" y="921946"/>
                </a:lnTo>
                <a:lnTo>
                  <a:pt x="22055" y="889250"/>
                </a:lnTo>
                <a:lnTo>
                  <a:pt x="5770" y="850657"/>
                </a:lnTo>
                <a:lnTo>
                  <a:pt x="0" y="807707"/>
                </a:lnTo>
                <a:lnTo>
                  <a:pt x="0" y="161543"/>
                </a:lnTo>
                <a:close/>
              </a:path>
            </a:pathLst>
          </a:custGeom>
          <a:ln w="9906">
            <a:solidFill>
              <a:srgbClr val="FD520F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211364" y="4885963"/>
            <a:ext cx="1776889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 defTabSz="685800" fontAlgn="auto">
              <a:spcBef>
                <a:spcPts val="75"/>
              </a:spcBef>
              <a:spcAft>
                <a:spcPts val="0"/>
              </a:spcAft>
            </a:pPr>
            <a:r>
              <a:rPr sz="1350" spc="-4" dirty="0">
                <a:solidFill>
                  <a:prstClr val="black"/>
                </a:solidFill>
                <a:latin typeface="Segoe UI"/>
                <a:cs typeface="Segoe UI"/>
              </a:rPr>
              <a:t>“Dumb” Charging</a:t>
            </a:r>
            <a:r>
              <a:rPr sz="1350" spc="-71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Segoe UI"/>
                <a:cs typeface="Segoe UI"/>
              </a:rPr>
              <a:t>costs  </a:t>
            </a:r>
            <a:r>
              <a:rPr sz="1350" b="1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OpEx</a:t>
            </a:r>
            <a:r>
              <a:rPr sz="1350" spc="-4" dirty="0">
                <a:solidFill>
                  <a:prstClr val="black"/>
                </a:solidFill>
                <a:latin typeface="Segoe UI"/>
                <a:cs typeface="Segoe UI"/>
              </a:rPr>
              <a:t>: &gt;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$0.50/kWh  </a:t>
            </a:r>
            <a:r>
              <a:rPr sz="1350" b="1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CapEx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:</a:t>
            </a:r>
            <a:r>
              <a:rPr sz="1350" b="1" spc="-11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$15k/station</a:t>
            </a:r>
            <a:endParaRPr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6205919" y="4825746"/>
            <a:ext cx="2104262" cy="796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6252782" y="4832604"/>
            <a:ext cx="2055113" cy="8332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6240494" y="4845463"/>
            <a:ext cx="2035111" cy="7269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6240493" y="4845465"/>
            <a:ext cx="2035493" cy="727233"/>
          </a:xfrm>
          <a:custGeom>
            <a:avLst/>
            <a:gdLst/>
            <a:ahLst/>
            <a:cxnLst/>
            <a:rect l="l" t="t" r="r" b="b"/>
            <a:pathLst>
              <a:path w="2713990" h="969645">
                <a:moveTo>
                  <a:pt x="0" y="161543"/>
                </a:moveTo>
                <a:lnTo>
                  <a:pt x="5770" y="118599"/>
                </a:lnTo>
                <a:lnTo>
                  <a:pt x="22055" y="80009"/>
                </a:lnTo>
                <a:lnTo>
                  <a:pt x="47315" y="47315"/>
                </a:lnTo>
                <a:lnTo>
                  <a:pt x="80010" y="22055"/>
                </a:lnTo>
                <a:lnTo>
                  <a:pt x="118599" y="5770"/>
                </a:lnTo>
                <a:lnTo>
                  <a:pt x="161544" y="0"/>
                </a:lnTo>
                <a:lnTo>
                  <a:pt x="2551938" y="0"/>
                </a:lnTo>
                <a:lnTo>
                  <a:pt x="2594882" y="5770"/>
                </a:lnTo>
                <a:lnTo>
                  <a:pt x="2633472" y="22055"/>
                </a:lnTo>
                <a:lnTo>
                  <a:pt x="2666166" y="47315"/>
                </a:lnTo>
                <a:lnTo>
                  <a:pt x="2691426" y="80009"/>
                </a:lnTo>
                <a:lnTo>
                  <a:pt x="2707711" y="118599"/>
                </a:lnTo>
                <a:lnTo>
                  <a:pt x="2713482" y="161543"/>
                </a:lnTo>
                <a:lnTo>
                  <a:pt x="2713482" y="807707"/>
                </a:lnTo>
                <a:lnTo>
                  <a:pt x="2707711" y="850657"/>
                </a:lnTo>
                <a:lnTo>
                  <a:pt x="2691426" y="889250"/>
                </a:lnTo>
                <a:lnTo>
                  <a:pt x="2666166" y="921946"/>
                </a:lnTo>
                <a:lnTo>
                  <a:pt x="2633472" y="947207"/>
                </a:lnTo>
                <a:lnTo>
                  <a:pt x="2594882" y="963493"/>
                </a:lnTo>
                <a:lnTo>
                  <a:pt x="2551938" y="969263"/>
                </a:lnTo>
                <a:lnTo>
                  <a:pt x="161544" y="969263"/>
                </a:lnTo>
                <a:lnTo>
                  <a:pt x="118599" y="963493"/>
                </a:lnTo>
                <a:lnTo>
                  <a:pt x="80010" y="947207"/>
                </a:lnTo>
                <a:lnTo>
                  <a:pt x="47315" y="921946"/>
                </a:lnTo>
                <a:lnTo>
                  <a:pt x="22055" y="889250"/>
                </a:lnTo>
                <a:lnTo>
                  <a:pt x="5770" y="850657"/>
                </a:lnTo>
                <a:lnTo>
                  <a:pt x="0" y="807707"/>
                </a:lnTo>
                <a:lnTo>
                  <a:pt x="0" y="161543"/>
                </a:lnTo>
                <a:close/>
              </a:path>
            </a:pathLst>
          </a:custGeom>
          <a:ln w="9906">
            <a:solidFill>
              <a:srgbClr val="4D9D2B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6377152" y="4885963"/>
            <a:ext cx="1760696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 defTabSz="685800" fontAlgn="auto">
              <a:spcBef>
                <a:spcPts val="75"/>
              </a:spcBef>
              <a:spcAft>
                <a:spcPts val="0"/>
              </a:spcAft>
            </a:pPr>
            <a:r>
              <a:rPr sz="1350" dirty="0">
                <a:solidFill>
                  <a:prstClr val="black"/>
                </a:solidFill>
                <a:latin typeface="Segoe UI"/>
                <a:cs typeface="Segoe UI"/>
              </a:rPr>
              <a:t>“Smart” </a:t>
            </a:r>
            <a:r>
              <a:rPr sz="1350" spc="-4" dirty="0">
                <a:solidFill>
                  <a:prstClr val="black"/>
                </a:solidFill>
                <a:latin typeface="Segoe UI"/>
                <a:cs typeface="Segoe UI"/>
              </a:rPr>
              <a:t>Charging</a:t>
            </a:r>
            <a:r>
              <a:rPr sz="1350" spc="-83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350" spc="-4" dirty="0">
                <a:solidFill>
                  <a:prstClr val="black"/>
                </a:solidFill>
                <a:latin typeface="Segoe UI"/>
                <a:cs typeface="Segoe UI"/>
              </a:rPr>
              <a:t>costs  </a:t>
            </a:r>
            <a:r>
              <a:rPr sz="1350" b="1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OpEx</a:t>
            </a:r>
            <a:r>
              <a:rPr sz="1350" spc="-4" dirty="0">
                <a:solidFill>
                  <a:prstClr val="black"/>
                </a:solidFill>
                <a:latin typeface="Segoe UI"/>
                <a:cs typeface="Segoe UI"/>
              </a:rPr>
              <a:t>: 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&lt;$0.10/kWh  </a:t>
            </a:r>
            <a:r>
              <a:rPr sz="1350" b="1" u="heavy" spc="-4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egoe UI"/>
                <a:cs typeface="Segoe UI"/>
              </a:rPr>
              <a:t>CapEx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:</a:t>
            </a:r>
            <a:r>
              <a:rPr sz="1350" b="1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350" b="1" spc="-4" dirty="0">
                <a:solidFill>
                  <a:prstClr val="black"/>
                </a:solidFill>
                <a:latin typeface="Segoe UI"/>
                <a:cs typeface="Segoe UI"/>
              </a:rPr>
              <a:t>&lt;$3k/station</a:t>
            </a:r>
            <a:endParaRPr sz="135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2350865" y="1593629"/>
            <a:ext cx="4679156" cy="230505"/>
          </a:xfrm>
          <a:custGeom>
            <a:avLst/>
            <a:gdLst/>
            <a:ahLst/>
            <a:cxnLst/>
            <a:rect l="l" t="t" r="r" b="b"/>
            <a:pathLst>
              <a:path w="6238875" h="307340">
                <a:moveTo>
                  <a:pt x="6187313" y="0"/>
                </a:moveTo>
                <a:lnTo>
                  <a:pt x="51181" y="0"/>
                </a:lnTo>
                <a:lnTo>
                  <a:pt x="31257" y="4021"/>
                </a:lnTo>
                <a:lnTo>
                  <a:pt x="14989" y="14989"/>
                </a:lnTo>
                <a:lnTo>
                  <a:pt x="4021" y="31257"/>
                </a:lnTo>
                <a:lnTo>
                  <a:pt x="0" y="51180"/>
                </a:lnTo>
                <a:lnTo>
                  <a:pt x="0" y="255904"/>
                </a:lnTo>
                <a:lnTo>
                  <a:pt x="4021" y="275823"/>
                </a:lnTo>
                <a:lnTo>
                  <a:pt x="14989" y="292092"/>
                </a:lnTo>
                <a:lnTo>
                  <a:pt x="31257" y="303062"/>
                </a:lnTo>
                <a:lnTo>
                  <a:pt x="51181" y="307085"/>
                </a:lnTo>
                <a:lnTo>
                  <a:pt x="6187313" y="307085"/>
                </a:lnTo>
                <a:lnTo>
                  <a:pt x="6207236" y="303062"/>
                </a:lnTo>
                <a:lnTo>
                  <a:pt x="6223504" y="292092"/>
                </a:lnTo>
                <a:lnTo>
                  <a:pt x="6234472" y="275823"/>
                </a:lnTo>
                <a:lnTo>
                  <a:pt x="6238494" y="255904"/>
                </a:lnTo>
                <a:lnTo>
                  <a:pt x="6238494" y="51180"/>
                </a:lnTo>
                <a:lnTo>
                  <a:pt x="6234472" y="31257"/>
                </a:lnTo>
                <a:lnTo>
                  <a:pt x="6223504" y="14989"/>
                </a:lnTo>
                <a:lnTo>
                  <a:pt x="6207236" y="4021"/>
                </a:lnTo>
                <a:lnTo>
                  <a:pt x="61873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2350865" y="1593629"/>
            <a:ext cx="4679156" cy="230505"/>
          </a:xfrm>
          <a:custGeom>
            <a:avLst/>
            <a:gdLst/>
            <a:ahLst/>
            <a:cxnLst/>
            <a:rect l="l" t="t" r="r" b="b"/>
            <a:pathLst>
              <a:path w="6238875" h="307340">
                <a:moveTo>
                  <a:pt x="0" y="51180"/>
                </a:moveTo>
                <a:lnTo>
                  <a:pt x="4021" y="31257"/>
                </a:lnTo>
                <a:lnTo>
                  <a:pt x="14989" y="14989"/>
                </a:lnTo>
                <a:lnTo>
                  <a:pt x="31257" y="4021"/>
                </a:lnTo>
                <a:lnTo>
                  <a:pt x="51181" y="0"/>
                </a:lnTo>
                <a:lnTo>
                  <a:pt x="6187313" y="0"/>
                </a:lnTo>
                <a:lnTo>
                  <a:pt x="6207236" y="4021"/>
                </a:lnTo>
                <a:lnTo>
                  <a:pt x="6223504" y="14989"/>
                </a:lnTo>
                <a:lnTo>
                  <a:pt x="6234472" y="31257"/>
                </a:lnTo>
                <a:lnTo>
                  <a:pt x="6238494" y="51180"/>
                </a:lnTo>
                <a:lnTo>
                  <a:pt x="6238494" y="255904"/>
                </a:lnTo>
                <a:lnTo>
                  <a:pt x="6234472" y="275823"/>
                </a:lnTo>
                <a:lnTo>
                  <a:pt x="6223504" y="292092"/>
                </a:lnTo>
                <a:lnTo>
                  <a:pt x="6207236" y="303062"/>
                </a:lnTo>
                <a:lnTo>
                  <a:pt x="6187313" y="307085"/>
                </a:lnTo>
                <a:lnTo>
                  <a:pt x="51181" y="307085"/>
                </a:lnTo>
                <a:lnTo>
                  <a:pt x="31257" y="303062"/>
                </a:lnTo>
                <a:lnTo>
                  <a:pt x="14989" y="292092"/>
                </a:lnTo>
                <a:lnTo>
                  <a:pt x="4021" y="275823"/>
                </a:lnTo>
                <a:lnTo>
                  <a:pt x="0" y="255904"/>
                </a:lnTo>
                <a:lnTo>
                  <a:pt x="0" y="51180"/>
                </a:lnTo>
                <a:close/>
              </a:path>
            </a:pathLst>
          </a:custGeom>
          <a:ln w="25146">
            <a:solidFill>
              <a:srgbClr val="001A6F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2619481" y="1627699"/>
            <a:ext cx="414004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i="1" spc="-4" dirty="0">
                <a:solidFill>
                  <a:prstClr val="black"/>
                </a:solidFill>
                <a:latin typeface="Segoe UI"/>
                <a:cs typeface="Segoe UI"/>
              </a:rPr>
              <a:t>Example </a:t>
            </a:r>
            <a:r>
              <a:rPr sz="900" i="1" spc="-8" dirty="0">
                <a:solidFill>
                  <a:prstClr val="black"/>
                </a:solidFill>
                <a:latin typeface="Segoe UI"/>
                <a:cs typeface="Segoe UI"/>
              </a:rPr>
              <a:t>of </a:t>
            </a:r>
            <a:r>
              <a:rPr sz="900" i="1" dirty="0">
                <a:solidFill>
                  <a:prstClr val="black"/>
                </a:solidFill>
                <a:latin typeface="Segoe UI"/>
                <a:cs typeface="Segoe UI"/>
              </a:rPr>
              <a:t>a 100,000 </a:t>
            </a:r>
            <a:r>
              <a:rPr sz="900" i="1" spc="-4" dirty="0">
                <a:solidFill>
                  <a:prstClr val="black"/>
                </a:solidFill>
                <a:latin typeface="Segoe UI"/>
                <a:cs typeface="Segoe UI"/>
              </a:rPr>
              <a:t>SF Building with </a:t>
            </a:r>
            <a:r>
              <a:rPr sz="900" i="1" dirty="0">
                <a:solidFill>
                  <a:prstClr val="black"/>
                </a:solidFill>
                <a:latin typeface="Segoe UI"/>
                <a:cs typeface="Segoe UI"/>
              </a:rPr>
              <a:t>400 </a:t>
            </a:r>
            <a:r>
              <a:rPr sz="900" i="1" spc="-4" dirty="0">
                <a:solidFill>
                  <a:prstClr val="black"/>
                </a:solidFill>
                <a:latin typeface="Segoe UI"/>
                <a:cs typeface="Segoe UI"/>
              </a:rPr>
              <a:t>employees and </a:t>
            </a:r>
            <a:r>
              <a:rPr sz="900" i="1" dirty="0">
                <a:solidFill>
                  <a:prstClr val="black"/>
                </a:solidFill>
                <a:latin typeface="Segoe UI"/>
                <a:cs typeface="Segoe UI"/>
              </a:rPr>
              <a:t>100 EV </a:t>
            </a:r>
            <a:r>
              <a:rPr sz="900" i="1" spc="-4" dirty="0">
                <a:solidFill>
                  <a:prstClr val="black"/>
                </a:solidFill>
                <a:latin typeface="Segoe UI"/>
                <a:cs typeface="Segoe UI"/>
              </a:rPr>
              <a:t>charging</a:t>
            </a:r>
            <a:r>
              <a:rPr sz="900" i="1" spc="-8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900" i="1" spc="-4" dirty="0">
                <a:solidFill>
                  <a:prstClr val="black"/>
                </a:solidFill>
                <a:latin typeface="Segoe UI"/>
                <a:cs typeface="Segoe UI"/>
              </a:rPr>
              <a:t>stations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1" y="5546978"/>
            <a:ext cx="1282445" cy="4537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8800011" y="5744494"/>
            <a:ext cx="110014" cy="504465"/>
          </a:xfrm>
          <a:prstGeom prst="rect">
            <a:avLst/>
          </a:prstGeom>
        </p:spPr>
        <p:txBody>
          <a:bodyPr vert="horz" wrap="square" lIns="0" tIns="19526" rIns="0" bIns="0" rtlCol="0">
            <a:spAutoFit/>
          </a:bodyPr>
          <a:lstStyle/>
          <a:p>
            <a:pPr marL="19050" defTabSz="685800" fontAlgn="auto">
              <a:spcBef>
                <a:spcPts val="153"/>
              </a:spcBef>
              <a:spcAft>
                <a:spcPts val="0"/>
              </a:spcAft>
            </a:pPr>
            <a:fld id="{81D60167-4931-47E6-BA6A-407CBD079E47}" type="slidenum">
              <a:rPr sz="1050" spc="-4" dirty="0">
                <a:solidFill>
                  <a:srgbClr val="888888"/>
                </a:solidFill>
                <a:latin typeface="Segoe UI"/>
                <a:cs typeface="Segoe UI"/>
              </a:rPr>
              <a:pPr marL="19050" defTabSz="685800" fontAlgn="auto">
                <a:spcBef>
                  <a:spcPts val="153"/>
                </a:spcBef>
                <a:spcAft>
                  <a:spcPts val="0"/>
                </a:spcAft>
              </a:pPr>
              <a:t>63</a:t>
            </a:fld>
            <a:endParaRPr sz="105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544247781"/>
      </p:ext>
    </p:extLst>
  </p:cSld>
  <p:clrMapOvr>
    <a:masterClrMapping/>
  </p:clrMapOvr>
  <p:transition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54" y="5444109"/>
            <a:ext cx="939545" cy="5234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1673" y="1099851"/>
            <a:ext cx="293798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8" dirty="0"/>
              <a:t>Projected</a:t>
            </a:r>
            <a:r>
              <a:rPr sz="3000" spc="-71" dirty="0"/>
              <a:t> </a:t>
            </a:r>
            <a:r>
              <a:rPr sz="3000" spc="-8" dirty="0"/>
              <a:t>Growth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4432268" y="4698587"/>
            <a:ext cx="3559016" cy="0"/>
          </a:xfrm>
          <a:custGeom>
            <a:avLst/>
            <a:gdLst/>
            <a:ahLst/>
            <a:cxnLst/>
            <a:rect l="l" t="t" r="r" b="b"/>
            <a:pathLst>
              <a:path w="4745355">
                <a:moveTo>
                  <a:pt x="0" y="0"/>
                </a:moveTo>
                <a:lnTo>
                  <a:pt x="4744973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66470" y="4698587"/>
            <a:ext cx="457200" cy="0"/>
          </a:xfrm>
          <a:custGeom>
            <a:avLst/>
            <a:gdLst/>
            <a:ahLst/>
            <a:cxnLst/>
            <a:rect l="l" t="t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0673" y="4698587"/>
            <a:ext cx="457200" cy="0"/>
          </a:xfrm>
          <a:custGeom>
            <a:avLst/>
            <a:gdLst/>
            <a:ahLst/>
            <a:cxnLst/>
            <a:rect l="l" t="t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1309" y="4698587"/>
            <a:ext cx="1560195" cy="0"/>
          </a:xfrm>
          <a:custGeom>
            <a:avLst/>
            <a:gdLst/>
            <a:ahLst/>
            <a:cxnLst/>
            <a:rect l="l" t="t" r="r" b="b"/>
            <a:pathLst>
              <a:path w="2080260">
                <a:moveTo>
                  <a:pt x="0" y="0"/>
                </a:moveTo>
                <a:lnTo>
                  <a:pt x="208025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32268" y="4191095"/>
            <a:ext cx="3559016" cy="0"/>
          </a:xfrm>
          <a:custGeom>
            <a:avLst/>
            <a:gdLst/>
            <a:ahLst/>
            <a:cxnLst/>
            <a:rect l="l" t="t" r="r" b="b"/>
            <a:pathLst>
              <a:path w="4745355">
                <a:moveTo>
                  <a:pt x="0" y="0"/>
                </a:moveTo>
                <a:lnTo>
                  <a:pt x="4744973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66470" y="4191095"/>
            <a:ext cx="457200" cy="0"/>
          </a:xfrm>
          <a:custGeom>
            <a:avLst/>
            <a:gdLst/>
            <a:ahLst/>
            <a:cxnLst/>
            <a:rect l="l" t="t" r="r" b="b"/>
            <a:pathLst>
              <a:path w="609600">
                <a:moveTo>
                  <a:pt x="0" y="0"/>
                </a:moveTo>
                <a:lnTo>
                  <a:pt x="609600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31309" y="4191095"/>
            <a:ext cx="2226945" cy="0"/>
          </a:xfrm>
          <a:custGeom>
            <a:avLst/>
            <a:gdLst/>
            <a:ahLst/>
            <a:cxnLst/>
            <a:rect l="l" t="t" r="r" b="b"/>
            <a:pathLst>
              <a:path w="2969260">
                <a:moveTo>
                  <a:pt x="0" y="0"/>
                </a:moveTo>
                <a:lnTo>
                  <a:pt x="2968751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31309" y="3683032"/>
            <a:ext cx="6659880" cy="0"/>
          </a:xfrm>
          <a:custGeom>
            <a:avLst/>
            <a:gdLst/>
            <a:ahLst/>
            <a:cxnLst/>
            <a:rect l="l" t="t" r="r" b="b"/>
            <a:pathLst>
              <a:path w="8879840">
                <a:moveTo>
                  <a:pt x="0" y="0"/>
                </a:moveTo>
                <a:lnTo>
                  <a:pt x="8879586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31309" y="3174968"/>
            <a:ext cx="6659880" cy="0"/>
          </a:xfrm>
          <a:custGeom>
            <a:avLst/>
            <a:gdLst/>
            <a:ahLst/>
            <a:cxnLst/>
            <a:rect l="l" t="t" r="r" b="b"/>
            <a:pathLst>
              <a:path w="8879840">
                <a:moveTo>
                  <a:pt x="0" y="0"/>
                </a:moveTo>
                <a:lnTo>
                  <a:pt x="8879586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31309" y="2666905"/>
            <a:ext cx="6659880" cy="0"/>
          </a:xfrm>
          <a:custGeom>
            <a:avLst/>
            <a:gdLst/>
            <a:ahLst/>
            <a:cxnLst/>
            <a:rect l="l" t="t" r="r" b="b"/>
            <a:pathLst>
              <a:path w="8879840">
                <a:moveTo>
                  <a:pt x="0" y="0"/>
                </a:moveTo>
                <a:lnTo>
                  <a:pt x="8879586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31309" y="2159413"/>
            <a:ext cx="6659880" cy="0"/>
          </a:xfrm>
          <a:custGeom>
            <a:avLst/>
            <a:gdLst/>
            <a:ahLst/>
            <a:cxnLst/>
            <a:rect l="l" t="t" r="r" b="b"/>
            <a:pathLst>
              <a:path w="8879840">
                <a:moveTo>
                  <a:pt x="0" y="0"/>
                </a:moveTo>
                <a:lnTo>
                  <a:pt x="8879586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31309" y="1651349"/>
            <a:ext cx="6659880" cy="0"/>
          </a:xfrm>
          <a:custGeom>
            <a:avLst/>
            <a:gdLst/>
            <a:ahLst/>
            <a:cxnLst/>
            <a:rect l="l" t="t" r="r" b="b"/>
            <a:pathLst>
              <a:path w="8879840">
                <a:moveTo>
                  <a:pt x="0" y="0"/>
                </a:moveTo>
                <a:lnTo>
                  <a:pt x="8879586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89468" y="3494436"/>
            <a:ext cx="209169" cy="17122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889468" y="3494436"/>
            <a:ext cx="209550" cy="1712595"/>
          </a:xfrm>
          <a:custGeom>
            <a:avLst/>
            <a:gdLst/>
            <a:ahLst/>
            <a:cxnLst/>
            <a:rect l="l" t="t" r="r" b="b"/>
            <a:pathLst>
              <a:path w="279400" h="2283460">
                <a:moveTo>
                  <a:pt x="0" y="0"/>
                </a:moveTo>
                <a:lnTo>
                  <a:pt x="278892" y="0"/>
                </a:lnTo>
                <a:lnTo>
                  <a:pt x="278892" y="2282952"/>
                </a:lnTo>
                <a:lnTo>
                  <a:pt x="0" y="2282952"/>
                </a:lnTo>
                <a:lnTo>
                  <a:pt x="0" y="0"/>
                </a:lnTo>
                <a:close/>
              </a:path>
            </a:pathLst>
          </a:custGeom>
          <a:ln w="9905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555837" y="3167539"/>
            <a:ext cx="208597" cy="2039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555836" y="3167539"/>
            <a:ext cx="208598" cy="2039303"/>
          </a:xfrm>
          <a:custGeom>
            <a:avLst/>
            <a:gdLst/>
            <a:ahLst/>
            <a:cxnLst/>
            <a:rect l="l" t="t" r="r" b="b"/>
            <a:pathLst>
              <a:path w="278129" h="2719070">
                <a:moveTo>
                  <a:pt x="0" y="0"/>
                </a:moveTo>
                <a:lnTo>
                  <a:pt x="278129" y="0"/>
                </a:lnTo>
                <a:lnTo>
                  <a:pt x="278129" y="2718816"/>
                </a:lnTo>
                <a:lnTo>
                  <a:pt x="0" y="2718816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21635" y="2840640"/>
            <a:ext cx="208597" cy="2366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221635" y="2840640"/>
            <a:ext cx="208598" cy="2366010"/>
          </a:xfrm>
          <a:custGeom>
            <a:avLst/>
            <a:gdLst/>
            <a:ahLst/>
            <a:cxnLst/>
            <a:rect l="l" t="t" r="r" b="b"/>
            <a:pathLst>
              <a:path w="278129" h="3154679">
                <a:moveTo>
                  <a:pt x="0" y="0"/>
                </a:moveTo>
                <a:lnTo>
                  <a:pt x="278129" y="0"/>
                </a:lnTo>
                <a:lnTo>
                  <a:pt x="278129" y="3154680"/>
                </a:lnTo>
                <a:lnTo>
                  <a:pt x="0" y="3154680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87432" y="2513743"/>
            <a:ext cx="209169" cy="2692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87432" y="2513743"/>
            <a:ext cx="209550" cy="2693194"/>
          </a:xfrm>
          <a:custGeom>
            <a:avLst/>
            <a:gdLst/>
            <a:ahLst/>
            <a:cxnLst/>
            <a:rect l="l" t="t" r="r" b="b"/>
            <a:pathLst>
              <a:path w="279400" h="3590925">
                <a:moveTo>
                  <a:pt x="0" y="0"/>
                </a:moveTo>
                <a:lnTo>
                  <a:pt x="278892" y="0"/>
                </a:lnTo>
                <a:lnTo>
                  <a:pt x="278892" y="3590544"/>
                </a:lnTo>
                <a:lnTo>
                  <a:pt x="0" y="3590544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53801" y="2186844"/>
            <a:ext cx="208597" cy="30198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553800" y="2186845"/>
            <a:ext cx="208598" cy="3019901"/>
          </a:xfrm>
          <a:custGeom>
            <a:avLst/>
            <a:gdLst/>
            <a:ahLst/>
            <a:cxnLst/>
            <a:rect l="l" t="t" r="r" b="b"/>
            <a:pathLst>
              <a:path w="278129" h="4026535">
                <a:moveTo>
                  <a:pt x="0" y="0"/>
                </a:moveTo>
                <a:lnTo>
                  <a:pt x="278129" y="0"/>
                </a:lnTo>
                <a:lnTo>
                  <a:pt x="278129" y="4026408"/>
                </a:lnTo>
                <a:lnTo>
                  <a:pt x="0" y="4026408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559909" y="5178362"/>
            <a:ext cx="208598" cy="28575"/>
          </a:xfrm>
          <a:custGeom>
            <a:avLst/>
            <a:gdLst/>
            <a:ahLst/>
            <a:cxnLst/>
            <a:rect l="l" t="t" r="r" b="b"/>
            <a:pathLst>
              <a:path w="278130" h="38100">
                <a:moveTo>
                  <a:pt x="0" y="37719"/>
                </a:moveTo>
                <a:lnTo>
                  <a:pt x="278130" y="37719"/>
                </a:lnTo>
                <a:lnTo>
                  <a:pt x="278130" y="0"/>
                </a:lnTo>
                <a:lnTo>
                  <a:pt x="0" y="0"/>
                </a:lnTo>
                <a:lnTo>
                  <a:pt x="0" y="37719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25706" y="4721448"/>
            <a:ext cx="208598" cy="276701"/>
          </a:xfrm>
          <a:custGeom>
            <a:avLst/>
            <a:gdLst/>
            <a:ahLst/>
            <a:cxnLst/>
            <a:rect l="l" t="t" r="r" b="b"/>
            <a:pathLst>
              <a:path w="278130" h="368935">
                <a:moveTo>
                  <a:pt x="0" y="368427"/>
                </a:moveTo>
                <a:lnTo>
                  <a:pt x="278130" y="368427"/>
                </a:lnTo>
                <a:lnTo>
                  <a:pt x="278130" y="0"/>
                </a:lnTo>
                <a:lnTo>
                  <a:pt x="0" y="0"/>
                </a:lnTo>
                <a:lnTo>
                  <a:pt x="0" y="368427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25706" y="5178362"/>
            <a:ext cx="208598" cy="28575"/>
          </a:xfrm>
          <a:custGeom>
            <a:avLst/>
            <a:gdLst/>
            <a:ahLst/>
            <a:cxnLst/>
            <a:rect l="l" t="t" r="r" b="b"/>
            <a:pathLst>
              <a:path w="278130" h="38100">
                <a:moveTo>
                  <a:pt x="0" y="37719"/>
                </a:moveTo>
                <a:lnTo>
                  <a:pt x="278130" y="37719"/>
                </a:lnTo>
                <a:lnTo>
                  <a:pt x="278130" y="0"/>
                </a:lnTo>
                <a:lnTo>
                  <a:pt x="0" y="0"/>
                </a:lnTo>
                <a:lnTo>
                  <a:pt x="0" y="37719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91504" y="4532853"/>
            <a:ext cx="209550" cy="465296"/>
          </a:xfrm>
          <a:custGeom>
            <a:avLst/>
            <a:gdLst/>
            <a:ahLst/>
            <a:cxnLst/>
            <a:rect l="l" t="t" r="r" b="b"/>
            <a:pathLst>
              <a:path w="279400" h="620395">
                <a:moveTo>
                  <a:pt x="0" y="619887"/>
                </a:moveTo>
                <a:lnTo>
                  <a:pt x="278891" y="619887"/>
                </a:lnTo>
                <a:lnTo>
                  <a:pt x="278891" y="0"/>
                </a:lnTo>
                <a:lnTo>
                  <a:pt x="0" y="0"/>
                </a:lnTo>
                <a:lnTo>
                  <a:pt x="0" y="619887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91504" y="5178362"/>
            <a:ext cx="209550" cy="28575"/>
          </a:xfrm>
          <a:custGeom>
            <a:avLst/>
            <a:gdLst/>
            <a:ahLst/>
            <a:cxnLst/>
            <a:rect l="l" t="t" r="r" b="b"/>
            <a:pathLst>
              <a:path w="279400" h="38100">
                <a:moveTo>
                  <a:pt x="0" y="37719"/>
                </a:moveTo>
                <a:lnTo>
                  <a:pt x="278891" y="37719"/>
                </a:lnTo>
                <a:lnTo>
                  <a:pt x="278891" y="0"/>
                </a:lnTo>
                <a:lnTo>
                  <a:pt x="0" y="0"/>
                </a:lnTo>
                <a:lnTo>
                  <a:pt x="0" y="37719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57872" y="4148233"/>
            <a:ext cx="208598" cy="849630"/>
          </a:xfrm>
          <a:custGeom>
            <a:avLst/>
            <a:gdLst/>
            <a:ahLst/>
            <a:cxnLst/>
            <a:rect l="l" t="t" r="r" b="b"/>
            <a:pathLst>
              <a:path w="278129" h="1132839">
                <a:moveTo>
                  <a:pt x="0" y="1132713"/>
                </a:moveTo>
                <a:lnTo>
                  <a:pt x="278129" y="1132713"/>
                </a:lnTo>
                <a:lnTo>
                  <a:pt x="278129" y="0"/>
                </a:lnTo>
                <a:lnTo>
                  <a:pt x="0" y="0"/>
                </a:lnTo>
                <a:lnTo>
                  <a:pt x="0" y="1132713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557872" y="5178362"/>
            <a:ext cx="208598" cy="28575"/>
          </a:xfrm>
          <a:custGeom>
            <a:avLst/>
            <a:gdLst/>
            <a:ahLst/>
            <a:cxnLst/>
            <a:rect l="l" t="t" r="r" b="b"/>
            <a:pathLst>
              <a:path w="278129" h="38100">
                <a:moveTo>
                  <a:pt x="0" y="37719"/>
                </a:moveTo>
                <a:lnTo>
                  <a:pt x="278129" y="37719"/>
                </a:lnTo>
                <a:lnTo>
                  <a:pt x="278129" y="0"/>
                </a:lnTo>
                <a:lnTo>
                  <a:pt x="0" y="0"/>
                </a:lnTo>
                <a:lnTo>
                  <a:pt x="0" y="37719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223670" y="3821335"/>
            <a:ext cx="208598" cy="1176814"/>
          </a:xfrm>
          <a:custGeom>
            <a:avLst/>
            <a:gdLst/>
            <a:ahLst/>
            <a:cxnLst/>
            <a:rect l="l" t="t" r="r" b="b"/>
            <a:pathLst>
              <a:path w="278129" h="1569085">
                <a:moveTo>
                  <a:pt x="0" y="1568577"/>
                </a:moveTo>
                <a:lnTo>
                  <a:pt x="278129" y="1568577"/>
                </a:lnTo>
                <a:lnTo>
                  <a:pt x="278129" y="0"/>
                </a:lnTo>
                <a:lnTo>
                  <a:pt x="0" y="0"/>
                </a:lnTo>
                <a:lnTo>
                  <a:pt x="0" y="1568577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23670" y="5178362"/>
            <a:ext cx="208598" cy="28575"/>
          </a:xfrm>
          <a:custGeom>
            <a:avLst/>
            <a:gdLst/>
            <a:ahLst/>
            <a:cxnLst/>
            <a:rect l="l" t="t" r="r" b="b"/>
            <a:pathLst>
              <a:path w="278129" h="38100">
                <a:moveTo>
                  <a:pt x="0" y="37719"/>
                </a:moveTo>
                <a:lnTo>
                  <a:pt x="278129" y="37719"/>
                </a:lnTo>
                <a:lnTo>
                  <a:pt x="278129" y="0"/>
                </a:lnTo>
                <a:lnTo>
                  <a:pt x="0" y="0"/>
                </a:lnTo>
                <a:lnTo>
                  <a:pt x="0" y="37719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559909" y="5077492"/>
            <a:ext cx="208598" cy="129540"/>
          </a:xfrm>
          <a:custGeom>
            <a:avLst/>
            <a:gdLst/>
            <a:ahLst/>
            <a:cxnLst/>
            <a:rect l="l" t="t" r="r" b="b"/>
            <a:pathLst>
              <a:path w="278130" h="172720">
                <a:moveTo>
                  <a:pt x="0" y="0"/>
                </a:moveTo>
                <a:lnTo>
                  <a:pt x="278130" y="0"/>
                </a:lnTo>
                <a:lnTo>
                  <a:pt x="278130" y="172212"/>
                </a:lnTo>
                <a:lnTo>
                  <a:pt x="0" y="172212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225706" y="4721448"/>
            <a:ext cx="208598" cy="485299"/>
          </a:xfrm>
          <a:custGeom>
            <a:avLst/>
            <a:gdLst/>
            <a:ahLst/>
            <a:cxnLst/>
            <a:rect l="l" t="t" r="r" b="b"/>
            <a:pathLst>
              <a:path w="278130" h="647064">
                <a:moveTo>
                  <a:pt x="0" y="0"/>
                </a:moveTo>
                <a:lnTo>
                  <a:pt x="278130" y="0"/>
                </a:lnTo>
                <a:lnTo>
                  <a:pt x="278130" y="646938"/>
                </a:lnTo>
                <a:lnTo>
                  <a:pt x="0" y="646938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891504" y="4532853"/>
            <a:ext cx="209550" cy="673894"/>
          </a:xfrm>
          <a:custGeom>
            <a:avLst/>
            <a:gdLst/>
            <a:ahLst/>
            <a:cxnLst/>
            <a:rect l="l" t="t" r="r" b="b"/>
            <a:pathLst>
              <a:path w="279400" h="898525">
                <a:moveTo>
                  <a:pt x="0" y="0"/>
                </a:moveTo>
                <a:lnTo>
                  <a:pt x="278891" y="0"/>
                </a:lnTo>
                <a:lnTo>
                  <a:pt x="278891" y="898397"/>
                </a:lnTo>
                <a:lnTo>
                  <a:pt x="0" y="898397"/>
                </a:lnTo>
                <a:lnTo>
                  <a:pt x="0" y="0"/>
                </a:lnTo>
                <a:close/>
              </a:path>
            </a:pathLst>
          </a:custGeom>
          <a:ln w="9905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557872" y="4148233"/>
            <a:ext cx="208598" cy="1058704"/>
          </a:xfrm>
          <a:custGeom>
            <a:avLst/>
            <a:gdLst/>
            <a:ahLst/>
            <a:cxnLst/>
            <a:rect l="l" t="t" r="r" b="b"/>
            <a:pathLst>
              <a:path w="278129" h="1411604">
                <a:moveTo>
                  <a:pt x="0" y="0"/>
                </a:moveTo>
                <a:lnTo>
                  <a:pt x="278129" y="0"/>
                </a:lnTo>
                <a:lnTo>
                  <a:pt x="278129" y="1411224"/>
                </a:lnTo>
                <a:lnTo>
                  <a:pt x="0" y="1411224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223670" y="3821335"/>
            <a:ext cx="208598" cy="1385411"/>
          </a:xfrm>
          <a:custGeom>
            <a:avLst/>
            <a:gdLst/>
            <a:ahLst/>
            <a:cxnLst/>
            <a:rect l="l" t="t" r="r" b="b"/>
            <a:pathLst>
              <a:path w="278129" h="1847214">
                <a:moveTo>
                  <a:pt x="0" y="0"/>
                </a:moveTo>
                <a:lnTo>
                  <a:pt x="278129" y="0"/>
                </a:lnTo>
                <a:lnTo>
                  <a:pt x="278129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ln w="9906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331309" y="5206651"/>
            <a:ext cx="6659880" cy="0"/>
          </a:xfrm>
          <a:custGeom>
            <a:avLst/>
            <a:gdLst/>
            <a:ahLst/>
            <a:cxnLst/>
            <a:rect l="l" t="t" r="r" b="b"/>
            <a:pathLst>
              <a:path w="8879840">
                <a:moveTo>
                  <a:pt x="0" y="0"/>
                </a:moveTo>
                <a:lnTo>
                  <a:pt x="8879586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664208" y="2036254"/>
            <a:ext cx="5994082" cy="2838926"/>
          </a:xfrm>
          <a:custGeom>
            <a:avLst/>
            <a:gdLst/>
            <a:ahLst/>
            <a:cxnLst/>
            <a:rect l="l" t="t" r="r" b="b"/>
            <a:pathLst>
              <a:path w="7992109" h="3785235">
                <a:moveTo>
                  <a:pt x="0" y="3784854"/>
                </a:moveTo>
                <a:lnTo>
                  <a:pt x="887730" y="3531869"/>
                </a:lnTo>
                <a:lnTo>
                  <a:pt x="1775460" y="3310890"/>
                </a:lnTo>
                <a:lnTo>
                  <a:pt x="2663952" y="3034284"/>
                </a:lnTo>
                <a:lnTo>
                  <a:pt x="3551682" y="2528316"/>
                </a:lnTo>
                <a:lnTo>
                  <a:pt x="4439412" y="2023109"/>
                </a:lnTo>
                <a:lnTo>
                  <a:pt x="5327904" y="1517141"/>
                </a:lnTo>
                <a:lnTo>
                  <a:pt x="6215634" y="1011935"/>
                </a:lnTo>
                <a:lnTo>
                  <a:pt x="7104126" y="505967"/>
                </a:lnTo>
                <a:lnTo>
                  <a:pt x="7991856" y="0"/>
                </a:lnTo>
              </a:path>
            </a:pathLst>
          </a:custGeom>
          <a:ln w="28956">
            <a:solidFill>
              <a:srgbClr val="005BB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636206" y="4847496"/>
            <a:ext cx="54292" cy="54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302575" y="4657758"/>
            <a:ext cx="54292" cy="54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968372" y="4491451"/>
            <a:ext cx="54292" cy="542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634170" y="4284568"/>
            <a:ext cx="54292" cy="542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300539" y="3905092"/>
            <a:ext cx="54292" cy="54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966336" y="3525616"/>
            <a:ext cx="54292" cy="542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632132" y="3146712"/>
            <a:ext cx="54292" cy="54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298502" y="2767234"/>
            <a:ext cx="54292" cy="542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964298" y="2387760"/>
            <a:ext cx="54292" cy="542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630096" y="2008855"/>
            <a:ext cx="54292" cy="542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440180" y="4997768"/>
            <a:ext cx="448151" cy="180975"/>
          </a:xfrm>
          <a:custGeom>
            <a:avLst/>
            <a:gdLst/>
            <a:ahLst/>
            <a:cxnLst/>
            <a:rect l="l" t="t" r="r" b="b"/>
            <a:pathLst>
              <a:path w="597535" h="241300">
                <a:moveTo>
                  <a:pt x="0" y="0"/>
                </a:moveTo>
                <a:lnTo>
                  <a:pt x="597407" y="0"/>
                </a:lnTo>
                <a:lnTo>
                  <a:pt x="597407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490252" y="5011525"/>
            <a:ext cx="37861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25,459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105978" y="4997768"/>
            <a:ext cx="448151" cy="180975"/>
          </a:xfrm>
          <a:custGeom>
            <a:avLst/>
            <a:gdLst/>
            <a:ahLst/>
            <a:cxnLst/>
            <a:rect l="l" t="t" r="r" b="b"/>
            <a:pathLst>
              <a:path w="597535" h="241300">
                <a:moveTo>
                  <a:pt x="0" y="0"/>
                </a:moveTo>
                <a:lnTo>
                  <a:pt x="597407" y="0"/>
                </a:lnTo>
                <a:lnTo>
                  <a:pt x="597407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156244" y="5011525"/>
            <a:ext cx="37861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95,508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739199" y="4997768"/>
            <a:ext cx="513874" cy="180975"/>
          </a:xfrm>
          <a:custGeom>
            <a:avLst/>
            <a:gdLst/>
            <a:ahLst/>
            <a:cxnLst/>
            <a:rect l="l" t="t" r="r" b="b"/>
            <a:pathLst>
              <a:path w="685164" h="241300">
                <a:moveTo>
                  <a:pt x="0" y="0"/>
                </a:moveTo>
                <a:lnTo>
                  <a:pt x="685038" y="0"/>
                </a:lnTo>
                <a:lnTo>
                  <a:pt x="685038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789661" y="5011525"/>
            <a:ext cx="31146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132,7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404997" y="4997768"/>
            <a:ext cx="513874" cy="180975"/>
          </a:xfrm>
          <a:custGeom>
            <a:avLst/>
            <a:gdLst/>
            <a:ahLst/>
            <a:cxnLst/>
            <a:rect l="l" t="t" r="r" b="b"/>
            <a:pathLst>
              <a:path w="685164" h="241300">
                <a:moveTo>
                  <a:pt x="0" y="0"/>
                </a:moveTo>
                <a:lnTo>
                  <a:pt x="685038" y="0"/>
                </a:lnTo>
                <a:lnTo>
                  <a:pt x="685038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083367" y="5011525"/>
            <a:ext cx="683419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  <a:tabLst>
                <a:tab pos="381476" algn="l"/>
              </a:tabLs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0</a:t>
            </a:r>
            <a:r>
              <a:rPr sz="900" b="1" dirty="0">
                <a:solidFill>
                  <a:srgbClr val="404040"/>
                </a:solidFill>
                <a:latin typeface="Segoe UI"/>
                <a:cs typeface="Segoe UI"/>
              </a:rPr>
              <a:t>9	</a:t>
            </a: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208,3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070795" y="4997768"/>
            <a:ext cx="514350" cy="180975"/>
          </a:xfrm>
          <a:custGeom>
            <a:avLst/>
            <a:gdLst/>
            <a:ahLst/>
            <a:cxnLst/>
            <a:rect l="l" t="t" r="r" b="b"/>
            <a:pathLst>
              <a:path w="685800" h="241300">
                <a:moveTo>
                  <a:pt x="0" y="0"/>
                </a:moveTo>
                <a:lnTo>
                  <a:pt x="685800" y="0"/>
                </a:lnTo>
                <a:lnTo>
                  <a:pt x="685800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737163" y="4997768"/>
            <a:ext cx="513874" cy="180975"/>
          </a:xfrm>
          <a:custGeom>
            <a:avLst/>
            <a:gdLst/>
            <a:ahLst/>
            <a:cxnLst/>
            <a:rect l="l" t="t" r="r" b="b"/>
            <a:pathLst>
              <a:path w="685165" h="241300">
                <a:moveTo>
                  <a:pt x="0" y="0"/>
                </a:moveTo>
                <a:lnTo>
                  <a:pt x="685038" y="0"/>
                </a:lnTo>
                <a:lnTo>
                  <a:pt x="685038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402961" y="4997768"/>
            <a:ext cx="513874" cy="180975"/>
          </a:xfrm>
          <a:custGeom>
            <a:avLst/>
            <a:gdLst/>
            <a:ahLst/>
            <a:cxnLst/>
            <a:rect l="l" t="t" r="r" b="b"/>
            <a:pathLst>
              <a:path w="685165" h="241300">
                <a:moveTo>
                  <a:pt x="0" y="0"/>
                </a:moveTo>
                <a:lnTo>
                  <a:pt x="685038" y="0"/>
                </a:lnTo>
                <a:lnTo>
                  <a:pt x="685038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463154" y="5011525"/>
            <a:ext cx="43481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401,470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068759" y="4997768"/>
            <a:ext cx="514350" cy="180975"/>
          </a:xfrm>
          <a:custGeom>
            <a:avLst/>
            <a:gdLst/>
            <a:ahLst/>
            <a:cxnLst/>
            <a:rect l="l" t="t" r="r" b="b"/>
            <a:pathLst>
              <a:path w="685800" h="241300">
                <a:moveTo>
                  <a:pt x="0" y="0"/>
                </a:moveTo>
                <a:lnTo>
                  <a:pt x="685800" y="0"/>
                </a:lnTo>
                <a:lnTo>
                  <a:pt x="685800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129145" y="5011525"/>
            <a:ext cx="43481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465,839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735127" y="4997768"/>
            <a:ext cx="513874" cy="180975"/>
          </a:xfrm>
          <a:custGeom>
            <a:avLst/>
            <a:gdLst/>
            <a:ahLst/>
            <a:cxnLst/>
            <a:rect l="l" t="t" r="r" b="b"/>
            <a:pathLst>
              <a:path w="685165" h="241300">
                <a:moveTo>
                  <a:pt x="0" y="0"/>
                </a:moveTo>
                <a:lnTo>
                  <a:pt x="685037" y="0"/>
                </a:lnTo>
                <a:lnTo>
                  <a:pt x="685037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795136" y="5011525"/>
            <a:ext cx="43481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530,207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400925" y="4997768"/>
            <a:ext cx="514350" cy="180975"/>
          </a:xfrm>
          <a:custGeom>
            <a:avLst/>
            <a:gdLst/>
            <a:ahLst/>
            <a:cxnLst/>
            <a:rect l="l" t="t" r="r" b="b"/>
            <a:pathLst>
              <a:path w="685800" h="241300">
                <a:moveTo>
                  <a:pt x="0" y="0"/>
                </a:moveTo>
                <a:lnTo>
                  <a:pt x="685800" y="0"/>
                </a:lnTo>
                <a:lnTo>
                  <a:pt x="685800" y="240792"/>
                </a:lnTo>
                <a:lnTo>
                  <a:pt x="0" y="2407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461129" y="5011525"/>
            <a:ext cx="43481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594,575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661886" y="4059650"/>
            <a:ext cx="19526" cy="252889"/>
          </a:xfrm>
          <a:custGeom>
            <a:avLst/>
            <a:gdLst/>
            <a:ahLst/>
            <a:cxnLst/>
            <a:rect l="l" t="t" r="r" b="b"/>
            <a:pathLst>
              <a:path w="26035" h="337185">
                <a:moveTo>
                  <a:pt x="0" y="336804"/>
                </a:moveTo>
                <a:lnTo>
                  <a:pt x="25908" y="0"/>
                </a:lnTo>
              </a:path>
            </a:pathLst>
          </a:custGeom>
          <a:ln w="9906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588550" y="4655866"/>
            <a:ext cx="15049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56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254577" y="4466242"/>
            <a:ext cx="15049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88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888027" y="4300279"/>
            <a:ext cx="2162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116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573001" y="3897649"/>
            <a:ext cx="2162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151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219942" y="3713659"/>
            <a:ext cx="2162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215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885968" y="3334411"/>
            <a:ext cx="2162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279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551994" y="2955164"/>
            <a:ext cx="2162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343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218020" y="2575917"/>
            <a:ext cx="2162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407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884047" y="2196669"/>
            <a:ext cx="2162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471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550073" y="1817422"/>
            <a:ext cx="21621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535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098827" y="5121035"/>
            <a:ext cx="8096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098828" y="4528504"/>
            <a:ext cx="20431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100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098828" y="3935972"/>
            <a:ext cx="20431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098828" y="3343441"/>
            <a:ext cx="20431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300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098828" y="2750910"/>
            <a:ext cx="20431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400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098828" y="2158378"/>
            <a:ext cx="20431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500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098828" y="1565848"/>
            <a:ext cx="20431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600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65263" y="5121377"/>
            <a:ext cx="6477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-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79055" y="4613428"/>
            <a:ext cx="4133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1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0,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779055" y="4105479"/>
            <a:ext cx="4133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0,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779055" y="3597530"/>
            <a:ext cx="4133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3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0,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79055" y="3089581"/>
            <a:ext cx="4133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4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0,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79055" y="2581632"/>
            <a:ext cx="4133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5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0,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79055" y="2073682"/>
            <a:ext cx="4133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6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0,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79055" y="1565733"/>
            <a:ext cx="41338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7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0,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531607" y="5288941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2014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197632" y="5288941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2015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863659" y="5288941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2016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529685" y="5288941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2017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527763" y="5288941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2020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193789" y="5288941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2021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859815" y="5288941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2022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525842" y="5288941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2023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8312164" y="3085108"/>
            <a:ext cx="138499" cy="689133"/>
          </a:xfrm>
          <a:prstGeom prst="rect">
            <a:avLst/>
          </a:prstGeom>
        </p:spPr>
        <p:txBody>
          <a:bodyPr vert="vert270" wrap="square" lIns="0" tIns="18574" rIns="0" bIns="0" rtlCol="0">
            <a:spAutoFit/>
          </a:bodyPr>
          <a:lstStyle/>
          <a:p>
            <a:pPr marL="9525" defTabSz="685800" fontAlgn="auto">
              <a:spcBef>
                <a:spcPts val="146"/>
              </a:spcBef>
              <a:spcAft>
                <a:spcPts val="0"/>
              </a:spcAft>
            </a:pP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Unique</a:t>
            </a:r>
            <a:r>
              <a:rPr sz="900" spc="-38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Users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66854" y="2620245"/>
            <a:ext cx="138499" cy="1617821"/>
          </a:xfrm>
          <a:prstGeom prst="rect">
            <a:avLst/>
          </a:prstGeom>
        </p:spPr>
        <p:txBody>
          <a:bodyPr vert="vert270" wrap="square" lIns="0" tIns="18574" rIns="0" bIns="0" rtlCol="0">
            <a:spAutoFit/>
          </a:bodyPr>
          <a:lstStyle/>
          <a:p>
            <a:pPr marL="9525" defTabSz="685800" fontAlgn="auto">
              <a:spcBef>
                <a:spcPts val="146"/>
              </a:spcBef>
              <a:spcAft>
                <a:spcPts val="0"/>
              </a:spcAft>
            </a:pP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EV Annual Energy</a:t>
            </a:r>
            <a:r>
              <a:rPr sz="900" spc="-38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Consumption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3720179" y="5572410"/>
            <a:ext cx="182880" cy="68580"/>
          </a:xfrm>
          <a:custGeom>
            <a:avLst/>
            <a:gdLst/>
            <a:ahLst/>
            <a:cxnLst/>
            <a:rect l="l" t="t" r="r" b="b"/>
            <a:pathLst>
              <a:path w="243839" h="91439">
                <a:moveTo>
                  <a:pt x="0" y="0"/>
                </a:moveTo>
                <a:lnTo>
                  <a:pt x="243839" y="0"/>
                </a:lnTo>
                <a:lnTo>
                  <a:pt x="243839" y="91440"/>
                </a:lnTo>
                <a:lnTo>
                  <a:pt x="0" y="91440"/>
                </a:lnTo>
                <a:lnTo>
                  <a:pt x="0" y="0"/>
                </a:lnTo>
                <a:close/>
              </a:path>
            </a:pathLst>
          </a:custGeom>
          <a:solidFill>
            <a:srgbClr val="073479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749358" y="5011524"/>
            <a:ext cx="1016318" cy="6592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  <a:tabLst>
                <a:tab pos="381476" algn="l"/>
              </a:tabLs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65	272,734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93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42399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2018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marL="162878" algn="ctr" defTabSz="685800" fontAlgn="auto">
              <a:spcBef>
                <a:spcPts val="746"/>
              </a:spcBef>
              <a:spcAft>
                <a:spcPts val="0"/>
              </a:spcAft>
            </a:pP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EV Energy</a:t>
            </a:r>
            <a:r>
              <a:rPr sz="900" spc="-38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(kWh)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886325" y="5579269"/>
            <a:ext cx="182880" cy="542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787636" y="5011524"/>
            <a:ext cx="584835" cy="6592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134779" algn="ctr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b="1" spc="-4" dirty="0">
                <a:solidFill>
                  <a:srgbClr val="404040"/>
                </a:solidFill>
                <a:latin typeface="Segoe UI"/>
                <a:cs typeface="Segoe UI"/>
              </a:rPr>
              <a:t>337,102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26"/>
              </a:spcBef>
              <a:spcAft>
                <a:spcPts val="0"/>
              </a:spcAft>
            </a:pPr>
            <a:endParaRPr sz="93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64783"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2019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marL="300514" defTabSz="685800" fontAlgn="auto">
              <a:spcBef>
                <a:spcPts val="746"/>
              </a:spcBef>
              <a:spcAft>
                <a:spcPts val="0"/>
              </a:spcAft>
            </a:pP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U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se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rs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1" y="5546978"/>
            <a:ext cx="1282445" cy="4537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 txBox="1">
            <a:spLocks noGrp="1"/>
          </p:cNvSpPr>
          <p:nvPr>
            <p:ph type="sldNum" sz="quarter" idx="7"/>
          </p:nvPr>
        </p:nvSpPr>
        <p:spPr>
          <a:xfrm>
            <a:off x="6488792" y="5781744"/>
            <a:ext cx="100727" cy="3810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dirty="0"/>
              <a:t>|</a:t>
            </a:r>
            <a:r>
              <a:rPr spc="-45" dirty="0"/>
              <a:t> </a:t>
            </a:r>
            <a:fld id="{81D60167-4931-47E6-BA6A-407CBD079E47}" type="slidenum">
              <a:rPr dirty="0"/>
              <a:pPr marL="9525" defTabSz="685800" fontAlgn="auto">
                <a:spcBef>
                  <a:spcPts val="135"/>
                </a:spcBef>
                <a:spcAft>
                  <a:spcPts val="0"/>
                </a:spcAft>
              </a:pPr>
              <a:t>64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7002531"/>
      </p:ext>
    </p:extLst>
  </p:cSld>
  <p:clrMapOvr>
    <a:masterClrMapping/>
  </p:clrMapOvr>
  <p:transition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54" y="5444109"/>
            <a:ext cx="939545" cy="5234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8199" y="1099851"/>
            <a:ext cx="824484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dirty="0"/>
              <a:t>66 </a:t>
            </a:r>
            <a:r>
              <a:rPr sz="3000" spc="-8" dirty="0"/>
              <a:t>charging events/workday </a:t>
            </a:r>
            <a:r>
              <a:rPr sz="3000" dirty="0"/>
              <a:t>// </a:t>
            </a:r>
            <a:r>
              <a:rPr sz="3000" spc="-4" dirty="0"/>
              <a:t>15-20kWh</a:t>
            </a:r>
            <a:r>
              <a:rPr sz="3000" spc="19" dirty="0"/>
              <a:t> </a:t>
            </a:r>
            <a:r>
              <a:rPr sz="3000" spc="-8" dirty="0"/>
              <a:t>charge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8629650" y="4097941"/>
            <a:ext cx="37148" cy="0"/>
          </a:xfrm>
          <a:custGeom>
            <a:avLst/>
            <a:gdLst/>
            <a:ahLst/>
            <a:cxnLst/>
            <a:rect l="l" t="t" r="r" b="b"/>
            <a:pathLst>
              <a:path w="49529">
                <a:moveTo>
                  <a:pt x="0" y="0"/>
                </a:moveTo>
                <a:lnTo>
                  <a:pt x="49149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82775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35898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88452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41577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94130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47254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00378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52932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06056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58609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011734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864857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17411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70536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23660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276213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29337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81891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35015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688139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40693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393817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46370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099495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952619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05172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658296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510849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63974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17098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069652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922776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775329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628454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81577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334131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187255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39809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892933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746057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598611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451735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304859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157413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010537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863090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716214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7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569338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421892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75016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127569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80694" y="4097941"/>
            <a:ext cx="73819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33818" y="4097941"/>
            <a:ext cx="73343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23233" y="4097941"/>
            <a:ext cx="37148" cy="0"/>
          </a:xfrm>
          <a:custGeom>
            <a:avLst/>
            <a:gdLst/>
            <a:ahLst/>
            <a:cxnLst/>
            <a:rect l="l" t="t" r="r" b="b"/>
            <a:pathLst>
              <a:path w="49530">
                <a:moveTo>
                  <a:pt x="0" y="0"/>
                </a:moveTo>
                <a:lnTo>
                  <a:pt x="49148" y="0"/>
                </a:lnTo>
              </a:path>
            </a:pathLst>
          </a:custGeom>
          <a:ln w="990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23234" y="3829907"/>
            <a:ext cx="7943374" cy="0"/>
          </a:xfrm>
          <a:custGeom>
            <a:avLst/>
            <a:gdLst/>
            <a:ahLst/>
            <a:cxnLst/>
            <a:rect l="l" t="t" r="r" b="b"/>
            <a:pathLst>
              <a:path w="10591165">
                <a:moveTo>
                  <a:pt x="0" y="0"/>
                </a:moveTo>
                <a:lnTo>
                  <a:pt x="10591038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23234" y="3562445"/>
            <a:ext cx="7943374" cy="0"/>
          </a:xfrm>
          <a:custGeom>
            <a:avLst/>
            <a:gdLst/>
            <a:ahLst/>
            <a:cxnLst/>
            <a:rect l="l" t="t" r="r" b="b"/>
            <a:pathLst>
              <a:path w="10591165">
                <a:moveTo>
                  <a:pt x="0" y="0"/>
                </a:moveTo>
                <a:lnTo>
                  <a:pt x="10591038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23234" y="3294983"/>
            <a:ext cx="7943374" cy="0"/>
          </a:xfrm>
          <a:custGeom>
            <a:avLst/>
            <a:gdLst/>
            <a:ahLst/>
            <a:cxnLst/>
            <a:rect l="l" t="t" r="r" b="b"/>
            <a:pathLst>
              <a:path w="10591165">
                <a:moveTo>
                  <a:pt x="0" y="0"/>
                </a:moveTo>
                <a:lnTo>
                  <a:pt x="10591038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23234" y="3026949"/>
            <a:ext cx="7943374" cy="0"/>
          </a:xfrm>
          <a:custGeom>
            <a:avLst/>
            <a:gdLst/>
            <a:ahLst/>
            <a:cxnLst/>
            <a:rect l="l" t="t" r="r" b="b"/>
            <a:pathLst>
              <a:path w="10591165">
                <a:moveTo>
                  <a:pt x="0" y="0"/>
                </a:moveTo>
                <a:lnTo>
                  <a:pt x="10591038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23234" y="2759488"/>
            <a:ext cx="7943374" cy="0"/>
          </a:xfrm>
          <a:custGeom>
            <a:avLst/>
            <a:gdLst/>
            <a:ahLst/>
            <a:cxnLst/>
            <a:rect l="l" t="t" r="r" b="b"/>
            <a:pathLst>
              <a:path w="10591165">
                <a:moveTo>
                  <a:pt x="0" y="0"/>
                </a:moveTo>
                <a:lnTo>
                  <a:pt x="10591038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23234" y="2492026"/>
            <a:ext cx="7943374" cy="0"/>
          </a:xfrm>
          <a:custGeom>
            <a:avLst/>
            <a:gdLst/>
            <a:ahLst/>
            <a:cxnLst/>
            <a:rect l="l" t="t" r="r" b="b"/>
            <a:pathLst>
              <a:path w="10591165">
                <a:moveTo>
                  <a:pt x="0" y="0"/>
                </a:moveTo>
                <a:lnTo>
                  <a:pt x="10591038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60095" y="4071366"/>
            <a:ext cx="73819" cy="294323"/>
          </a:xfrm>
          <a:custGeom>
            <a:avLst/>
            <a:gdLst/>
            <a:ahLst/>
            <a:cxnLst/>
            <a:rect l="l" t="t" r="r" b="b"/>
            <a:pathLst>
              <a:path w="98425" h="392429">
                <a:moveTo>
                  <a:pt x="98297" y="0"/>
                </a:moveTo>
                <a:lnTo>
                  <a:pt x="0" y="0"/>
                </a:lnTo>
                <a:lnTo>
                  <a:pt x="0" y="392430"/>
                </a:lnTo>
                <a:lnTo>
                  <a:pt x="98297" y="392430"/>
                </a:lnTo>
                <a:lnTo>
                  <a:pt x="98297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06971" y="4094225"/>
            <a:ext cx="73819" cy="271463"/>
          </a:xfrm>
          <a:custGeom>
            <a:avLst/>
            <a:gdLst/>
            <a:ahLst/>
            <a:cxnLst/>
            <a:rect l="l" t="t" r="r" b="b"/>
            <a:pathLst>
              <a:path w="98425" h="361950">
                <a:moveTo>
                  <a:pt x="98297" y="0"/>
                </a:moveTo>
                <a:lnTo>
                  <a:pt x="0" y="0"/>
                </a:lnTo>
                <a:lnTo>
                  <a:pt x="0" y="361949"/>
                </a:lnTo>
                <a:lnTo>
                  <a:pt x="98297" y="361949"/>
                </a:lnTo>
                <a:lnTo>
                  <a:pt x="98297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054417" y="4089653"/>
            <a:ext cx="73343" cy="276225"/>
          </a:xfrm>
          <a:custGeom>
            <a:avLst/>
            <a:gdLst/>
            <a:ahLst/>
            <a:cxnLst/>
            <a:rect l="l" t="t" r="r" b="b"/>
            <a:pathLst>
              <a:path w="97790" h="368300">
                <a:moveTo>
                  <a:pt x="97535" y="0"/>
                </a:moveTo>
                <a:lnTo>
                  <a:pt x="0" y="0"/>
                </a:lnTo>
                <a:lnTo>
                  <a:pt x="0" y="368045"/>
                </a:lnTo>
                <a:lnTo>
                  <a:pt x="97535" y="368045"/>
                </a:lnTo>
                <a:lnTo>
                  <a:pt x="97535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201293" y="4076510"/>
            <a:ext cx="73819" cy="289560"/>
          </a:xfrm>
          <a:custGeom>
            <a:avLst/>
            <a:gdLst/>
            <a:ahLst/>
            <a:cxnLst/>
            <a:rect l="l" t="t" r="r" b="b"/>
            <a:pathLst>
              <a:path w="98425" h="386079">
                <a:moveTo>
                  <a:pt x="98298" y="0"/>
                </a:moveTo>
                <a:lnTo>
                  <a:pt x="0" y="0"/>
                </a:lnTo>
                <a:lnTo>
                  <a:pt x="0" y="385571"/>
                </a:lnTo>
                <a:lnTo>
                  <a:pt x="98298" y="385571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348168" y="4066222"/>
            <a:ext cx="73819" cy="299561"/>
          </a:xfrm>
          <a:custGeom>
            <a:avLst/>
            <a:gdLst/>
            <a:ahLst/>
            <a:cxnLst/>
            <a:rect l="l" t="t" r="r" b="b"/>
            <a:pathLst>
              <a:path w="98425" h="399414">
                <a:moveTo>
                  <a:pt x="98298" y="0"/>
                </a:moveTo>
                <a:lnTo>
                  <a:pt x="0" y="0"/>
                </a:lnTo>
                <a:lnTo>
                  <a:pt x="0" y="399288"/>
                </a:lnTo>
                <a:lnTo>
                  <a:pt x="98298" y="399288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495616" y="4067365"/>
            <a:ext cx="73819" cy="298609"/>
          </a:xfrm>
          <a:custGeom>
            <a:avLst/>
            <a:gdLst/>
            <a:ahLst/>
            <a:cxnLst/>
            <a:rect l="l" t="t" r="r" b="b"/>
            <a:pathLst>
              <a:path w="98425" h="398145">
                <a:moveTo>
                  <a:pt x="98298" y="0"/>
                </a:moveTo>
                <a:lnTo>
                  <a:pt x="0" y="0"/>
                </a:lnTo>
                <a:lnTo>
                  <a:pt x="0" y="397764"/>
                </a:lnTo>
                <a:lnTo>
                  <a:pt x="98298" y="397764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642491" y="4060507"/>
            <a:ext cx="73819" cy="305276"/>
          </a:xfrm>
          <a:custGeom>
            <a:avLst/>
            <a:gdLst/>
            <a:ahLst/>
            <a:cxnLst/>
            <a:rect l="l" t="t" r="r" b="b"/>
            <a:pathLst>
              <a:path w="98425" h="407035">
                <a:moveTo>
                  <a:pt x="98298" y="0"/>
                </a:moveTo>
                <a:lnTo>
                  <a:pt x="0" y="0"/>
                </a:lnTo>
                <a:lnTo>
                  <a:pt x="0" y="406907"/>
                </a:lnTo>
                <a:lnTo>
                  <a:pt x="98298" y="406907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789937" y="4055936"/>
            <a:ext cx="73343" cy="310038"/>
          </a:xfrm>
          <a:custGeom>
            <a:avLst/>
            <a:gdLst/>
            <a:ahLst/>
            <a:cxnLst/>
            <a:rect l="l" t="t" r="r" b="b"/>
            <a:pathLst>
              <a:path w="97789" h="413385">
                <a:moveTo>
                  <a:pt x="97536" y="0"/>
                </a:moveTo>
                <a:lnTo>
                  <a:pt x="0" y="0"/>
                </a:lnTo>
                <a:lnTo>
                  <a:pt x="0" y="413004"/>
                </a:lnTo>
                <a:lnTo>
                  <a:pt x="97536" y="413004"/>
                </a:lnTo>
                <a:lnTo>
                  <a:pt x="97536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936813" y="4028504"/>
            <a:ext cx="73819" cy="337185"/>
          </a:xfrm>
          <a:custGeom>
            <a:avLst/>
            <a:gdLst/>
            <a:ahLst/>
            <a:cxnLst/>
            <a:rect l="l" t="t" r="r" b="b"/>
            <a:pathLst>
              <a:path w="98425" h="449579">
                <a:moveTo>
                  <a:pt x="98298" y="0"/>
                </a:moveTo>
                <a:lnTo>
                  <a:pt x="0" y="0"/>
                </a:lnTo>
                <a:lnTo>
                  <a:pt x="0" y="449580"/>
                </a:lnTo>
                <a:lnTo>
                  <a:pt x="98298" y="449580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083689" y="4031932"/>
            <a:ext cx="73819" cy="333851"/>
          </a:xfrm>
          <a:custGeom>
            <a:avLst/>
            <a:gdLst/>
            <a:ahLst/>
            <a:cxnLst/>
            <a:rect l="l" t="t" r="r" b="b"/>
            <a:pathLst>
              <a:path w="98425" h="445135">
                <a:moveTo>
                  <a:pt x="98298" y="0"/>
                </a:moveTo>
                <a:lnTo>
                  <a:pt x="0" y="0"/>
                </a:lnTo>
                <a:lnTo>
                  <a:pt x="0" y="445007"/>
                </a:lnTo>
                <a:lnTo>
                  <a:pt x="98298" y="445007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231136" y="4065079"/>
            <a:ext cx="73819" cy="300990"/>
          </a:xfrm>
          <a:custGeom>
            <a:avLst/>
            <a:gdLst/>
            <a:ahLst/>
            <a:cxnLst/>
            <a:rect l="l" t="t" r="r" b="b"/>
            <a:pathLst>
              <a:path w="98425" h="401320">
                <a:moveTo>
                  <a:pt x="98298" y="0"/>
                </a:moveTo>
                <a:lnTo>
                  <a:pt x="0" y="0"/>
                </a:lnTo>
                <a:lnTo>
                  <a:pt x="0" y="400812"/>
                </a:lnTo>
                <a:lnTo>
                  <a:pt x="98298" y="400812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378012" y="4039934"/>
            <a:ext cx="73819" cy="325755"/>
          </a:xfrm>
          <a:custGeom>
            <a:avLst/>
            <a:gdLst/>
            <a:ahLst/>
            <a:cxnLst/>
            <a:rect l="l" t="t" r="r" b="b"/>
            <a:pathLst>
              <a:path w="98425" h="434339">
                <a:moveTo>
                  <a:pt x="98297" y="0"/>
                </a:moveTo>
                <a:lnTo>
                  <a:pt x="0" y="0"/>
                </a:lnTo>
                <a:lnTo>
                  <a:pt x="0" y="434339"/>
                </a:lnTo>
                <a:lnTo>
                  <a:pt x="98297" y="434339"/>
                </a:lnTo>
                <a:lnTo>
                  <a:pt x="98297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525458" y="4067365"/>
            <a:ext cx="73343" cy="298609"/>
          </a:xfrm>
          <a:custGeom>
            <a:avLst/>
            <a:gdLst/>
            <a:ahLst/>
            <a:cxnLst/>
            <a:rect l="l" t="t" r="r" b="b"/>
            <a:pathLst>
              <a:path w="97789" h="398145">
                <a:moveTo>
                  <a:pt x="97536" y="0"/>
                </a:moveTo>
                <a:lnTo>
                  <a:pt x="0" y="0"/>
                </a:lnTo>
                <a:lnTo>
                  <a:pt x="0" y="397764"/>
                </a:lnTo>
                <a:lnTo>
                  <a:pt x="97536" y="397764"/>
                </a:lnTo>
                <a:lnTo>
                  <a:pt x="97536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672334" y="4055936"/>
            <a:ext cx="73819" cy="310038"/>
          </a:xfrm>
          <a:custGeom>
            <a:avLst/>
            <a:gdLst/>
            <a:ahLst/>
            <a:cxnLst/>
            <a:rect l="l" t="t" r="r" b="b"/>
            <a:pathLst>
              <a:path w="98425" h="413385">
                <a:moveTo>
                  <a:pt x="98298" y="0"/>
                </a:moveTo>
                <a:lnTo>
                  <a:pt x="0" y="0"/>
                </a:lnTo>
                <a:lnTo>
                  <a:pt x="0" y="413004"/>
                </a:lnTo>
                <a:lnTo>
                  <a:pt x="98298" y="413004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819210" y="4052506"/>
            <a:ext cx="73819" cy="313373"/>
          </a:xfrm>
          <a:custGeom>
            <a:avLst/>
            <a:gdLst/>
            <a:ahLst/>
            <a:cxnLst/>
            <a:rect l="l" t="t" r="r" b="b"/>
            <a:pathLst>
              <a:path w="98425" h="417829">
                <a:moveTo>
                  <a:pt x="98298" y="0"/>
                </a:moveTo>
                <a:lnTo>
                  <a:pt x="0" y="0"/>
                </a:lnTo>
                <a:lnTo>
                  <a:pt x="0" y="417575"/>
                </a:lnTo>
                <a:lnTo>
                  <a:pt x="98298" y="417575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966656" y="4034790"/>
            <a:ext cx="73343" cy="330994"/>
          </a:xfrm>
          <a:custGeom>
            <a:avLst/>
            <a:gdLst/>
            <a:ahLst/>
            <a:cxnLst/>
            <a:rect l="l" t="t" r="r" b="b"/>
            <a:pathLst>
              <a:path w="97789" h="441325">
                <a:moveTo>
                  <a:pt x="97536" y="0"/>
                </a:moveTo>
                <a:lnTo>
                  <a:pt x="0" y="0"/>
                </a:lnTo>
                <a:lnTo>
                  <a:pt x="0" y="441197"/>
                </a:lnTo>
                <a:lnTo>
                  <a:pt x="97536" y="441197"/>
                </a:lnTo>
                <a:lnTo>
                  <a:pt x="97536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113532" y="4050221"/>
            <a:ext cx="73819" cy="315754"/>
          </a:xfrm>
          <a:custGeom>
            <a:avLst/>
            <a:gdLst/>
            <a:ahLst/>
            <a:cxnLst/>
            <a:rect l="l" t="t" r="r" b="b"/>
            <a:pathLst>
              <a:path w="98425" h="421004">
                <a:moveTo>
                  <a:pt x="98298" y="0"/>
                </a:moveTo>
                <a:lnTo>
                  <a:pt x="0" y="0"/>
                </a:lnTo>
                <a:lnTo>
                  <a:pt x="0" y="420623"/>
                </a:lnTo>
                <a:lnTo>
                  <a:pt x="98298" y="420623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260978" y="4048506"/>
            <a:ext cx="73343" cy="317182"/>
          </a:xfrm>
          <a:custGeom>
            <a:avLst/>
            <a:gdLst/>
            <a:ahLst/>
            <a:cxnLst/>
            <a:rect l="l" t="t" r="r" b="b"/>
            <a:pathLst>
              <a:path w="97789" h="422910">
                <a:moveTo>
                  <a:pt x="97536" y="0"/>
                </a:moveTo>
                <a:lnTo>
                  <a:pt x="0" y="0"/>
                </a:lnTo>
                <a:lnTo>
                  <a:pt x="0" y="422910"/>
                </a:lnTo>
                <a:lnTo>
                  <a:pt x="97536" y="422910"/>
                </a:lnTo>
                <a:lnTo>
                  <a:pt x="97536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407854" y="4049078"/>
            <a:ext cx="73819" cy="316706"/>
          </a:xfrm>
          <a:custGeom>
            <a:avLst/>
            <a:gdLst/>
            <a:ahLst/>
            <a:cxnLst/>
            <a:rect l="l" t="t" r="r" b="b"/>
            <a:pathLst>
              <a:path w="98425" h="422275">
                <a:moveTo>
                  <a:pt x="98298" y="0"/>
                </a:moveTo>
                <a:lnTo>
                  <a:pt x="0" y="0"/>
                </a:lnTo>
                <a:lnTo>
                  <a:pt x="0" y="422147"/>
                </a:lnTo>
                <a:lnTo>
                  <a:pt x="98298" y="422147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3554730" y="4041076"/>
            <a:ext cx="73819" cy="324803"/>
          </a:xfrm>
          <a:custGeom>
            <a:avLst/>
            <a:gdLst/>
            <a:ahLst/>
            <a:cxnLst/>
            <a:rect l="l" t="t" r="r" b="b"/>
            <a:pathLst>
              <a:path w="98425" h="433070">
                <a:moveTo>
                  <a:pt x="98298" y="0"/>
                </a:moveTo>
                <a:lnTo>
                  <a:pt x="0" y="0"/>
                </a:lnTo>
                <a:lnTo>
                  <a:pt x="0" y="432815"/>
                </a:lnTo>
                <a:lnTo>
                  <a:pt x="98298" y="432815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702176" y="4054221"/>
            <a:ext cx="73343" cy="311468"/>
          </a:xfrm>
          <a:custGeom>
            <a:avLst/>
            <a:gdLst/>
            <a:ahLst/>
            <a:cxnLst/>
            <a:rect l="l" t="t" r="r" b="b"/>
            <a:pathLst>
              <a:path w="97789" h="415289">
                <a:moveTo>
                  <a:pt x="97536" y="0"/>
                </a:moveTo>
                <a:lnTo>
                  <a:pt x="0" y="0"/>
                </a:lnTo>
                <a:lnTo>
                  <a:pt x="0" y="415289"/>
                </a:lnTo>
                <a:lnTo>
                  <a:pt x="97536" y="415289"/>
                </a:lnTo>
                <a:lnTo>
                  <a:pt x="97536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849053" y="4068509"/>
            <a:ext cx="73819" cy="297180"/>
          </a:xfrm>
          <a:custGeom>
            <a:avLst/>
            <a:gdLst/>
            <a:ahLst/>
            <a:cxnLst/>
            <a:rect l="l" t="t" r="r" b="b"/>
            <a:pathLst>
              <a:path w="98425" h="396239">
                <a:moveTo>
                  <a:pt x="98298" y="0"/>
                </a:moveTo>
                <a:lnTo>
                  <a:pt x="0" y="0"/>
                </a:lnTo>
                <a:lnTo>
                  <a:pt x="0" y="396239"/>
                </a:lnTo>
                <a:lnTo>
                  <a:pt x="98298" y="396239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996499" y="4042791"/>
            <a:ext cx="73343" cy="322898"/>
          </a:xfrm>
          <a:custGeom>
            <a:avLst/>
            <a:gdLst/>
            <a:ahLst/>
            <a:cxnLst/>
            <a:rect l="l" t="t" r="r" b="b"/>
            <a:pathLst>
              <a:path w="97789" h="430529">
                <a:moveTo>
                  <a:pt x="97536" y="0"/>
                </a:moveTo>
                <a:lnTo>
                  <a:pt x="0" y="0"/>
                </a:lnTo>
                <a:lnTo>
                  <a:pt x="0" y="430530"/>
                </a:lnTo>
                <a:lnTo>
                  <a:pt x="97536" y="430530"/>
                </a:lnTo>
                <a:lnTo>
                  <a:pt x="97536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143375" y="4049078"/>
            <a:ext cx="73819" cy="316706"/>
          </a:xfrm>
          <a:custGeom>
            <a:avLst/>
            <a:gdLst/>
            <a:ahLst/>
            <a:cxnLst/>
            <a:rect l="l" t="t" r="r" b="b"/>
            <a:pathLst>
              <a:path w="98425" h="422275">
                <a:moveTo>
                  <a:pt x="98298" y="0"/>
                </a:moveTo>
                <a:lnTo>
                  <a:pt x="0" y="0"/>
                </a:lnTo>
                <a:lnTo>
                  <a:pt x="0" y="422147"/>
                </a:lnTo>
                <a:lnTo>
                  <a:pt x="98298" y="422147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290251" y="4025646"/>
            <a:ext cx="73819" cy="340043"/>
          </a:xfrm>
          <a:custGeom>
            <a:avLst/>
            <a:gdLst/>
            <a:ahLst/>
            <a:cxnLst/>
            <a:rect l="l" t="t" r="r" b="b"/>
            <a:pathLst>
              <a:path w="98425" h="453389">
                <a:moveTo>
                  <a:pt x="98298" y="0"/>
                </a:moveTo>
                <a:lnTo>
                  <a:pt x="0" y="0"/>
                </a:lnTo>
                <a:lnTo>
                  <a:pt x="0" y="453389"/>
                </a:lnTo>
                <a:lnTo>
                  <a:pt x="98298" y="453389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437697" y="4040505"/>
            <a:ext cx="73343" cy="325279"/>
          </a:xfrm>
          <a:custGeom>
            <a:avLst/>
            <a:gdLst/>
            <a:ahLst/>
            <a:cxnLst/>
            <a:rect l="l" t="t" r="r" b="b"/>
            <a:pathLst>
              <a:path w="97789" h="433704">
                <a:moveTo>
                  <a:pt x="97536" y="0"/>
                </a:moveTo>
                <a:lnTo>
                  <a:pt x="0" y="0"/>
                </a:lnTo>
                <a:lnTo>
                  <a:pt x="0" y="433577"/>
                </a:lnTo>
                <a:lnTo>
                  <a:pt x="97536" y="433577"/>
                </a:lnTo>
                <a:lnTo>
                  <a:pt x="97536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584573" y="4018216"/>
            <a:ext cx="73819" cy="347663"/>
          </a:xfrm>
          <a:custGeom>
            <a:avLst/>
            <a:gdLst/>
            <a:ahLst/>
            <a:cxnLst/>
            <a:rect l="l" t="t" r="r" b="b"/>
            <a:pathLst>
              <a:path w="98425" h="463550">
                <a:moveTo>
                  <a:pt x="98298" y="0"/>
                </a:moveTo>
                <a:lnTo>
                  <a:pt x="0" y="0"/>
                </a:lnTo>
                <a:lnTo>
                  <a:pt x="0" y="463295"/>
                </a:lnTo>
                <a:lnTo>
                  <a:pt x="98298" y="463295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731448" y="4026789"/>
            <a:ext cx="73819" cy="339090"/>
          </a:xfrm>
          <a:custGeom>
            <a:avLst/>
            <a:gdLst/>
            <a:ahLst/>
            <a:cxnLst/>
            <a:rect l="l" t="t" r="r" b="b"/>
            <a:pathLst>
              <a:path w="98425" h="452120">
                <a:moveTo>
                  <a:pt x="98298" y="0"/>
                </a:moveTo>
                <a:lnTo>
                  <a:pt x="0" y="0"/>
                </a:lnTo>
                <a:lnTo>
                  <a:pt x="0" y="451865"/>
                </a:lnTo>
                <a:lnTo>
                  <a:pt x="98298" y="451865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4878895" y="4039934"/>
            <a:ext cx="73819" cy="325755"/>
          </a:xfrm>
          <a:custGeom>
            <a:avLst/>
            <a:gdLst/>
            <a:ahLst/>
            <a:cxnLst/>
            <a:rect l="l" t="t" r="r" b="b"/>
            <a:pathLst>
              <a:path w="98425" h="434339">
                <a:moveTo>
                  <a:pt x="98298" y="0"/>
                </a:moveTo>
                <a:lnTo>
                  <a:pt x="0" y="0"/>
                </a:lnTo>
                <a:lnTo>
                  <a:pt x="0" y="434339"/>
                </a:lnTo>
                <a:lnTo>
                  <a:pt x="98298" y="434339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5025771" y="3997643"/>
            <a:ext cx="73819" cy="368141"/>
          </a:xfrm>
          <a:custGeom>
            <a:avLst/>
            <a:gdLst/>
            <a:ahLst/>
            <a:cxnLst/>
            <a:rect l="l" t="t" r="r" b="b"/>
            <a:pathLst>
              <a:path w="98425" h="490854">
                <a:moveTo>
                  <a:pt x="98298" y="0"/>
                </a:moveTo>
                <a:lnTo>
                  <a:pt x="0" y="0"/>
                </a:lnTo>
                <a:lnTo>
                  <a:pt x="0" y="490727"/>
                </a:lnTo>
                <a:lnTo>
                  <a:pt x="98298" y="490727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5173217" y="3975353"/>
            <a:ext cx="73343" cy="390525"/>
          </a:xfrm>
          <a:custGeom>
            <a:avLst/>
            <a:gdLst/>
            <a:ahLst/>
            <a:cxnLst/>
            <a:rect l="l" t="t" r="r" b="b"/>
            <a:pathLst>
              <a:path w="97790" h="520700">
                <a:moveTo>
                  <a:pt x="97535" y="0"/>
                </a:moveTo>
                <a:lnTo>
                  <a:pt x="0" y="0"/>
                </a:lnTo>
                <a:lnTo>
                  <a:pt x="0" y="520445"/>
                </a:lnTo>
                <a:lnTo>
                  <a:pt x="97535" y="520445"/>
                </a:lnTo>
                <a:lnTo>
                  <a:pt x="97535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320093" y="3978784"/>
            <a:ext cx="73819" cy="387191"/>
          </a:xfrm>
          <a:custGeom>
            <a:avLst/>
            <a:gdLst/>
            <a:ahLst/>
            <a:cxnLst/>
            <a:rect l="l" t="t" r="r" b="b"/>
            <a:pathLst>
              <a:path w="98425" h="516254">
                <a:moveTo>
                  <a:pt x="98298" y="0"/>
                </a:moveTo>
                <a:lnTo>
                  <a:pt x="0" y="0"/>
                </a:lnTo>
                <a:lnTo>
                  <a:pt x="0" y="515873"/>
                </a:lnTo>
                <a:lnTo>
                  <a:pt x="98298" y="515873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466969" y="3982212"/>
            <a:ext cx="73819" cy="383857"/>
          </a:xfrm>
          <a:custGeom>
            <a:avLst/>
            <a:gdLst/>
            <a:ahLst/>
            <a:cxnLst/>
            <a:rect l="l" t="t" r="r" b="b"/>
            <a:pathLst>
              <a:path w="98425" h="511810">
                <a:moveTo>
                  <a:pt x="98298" y="0"/>
                </a:moveTo>
                <a:lnTo>
                  <a:pt x="0" y="0"/>
                </a:lnTo>
                <a:lnTo>
                  <a:pt x="0" y="511301"/>
                </a:lnTo>
                <a:lnTo>
                  <a:pt x="98298" y="511301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5614416" y="3971354"/>
            <a:ext cx="73819" cy="394335"/>
          </a:xfrm>
          <a:custGeom>
            <a:avLst/>
            <a:gdLst/>
            <a:ahLst/>
            <a:cxnLst/>
            <a:rect l="l" t="t" r="r" b="b"/>
            <a:pathLst>
              <a:path w="98425" h="525779">
                <a:moveTo>
                  <a:pt x="98298" y="0"/>
                </a:moveTo>
                <a:lnTo>
                  <a:pt x="0" y="0"/>
                </a:lnTo>
                <a:lnTo>
                  <a:pt x="0" y="525780"/>
                </a:lnTo>
                <a:lnTo>
                  <a:pt x="98298" y="525780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5761291" y="3995928"/>
            <a:ext cx="73819" cy="370046"/>
          </a:xfrm>
          <a:custGeom>
            <a:avLst/>
            <a:gdLst/>
            <a:ahLst/>
            <a:cxnLst/>
            <a:rect l="l" t="t" r="r" b="b"/>
            <a:pathLst>
              <a:path w="98425" h="493395">
                <a:moveTo>
                  <a:pt x="98298" y="0"/>
                </a:moveTo>
                <a:lnTo>
                  <a:pt x="0" y="0"/>
                </a:lnTo>
                <a:lnTo>
                  <a:pt x="0" y="493014"/>
                </a:lnTo>
                <a:lnTo>
                  <a:pt x="98298" y="493014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5908738" y="3974210"/>
            <a:ext cx="73343" cy="391478"/>
          </a:xfrm>
          <a:custGeom>
            <a:avLst/>
            <a:gdLst/>
            <a:ahLst/>
            <a:cxnLst/>
            <a:rect l="l" t="t" r="r" b="b"/>
            <a:pathLst>
              <a:path w="97790" h="521970">
                <a:moveTo>
                  <a:pt x="97535" y="0"/>
                </a:moveTo>
                <a:lnTo>
                  <a:pt x="0" y="0"/>
                </a:lnTo>
                <a:lnTo>
                  <a:pt x="0" y="521969"/>
                </a:lnTo>
                <a:lnTo>
                  <a:pt x="97535" y="521969"/>
                </a:lnTo>
                <a:lnTo>
                  <a:pt x="97535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055614" y="3970211"/>
            <a:ext cx="73819" cy="395764"/>
          </a:xfrm>
          <a:custGeom>
            <a:avLst/>
            <a:gdLst/>
            <a:ahLst/>
            <a:cxnLst/>
            <a:rect l="l" t="t" r="r" b="b"/>
            <a:pathLst>
              <a:path w="98425" h="527685">
                <a:moveTo>
                  <a:pt x="98298" y="0"/>
                </a:moveTo>
                <a:lnTo>
                  <a:pt x="0" y="0"/>
                </a:lnTo>
                <a:lnTo>
                  <a:pt x="0" y="527304"/>
                </a:lnTo>
                <a:lnTo>
                  <a:pt x="98298" y="527304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202489" y="3977640"/>
            <a:ext cx="73819" cy="388144"/>
          </a:xfrm>
          <a:custGeom>
            <a:avLst/>
            <a:gdLst/>
            <a:ahLst/>
            <a:cxnLst/>
            <a:rect l="l" t="t" r="r" b="b"/>
            <a:pathLst>
              <a:path w="98425" h="517525">
                <a:moveTo>
                  <a:pt x="98298" y="0"/>
                </a:moveTo>
                <a:lnTo>
                  <a:pt x="0" y="0"/>
                </a:lnTo>
                <a:lnTo>
                  <a:pt x="0" y="517397"/>
                </a:lnTo>
                <a:lnTo>
                  <a:pt x="98298" y="517397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349936" y="3965066"/>
            <a:ext cx="73819" cy="401003"/>
          </a:xfrm>
          <a:custGeom>
            <a:avLst/>
            <a:gdLst/>
            <a:ahLst/>
            <a:cxnLst/>
            <a:rect l="l" t="t" r="r" b="b"/>
            <a:pathLst>
              <a:path w="98425" h="534670">
                <a:moveTo>
                  <a:pt x="98298" y="0"/>
                </a:moveTo>
                <a:lnTo>
                  <a:pt x="0" y="0"/>
                </a:lnTo>
                <a:lnTo>
                  <a:pt x="0" y="534162"/>
                </a:lnTo>
                <a:lnTo>
                  <a:pt x="98298" y="534162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496812" y="3998786"/>
            <a:ext cx="73819" cy="367188"/>
          </a:xfrm>
          <a:custGeom>
            <a:avLst/>
            <a:gdLst/>
            <a:ahLst/>
            <a:cxnLst/>
            <a:rect l="l" t="t" r="r" b="b"/>
            <a:pathLst>
              <a:path w="98425" h="489585">
                <a:moveTo>
                  <a:pt x="98298" y="0"/>
                </a:moveTo>
                <a:lnTo>
                  <a:pt x="0" y="0"/>
                </a:lnTo>
                <a:lnTo>
                  <a:pt x="0" y="489204"/>
                </a:lnTo>
                <a:lnTo>
                  <a:pt x="98298" y="489204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644258" y="3973068"/>
            <a:ext cx="73343" cy="392906"/>
          </a:xfrm>
          <a:custGeom>
            <a:avLst/>
            <a:gdLst/>
            <a:ahLst/>
            <a:cxnLst/>
            <a:rect l="l" t="t" r="r" b="b"/>
            <a:pathLst>
              <a:path w="97790" h="523875">
                <a:moveTo>
                  <a:pt x="97535" y="0"/>
                </a:moveTo>
                <a:lnTo>
                  <a:pt x="0" y="0"/>
                </a:lnTo>
                <a:lnTo>
                  <a:pt x="0" y="523494"/>
                </a:lnTo>
                <a:lnTo>
                  <a:pt x="97535" y="523494"/>
                </a:lnTo>
                <a:lnTo>
                  <a:pt x="97535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791134" y="3958208"/>
            <a:ext cx="73819" cy="407670"/>
          </a:xfrm>
          <a:custGeom>
            <a:avLst/>
            <a:gdLst/>
            <a:ahLst/>
            <a:cxnLst/>
            <a:rect l="l" t="t" r="r" b="b"/>
            <a:pathLst>
              <a:path w="98425" h="543560">
                <a:moveTo>
                  <a:pt x="98298" y="0"/>
                </a:moveTo>
                <a:lnTo>
                  <a:pt x="0" y="0"/>
                </a:lnTo>
                <a:lnTo>
                  <a:pt x="0" y="543306"/>
                </a:lnTo>
                <a:lnTo>
                  <a:pt x="98298" y="543306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938010" y="3990214"/>
            <a:ext cx="73819" cy="375761"/>
          </a:xfrm>
          <a:custGeom>
            <a:avLst/>
            <a:gdLst/>
            <a:ahLst/>
            <a:cxnLst/>
            <a:rect l="l" t="t" r="r" b="b"/>
            <a:pathLst>
              <a:path w="98425" h="501014">
                <a:moveTo>
                  <a:pt x="98298" y="0"/>
                </a:moveTo>
                <a:lnTo>
                  <a:pt x="0" y="0"/>
                </a:lnTo>
                <a:lnTo>
                  <a:pt x="0" y="500634"/>
                </a:lnTo>
                <a:lnTo>
                  <a:pt x="98298" y="500634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7085457" y="3963924"/>
            <a:ext cx="73343" cy="401955"/>
          </a:xfrm>
          <a:custGeom>
            <a:avLst/>
            <a:gdLst/>
            <a:ahLst/>
            <a:cxnLst/>
            <a:rect l="l" t="t" r="r" b="b"/>
            <a:pathLst>
              <a:path w="97790" h="535939">
                <a:moveTo>
                  <a:pt x="97535" y="0"/>
                </a:moveTo>
                <a:lnTo>
                  <a:pt x="0" y="0"/>
                </a:lnTo>
                <a:lnTo>
                  <a:pt x="0" y="535686"/>
                </a:lnTo>
                <a:lnTo>
                  <a:pt x="97535" y="535686"/>
                </a:lnTo>
                <a:lnTo>
                  <a:pt x="97535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232332" y="3939921"/>
            <a:ext cx="73819" cy="425768"/>
          </a:xfrm>
          <a:custGeom>
            <a:avLst/>
            <a:gdLst/>
            <a:ahLst/>
            <a:cxnLst/>
            <a:rect l="l" t="t" r="r" b="b"/>
            <a:pathLst>
              <a:path w="98425" h="567689">
                <a:moveTo>
                  <a:pt x="98298" y="0"/>
                </a:moveTo>
                <a:lnTo>
                  <a:pt x="0" y="0"/>
                </a:lnTo>
                <a:lnTo>
                  <a:pt x="0" y="567689"/>
                </a:lnTo>
                <a:lnTo>
                  <a:pt x="98298" y="567689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379779" y="3945064"/>
            <a:ext cx="73343" cy="421005"/>
          </a:xfrm>
          <a:custGeom>
            <a:avLst/>
            <a:gdLst/>
            <a:ahLst/>
            <a:cxnLst/>
            <a:rect l="l" t="t" r="r" b="b"/>
            <a:pathLst>
              <a:path w="97790" h="561339">
                <a:moveTo>
                  <a:pt x="97535" y="0"/>
                </a:moveTo>
                <a:lnTo>
                  <a:pt x="0" y="0"/>
                </a:lnTo>
                <a:lnTo>
                  <a:pt x="0" y="560832"/>
                </a:lnTo>
                <a:lnTo>
                  <a:pt x="97535" y="560832"/>
                </a:lnTo>
                <a:lnTo>
                  <a:pt x="97535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526655" y="3929633"/>
            <a:ext cx="73819" cy="436245"/>
          </a:xfrm>
          <a:custGeom>
            <a:avLst/>
            <a:gdLst/>
            <a:ahLst/>
            <a:cxnLst/>
            <a:rect l="l" t="t" r="r" b="b"/>
            <a:pathLst>
              <a:path w="98425" h="581660">
                <a:moveTo>
                  <a:pt x="98298" y="0"/>
                </a:moveTo>
                <a:lnTo>
                  <a:pt x="0" y="0"/>
                </a:lnTo>
                <a:lnTo>
                  <a:pt x="0" y="581406"/>
                </a:lnTo>
                <a:lnTo>
                  <a:pt x="98298" y="581406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673530" y="3913632"/>
            <a:ext cx="73819" cy="452438"/>
          </a:xfrm>
          <a:custGeom>
            <a:avLst/>
            <a:gdLst/>
            <a:ahLst/>
            <a:cxnLst/>
            <a:rect l="l" t="t" r="r" b="b"/>
            <a:pathLst>
              <a:path w="98425" h="603250">
                <a:moveTo>
                  <a:pt x="98298" y="0"/>
                </a:moveTo>
                <a:lnTo>
                  <a:pt x="0" y="0"/>
                </a:lnTo>
                <a:lnTo>
                  <a:pt x="0" y="602742"/>
                </a:lnTo>
                <a:lnTo>
                  <a:pt x="98298" y="602742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820977" y="3911918"/>
            <a:ext cx="73343" cy="453866"/>
          </a:xfrm>
          <a:custGeom>
            <a:avLst/>
            <a:gdLst/>
            <a:ahLst/>
            <a:cxnLst/>
            <a:rect l="l" t="t" r="r" b="b"/>
            <a:pathLst>
              <a:path w="97790" h="605154">
                <a:moveTo>
                  <a:pt x="97535" y="0"/>
                </a:moveTo>
                <a:lnTo>
                  <a:pt x="0" y="0"/>
                </a:lnTo>
                <a:lnTo>
                  <a:pt x="0" y="605027"/>
                </a:lnTo>
                <a:lnTo>
                  <a:pt x="97535" y="605027"/>
                </a:lnTo>
                <a:lnTo>
                  <a:pt x="97535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967853" y="3909060"/>
            <a:ext cx="73819" cy="456724"/>
          </a:xfrm>
          <a:custGeom>
            <a:avLst/>
            <a:gdLst/>
            <a:ahLst/>
            <a:cxnLst/>
            <a:rect l="l" t="t" r="r" b="b"/>
            <a:pathLst>
              <a:path w="98425" h="608964">
                <a:moveTo>
                  <a:pt x="98298" y="0"/>
                </a:moveTo>
                <a:lnTo>
                  <a:pt x="0" y="0"/>
                </a:lnTo>
                <a:lnTo>
                  <a:pt x="0" y="608838"/>
                </a:lnTo>
                <a:lnTo>
                  <a:pt x="98298" y="608838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8115300" y="3901058"/>
            <a:ext cx="73343" cy="464820"/>
          </a:xfrm>
          <a:custGeom>
            <a:avLst/>
            <a:gdLst/>
            <a:ahLst/>
            <a:cxnLst/>
            <a:rect l="l" t="t" r="r" b="b"/>
            <a:pathLst>
              <a:path w="97790" h="619760">
                <a:moveTo>
                  <a:pt x="97535" y="0"/>
                </a:moveTo>
                <a:lnTo>
                  <a:pt x="0" y="0"/>
                </a:lnTo>
                <a:lnTo>
                  <a:pt x="0" y="619506"/>
                </a:lnTo>
                <a:lnTo>
                  <a:pt x="97535" y="619506"/>
                </a:lnTo>
                <a:lnTo>
                  <a:pt x="97535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262175" y="3937635"/>
            <a:ext cx="73819" cy="428149"/>
          </a:xfrm>
          <a:custGeom>
            <a:avLst/>
            <a:gdLst/>
            <a:ahLst/>
            <a:cxnLst/>
            <a:rect l="l" t="t" r="r" b="b"/>
            <a:pathLst>
              <a:path w="98425" h="570864">
                <a:moveTo>
                  <a:pt x="98298" y="0"/>
                </a:moveTo>
                <a:lnTo>
                  <a:pt x="0" y="0"/>
                </a:lnTo>
                <a:lnTo>
                  <a:pt x="0" y="570738"/>
                </a:lnTo>
                <a:lnTo>
                  <a:pt x="98298" y="570738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409051" y="3872483"/>
            <a:ext cx="73819" cy="493395"/>
          </a:xfrm>
          <a:custGeom>
            <a:avLst/>
            <a:gdLst/>
            <a:ahLst/>
            <a:cxnLst/>
            <a:rect l="l" t="t" r="r" b="b"/>
            <a:pathLst>
              <a:path w="98425" h="657860">
                <a:moveTo>
                  <a:pt x="98298" y="0"/>
                </a:moveTo>
                <a:lnTo>
                  <a:pt x="0" y="0"/>
                </a:lnTo>
                <a:lnTo>
                  <a:pt x="0" y="657606"/>
                </a:lnTo>
                <a:lnTo>
                  <a:pt x="98298" y="657606"/>
                </a:lnTo>
                <a:lnTo>
                  <a:pt x="98298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556498" y="3870770"/>
            <a:ext cx="73343" cy="495300"/>
          </a:xfrm>
          <a:custGeom>
            <a:avLst/>
            <a:gdLst/>
            <a:ahLst/>
            <a:cxnLst/>
            <a:rect l="l" t="t" r="r" b="b"/>
            <a:pathLst>
              <a:path w="97790" h="660400">
                <a:moveTo>
                  <a:pt x="97535" y="0"/>
                </a:moveTo>
                <a:lnTo>
                  <a:pt x="0" y="0"/>
                </a:lnTo>
                <a:lnTo>
                  <a:pt x="0" y="659892"/>
                </a:lnTo>
                <a:lnTo>
                  <a:pt x="97535" y="659892"/>
                </a:lnTo>
                <a:lnTo>
                  <a:pt x="97535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723234" y="4365402"/>
            <a:ext cx="7943374" cy="0"/>
          </a:xfrm>
          <a:custGeom>
            <a:avLst/>
            <a:gdLst/>
            <a:ahLst/>
            <a:cxnLst/>
            <a:rect l="l" t="t" r="r" b="b"/>
            <a:pathLst>
              <a:path w="10591165">
                <a:moveTo>
                  <a:pt x="0" y="0"/>
                </a:moveTo>
                <a:lnTo>
                  <a:pt x="10591038" y="0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23233" y="4365402"/>
            <a:ext cx="0" cy="241459"/>
          </a:xfrm>
          <a:custGeom>
            <a:avLst/>
            <a:gdLst/>
            <a:ahLst/>
            <a:cxnLst/>
            <a:rect l="l" t="t" r="r" b="b"/>
            <a:pathLst>
              <a:path h="321945">
                <a:moveTo>
                  <a:pt x="0" y="0"/>
                </a:moveTo>
                <a:lnTo>
                  <a:pt x="0" y="321564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1458753" y="4365402"/>
            <a:ext cx="0" cy="241459"/>
          </a:xfrm>
          <a:custGeom>
            <a:avLst/>
            <a:gdLst/>
            <a:ahLst/>
            <a:cxnLst/>
            <a:rect l="l" t="t" r="r" b="b"/>
            <a:pathLst>
              <a:path h="321945">
                <a:moveTo>
                  <a:pt x="0" y="0"/>
                </a:moveTo>
                <a:lnTo>
                  <a:pt x="0" y="321564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3224117" y="4365402"/>
            <a:ext cx="0" cy="241459"/>
          </a:xfrm>
          <a:custGeom>
            <a:avLst/>
            <a:gdLst/>
            <a:ahLst/>
            <a:cxnLst/>
            <a:rect l="l" t="t" r="r" b="b"/>
            <a:pathLst>
              <a:path h="321945">
                <a:moveTo>
                  <a:pt x="0" y="0"/>
                </a:moveTo>
                <a:lnTo>
                  <a:pt x="0" y="321564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4988909" y="4365402"/>
            <a:ext cx="0" cy="241459"/>
          </a:xfrm>
          <a:custGeom>
            <a:avLst/>
            <a:gdLst/>
            <a:ahLst/>
            <a:cxnLst/>
            <a:rect l="l" t="t" r="r" b="b"/>
            <a:pathLst>
              <a:path h="321945">
                <a:moveTo>
                  <a:pt x="0" y="0"/>
                </a:moveTo>
                <a:lnTo>
                  <a:pt x="0" y="321564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6754272" y="4365402"/>
            <a:ext cx="0" cy="241459"/>
          </a:xfrm>
          <a:custGeom>
            <a:avLst/>
            <a:gdLst/>
            <a:ahLst/>
            <a:cxnLst/>
            <a:rect l="l" t="t" r="r" b="b"/>
            <a:pathLst>
              <a:path h="321945">
                <a:moveTo>
                  <a:pt x="0" y="0"/>
                </a:moveTo>
                <a:lnTo>
                  <a:pt x="0" y="321564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519636" y="4365402"/>
            <a:ext cx="0" cy="241459"/>
          </a:xfrm>
          <a:custGeom>
            <a:avLst/>
            <a:gdLst/>
            <a:ahLst/>
            <a:cxnLst/>
            <a:rect l="l" t="t" r="r" b="b"/>
            <a:pathLst>
              <a:path h="321945">
                <a:moveTo>
                  <a:pt x="0" y="0"/>
                </a:moveTo>
                <a:lnTo>
                  <a:pt x="0" y="321564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666511" y="4365402"/>
            <a:ext cx="0" cy="241459"/>
          </a:xfrm>
          <a:custGeom>
            <a:avLst/>
            <a:gdLst/>
            <a:ahLst/>
            <a:cxnLst/>
            <a:rect l="l" t="t" r="r" b="b"/>
            <a:pathLst>
              <a:path h="321945">
                <a:moveTo>
                  <a:pt x="0" y="0"/>
                </a:moveTo>
                <a:lnTo>
                  <a:pt x="0" y="321564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723233" y="4606576"/>
            <a:ext cx="0" cy="241935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326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458753" y="4606576"/>
            <a:ext cx="0" cy="241935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326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3224117" y="4606576"/>
            <a:ext cx="0" cy="241935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326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4988909" y="4606576"/>
            <a:ext cx="0" cy="241935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326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6754272" y="4606576"/>
            <a:ext cx="0" cy="241935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326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8519636" y="4606576"/>
            <a:ext cx="0" cy="241935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326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8666511" y="4606576"/>
            <a:ext cx="0" cy="241935"/>
          </a:xfrm>
          <a:custGeom>
            <a:avLst/>
            <a:gdLst/>
            <a:ahLst/>
            <a:cxnLst/>
            <a:rect l="l" t="t" r="r" b="b"/>
            <a:pathLst>
              <a:path h="322579">
                <a:moveTo>
                  <a:pt x="0" y="0"/>
                </a:moveTo>
                <a:lnTo>
                  <a:pt x="0" y="322326"/>
                </a:lnTo>
              </a:path>
            </a:pathLst>
          </a:custGeom>
          <a:ln w="9906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796671" y="2545461"/>
            <a:ext cx="7796689" cy="1559242"/>
          </a:xfrm>
          <a:custGeom>
            <a:avLst/>
            <a:gdLst/>
            <a:ahLst/>
            <a:cxnLst/>
            <a:rect l="l" t="t" r="r" b="b"/>
            <a:pathLst>
              <a:path w="10395585" h="2078989">
                <a:moveTo>
                  <a:pt x="0" y="2078735"/>
                </a:moveTo>
                <a:lnTo>
                  <a:pt x="196596" y="1597151"/>
                </a:lnTo>
                <a:lnTo>
                  <a:pt x="392430" y="1415033"/>
                </a:lnTo>
                <a:lnTo>
                  <a:pt x="588264" y="1449323"/>
                </a:lnTo>
                <a:lnTo>
                  <a:pt x="784860" y="1459991"/>
                </a:lnTo>
                <a:lnTo>
                  <a:pt x="980694" y="1327403"/>
                </a:lnTo>
                <a:lnTo>
                  <a:pt x="1177290" y="1364741"/>
                </a:lnTo>
                <a:lnTo>
                  <a:pt x="1373124" y="1415795"/>
                </a:lnTo>
                <a:lnTo>
                  <a:pt x="1568958" y="1425701"/>
                </a:lnTo>
                <a:lnTo>
                  <a:pt x="1765554" y="1476755"/>
                </a:lnTo>
                <a:lnTo>
                  <a:pt x="1961388" y="1372361"/>
                </a:lnTo>
                <a:lnTo>
                  <a:pt x="2157984" y="1396745"/>
                </a:lnTo>
                <a:lnTo>
                  <a:pt x="2353818" y="1203197"/>
                </a:lnTo>
                <a:lnTo>
                  <a:pt x="2549652" y="1218437"/>
                </a:lnTo>
                <a:lnTo>
                  <a:pt x="2746248" y="1203197"/>
                </a:lnTo>
                <a:lnTo>
                  <a:pt x="2942082" y="1173479"/>
                </a:lnTo>
                <a:lnTo>
                  <a:pt x="3138678" y="1237487"/>
                </a:lnTo>
                <a:lnTo>
                  <a:pt x="3334512" y="1239011"/>
                </a:lnTo>
                <a:lnTo>
                  <a:pt x="3530346" y="1165097"/>
                </a:lnTo>
                <a:lnTo>
                  <a:pt x="3726941" y="1185671"/>
                </a:lnTo>
                <a:lnTo>
                  <a:pt x="3922776" y="1101089"/>
                </a:lnTo>
                <a:lnTo>
                  <a:pt x="4118610" y="1208531"/>
                </a:lnTo>
                <a:lnTo>
                  <a:pt x="4315206" y="1221485"/>
                </a:lnTo>
                <a:lnTo>
                  <a:pt x="4511040" y="774191"/>
                </a:lnTo>
                <a:lnTo>
                  <a:pt x="4707636" y="735329"/>
                </a:lnTo>
                <a:lnTo>
                  <a:pt x="4903470" y="758951"/>
                </a:lnTo>
                <a:lnTo>
                  <a:pt x="5099304" y="533399"/>
                </a:lnTo>
                <a:lnTo>
                  <a:pt x="5295900" y="629411"/>
                </a:lnTo>
                <a:lnTo>
                  <a:pt x="5491734" y="862583"/>
                </a:lnTo>
                <a:lnTo>
                  <a:pt x="5688330" y="605027"/>
                </a:lnTo>
                <a:lnTo>
                  <a:pt x="5884164" y="560069"/>
                </a:lnTo>
                <a:lnTo>
                  <a:pt x="6079998" y="386333"/>
                </a:lnTo>
                <a:lnTo>
                  <a:pt x="6276594" y="365759"/>
                </a:lnTo>
                <a:lnTo>
                  <a:pt x="6472428" y="494537"/>
                </a:lnTo>
                <a:lnTo>
                  <a:pt x="6669024" y="415289"/>
                </a:lnTo>
                <a:lnTo>
                  <a:pt x="6864858" y="565403"/>
                </a:lnTo>
                <a:lnTo>
                  <a:pt x="7060692" y="393953"/>
                </a:lnTo>
                <a:lnTo>
                  <a:pt x="7257288" y="399287"/>
                </a:lnTo>
                <a:lnTo>
                  <a:pt x="7453122" y="449579"/>
                </a:lnTo>
                <a:lnTo>
                  <a:pt x="7649718" y="650747"/>
                </a:lnTo>
                <a:lnTo>
                  <a:pt x="7845552" y="591311"/>
                </a:lnTo>
                <a:lnTo>
                  <a:pt x="8041385" y="386333"/>
                </a:lnTo>
                <a:lnTo>
                  <a:pt x="8237982" y="268985"/>
                </a:lnTo>
                <a:lnTo>
                  <a:pt x="8433816" y="267461"/>
                </a:lnTo>
                <a:lnTo>
                  <a:pt x="8630412" y="164591"/>
                </a:lnTo>
                <a:lnTo>
                  <a:pt x="8826246" y="248411"/>
                </a:lnTo>
                <a:lnTo>
                  <a:pt x="9022080" y="51053"/>
                </a:lnTo>
                <a:lnTo>
                  <a:pt x="9218676" y="283463"/>
                </a:lnTo>
                <a:lnTo>
                  <a:pt x="9414510" y="112775"/>
                </a:lnTo>
                <a:lnTo>
                  <a:pt x="9610344" y="58673"/>
                </a:lnTo>
                <a:lnTo>
                  <a:pt x="9806940" y="16763"/>
                </a:lnTo>
                <a:lnTo>
                  <a:pt x="10002774" y="205739"/>
                </a:lnTo>
                <a:lnTo>
                  <a:pt x="10199370" y="316229"/>
                </a:lnTo>
                <a:lnTo>
                  <a:pt x="10395204" y="0"/>
                </a:lnTo>
              </a:path>
            </a:pathLst>
          </a:custGeom>
          <a:ln w="28955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386972" y="2138091"/>
            <a:ext cx="229076" cy="22820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80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.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algn="ctr" defTabSz="685800" fontAlgn="auto">
              <a:spcBef>
                <a:spcPts val="1028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70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.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algn="ctr" defTabSz="685800" fontAlgn="auto">
              <a:spcBef>
                <a:spcPts val="1028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60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.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algn="ctr" defTabSz="685800" fontAlgn="auto">
              <a:spcBef>
                <a:spcPts val="1028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50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.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algn="ctr" defTabSz="685800" fontAlgn="auto">
              <a:spcBef>
                <a:spcPts val="1028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40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.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algn="ctr" defTabSz="685800" fontAlgn="auto">
              <a:spcBef>
                <a:spcPts val="1028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30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.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algn="ctr" defTabSz="685800" fontAlgn="auto">
              <a:spcBef>
                <a:spcPts val="1028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.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algn="ctr" defTabSz="685800" fontAlgn="auto">
              <a:spcBef>
                <a:spcPts val="1028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10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.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marL="60960" algn="ctr" defTabSz="685800" fontAlgn="auto">
              <a:spcBef>
                <a:spcPts val="1028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0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.0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684496" y="4447066"/>
            <a:ext cx="138922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  <a:tabLst>
                <a:tab pos="317182" algn="l"/>
                <a:tab pos="603885" algn="l"/>
                <a:tab pos="902970" algn="l"/>
                <a:tab pos="1198245" algn="l"/>
              </a:tabLst>
            </a:pP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Au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g	O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t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D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ec	F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e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b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A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pr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2173138" y="4447066"/>
            <a:ext cx="519588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  <a:tabLst>
                <a:tab pos="285750" algn="l"/>
                <a:tab pos="593884" algn="l"/>
                <a:tab pos="880586" algn="l"/>
                <a:tab pos="1179671" algn="l"/>
                <a:tab pos="1474946" algn="l"/>
                <a:tab pos="1774508" algn="l"/>
                <a:tab pos="2050733" algn="l"/>
                <a:tab pos="2358866" algn="l"/>
                <a:tab pos="2645569" algn="l"/>
                <a:tab pos="2944653" algn="l"/>
                <a:tab pos="3239929" algn="l"/>
                <a:tab pos="3539490" algn="l"/>
                <a:tab pos="3816191" algn="l"/>
                <a:tab pos="4124325" algn="l"/>
                <a:tab pos="4411028" algn="l"/>
                <a:tab pos="4710113" algn="l"/>
                <a:tab pos="5005388" algn="l"/>
              </a:tabLst>
            </a:pP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J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un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Au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g	O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t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D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ec	F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e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b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A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pr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J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un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Au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g	O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t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D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ec	F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e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b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A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pr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J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un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Au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g	O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c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t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D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ec	F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e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b	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A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pr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958015" y="4688467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2014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2208342" y="4688467"/>
            <a:ext cx="2662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2015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7468543" y="4447066"/>
            <a:ext cx="1257776" cy="3892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  <a:tabLst>
                <a:tab pos="285750" algn="l"/>
                <a:tab pos="593884" algn="l"/>
                <a:tab pos="880586" algn="l"/>
              </a:tabLst>
            </a:pP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Jun	Aug	Oct	Dec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marL="44768" defTabSz="685800" fontAlgn="auto">
              <a:spcBef>
                <a:spcPts val="821"/>
              </a:spcBef>
              <a:spcAft>
                <a:spcPts val="0"/>
              </a:spcAft>
              <a:tabLst>
                <a:tab pos="1001078" algn="l"/>
              </a:tabLs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2018	2019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3914394" y="1905143"/>
            <a:ext cx="1295876" cy="176075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defTabSz="685800" fontAlgn="auto">
              <a:spcBef>
                <a:spcPts val="68"/>
              </a:spcBef>
              <a:spcAft>
                <a:spcPts val="0"/>
              </a:spcAft>
            </a:pPr>
            <a:r>
              <a:rPr sz="1088" spc="-11" dirty="0">
                <a:solidFill>
                  <a:srgbClr val="585858"/>
                </a:solidFill>
                <a:latin typeface="Segoe UI"/>
                <a:cs typeface="Segoe UI"/>
              </a:rPr>
              <a:t>Average </a:t>
            </a:r>
            <a:r>
              <a:rPr sz="1088" spc="-8" dirty="0">
                <a:solidFill>
                  <a:srgbClr val="585858"/>
                </a:solidFill>
                <a:latin typeface="Segoe UI"/>
                <a:cs typeface="Segoe UI"/>
              </a:rPr>
              <a:t>per</a:t>
            </a:r>
            <a:r>
              <a:rPr sz="1088" spc="-30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1088" spc="-11" dirty="0">
                <a:solidFill>
                  <a:srgbClr val="585858"/>
                </a:solidFill>
                <a:latin typeface="Segoe UI"/>
                <a:cs typeface="Segoe UI"/>
              </a:rPr>
              <a:t>workday</a:t>
            </a:r>
            <a:endParaRPr sz="1088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6919721" y="1984819"/>
            <a:ext cx="182880" cy="68580"/>
          </a:xfrm>
          <a:custGeom>
            <a:avLst/>
            <a:gdLst/>
            <a:ahLst/>
            <a:cxnLst/>
            <a:rect l="l" t="t" r="r" b="b"/>
            <a:pathLst>
              <a:path w="243840" h="91440">
                <a:moveTo>
                  <a:pt x="0" y="0"/>
                </a:moveTo>
                <a:lnTo>
                  <a:pt x="243840" y="0"/>
                </a:lnTo>
                <a:lnTo>
                  <a:pt x="243840" y="91439"/>
                </a:lnTo>
                <a:lnTo>
                  <a:pt x="0" y="91439"/>
                </a:lnTo>
                <a:lnTo>
                  <a:pt x="0" y="0"/>
                </a:lnTo>
                <a:close/>
              </a:path>
            </a:pathLst>
          </a:custGeom>
          <a:solidFill>
            <a:srgbClr val="509E2E"/>
          </a:solid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7112503" y="1933150"/>
            <a:ext cx="110775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</a:pP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Average of </a:t>
            </a: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kWh</a:t>
            </a:r>
            <a:r>
              <a:rPr sz="900" spc="-45" dirty="0">
                <a:solidFill>
                  <a:srgbClr val="585858"/>
                </a:solidFill>
                <a:latin typeface="Segoe UI"/>
                <a:cs typeface="Segoe UI"/>
              </a:rPr>
              <a:t> </a:t>
            </a:r>
            <a:r>
              <a:rPr sz="900" spc="-4" dirty="0">
                <a:solidFill>
                  <a:srgbClr val="585858"/>
                </a:solidFill>
                <a:latin typeface="Segoe UI"/>
                <a:cs typeface="Segoe UI"/>
              </a:rPr>
              <a:t>per…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6919721" y="2169986"/>
            <a:ext cx="182880" cy="0"/>
          </a:xfrm>
          <a:custGeom>
            <a:avLst/>
            <a:gdLst/>
            <a:ahLst/>
            <a:cxnLst/>
            <a:rect l="l" t="t" r="r" b="b"/>
            <a:pathLst>
              <a:path w="243840">
                <a:moveTo>
                  <a:pt x="0" y="0"/>
                </a:moveTo>
                <a:lnTo>
                  <a:pt x="243840" y="0"/>
                </a:lnTo>
              </a:path>
            </a:pathLst>
          </a:custGeom>
          <a:ln w="28956">
            <a:solidFill>
              <a:srgbClr val="073479"/>
            </a:solidFill>
          </a:ln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713709" y="2084052"/>
            <a:ext cx="796242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 fontAlgn="auto">
              <a:spcBef>
                <a:spcPts val="75"/>
              </a:spcBef>
              <a:spcAft>
                <a:spcPts val="0"/>
              </a:spcAft>
              <a:tabLst>
                <a:tab pos="6407944" algn="l"/>
                <a:tab pos="7952423" algn="l"/>
              </a:tabLst>
            </a:pPr>
            <a:r>
              <a:rPr sz="900" u="sng" dirty="0">
                <a:solidFill>
                  <a:srgbClr val="585858"/>
                </a:solidFill>
                <a:uFill>
                  <a:solidFill>
                    <a:srgbClr val="D9D9D9"/>
                  </a:solidFill>
                </a:uFill>
                <a:latin typeface="Segoe UI"/>
                <a:cs typeface="Segoe UI"/>
              </a:rPr>
              <a:t> 	</a:t>
            </a:r>
            <a:r>
              <a:rPr sz="900" u="sng" spc="-4" dirty="0">
                <a:solidFill>
                  <a:srgbClr val="585858"/>
                </a:solidFill>
                <a:uFill>
                  <a:solidFill>
                    <a:srgbClr val="D9D9D9"/>
                  </a:solidFill>
                </a:uFill>
                <a:latin typeface="Segoe UI"/>
                <a:cs typeface="Segoe UI"/>
              </a:rPr>
              <a:t>Average of Plug</a:t>
            </a:r>
            <a:r>
              <a:rPr sz="900" u="sng" spc="-41" dirty="0">
                <a:solidFill>
                  <a:srgbClr val="585858"/>
                </a:solidFill>
                <a:uFill>
                  <a:solidFill>
                    <a:srgbClr val="D9D9D9"/>
                  </a:solidFill>
                </a:uFill>
                <a:latin typeface="Segoe UI"/>
                <a:cs typeface="Segoe UI"/>
              </a:rPr>
              <a:t> </a:t>
            </a:r>
            <a:r>
              <a:rPr sz="900" u="sng" spc="-4" dirty="0">
                <a:solidFill>
                  <a:srgbClr val="585858"/>
                </a:solidFill>
                <a:uFill>
                  <a:solidFill>
                    <a:srgbClr val="D9D9D9"/>
                  </a:solidFill>
                </a:uFill>
                <a:latin typeface="Segoe UI"/>
                <a:cs typeface="Segoe UI"/>
              </a:rPr>
              <a:t>ins	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2201804" y="4688467"/>
            <a:ext cx="4684871" cy="10791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81175" defTabSz="685800" fontAlgn="auto">
              <a:spcBef>
                <a:spcPts val="75"/>
              </a:spcBef>
              <a:spcAft>
                <a:spcPts val="0"/>
              </a:spcAft>
              <a:tabLst>
                <a:tab pos="3546158" algn="l"/>
              </a:tabLst>
            </a:pPr>
            <a:r>
              <a:rPr sz="900" dirty="0">
                <a:solidFill>
                  <a:srgbClr val="585858"/>
                </a:solidFill>
                <a:latin typeface="Segoe UI"/>
                <a:cs typeface="Segoe UI"/>
              </a:rPr>
              <a:t>2016	2017</a:t>
            </a:r>
            <a:endParaRPr sz="900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52425" indent="-342900" defTabSz="685800" fontAlgn="auto">
              <a:spcBef>
                <a:spcPts val="713"/>
              </a:spcBef>
              <a:spcAft>
                <a:spcPts val="0"/>
              </a:spcAft>
              <a:buClr>
                <a:srgbClr val="FC5714"/>
              </a:buClr>
              <a:buSzPct val="118750"/>
              <a:buFont typeface="Arial"/>
              <a:buChar char="•"/>
              <a:tabLst>
                <a:tab pos="351949" algn="l"/>
                <a:tab pos="352425" algn="l"/>
              </a:tabLst>
            </a:pPr>
            <a:r>
              <a:rPr spc="4" dirty="0">
                <a:solidFill>
                  <a:prstClr val="black"/>
                </a:solidFill>
                <a:latin typeface="Segoe UI"/>
                <a:cs typeface="Segoe UI"/>
              </a:rPr>
              <a:t>Every </a:t>
            </a:r>
            <a:r>
              <a:rPr spc="-8" dirty="0">
                <a:solidFill>
                  <a:prstClr val="black"/>
                </a:solidFill>
                <a:latin typeface="Segoe UI"/>
                <a:cs typeface="Segoe UI"/>
              </a:rPr>
              <a:t>charger </a:t>
            </a: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is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being used on</a:t>
            </a:r>
            <a:r>
              <a:rPr spc="41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pc="-8" dirty="0">
                <a:solidFill>
                  <a:prstClr val="black"/>
                </a:solidFill>
                <a:latin typeface="Segoe UI"/>
                <a:cs typeface="Segoe UI"/>
              </a:rPr>
              <a:t>2x/workday</a:t>
            </a:r>
            <a:endParaRPr>
              <a:solidFill>
                <a:prstClr val="black"/>
              </a:solidFill>
              <a:latin typeface="Segoe UI"/>
              <a:cs typeface="Segoe UI"/>
            </a:endParaRPr>
          </a:p>
          <a:p>
            <a:pPr marL="352425" indent="-342900" defTabSz="685800" fontAlgn="auto">
              <a:spcBef>
                <a:spcPts val="784"/>
              </a:spcBef>
              <a:spcAft>
                <a:spcPts val="0"/>
              </a:spcAft>
              <a:buClr>
                <a:srgbClr val="FC5714"/>
              </a:buClr>
              <a:buSzPct val="118750"/>
              <a:buFont typeface="Arial"/>
              <a:buChar char="•"/>
              <a:tabLst>
                <a:tab pos="351949" algn="l"/>
                <a:tab pos="352425" algn="l"/>
              </a:tabLst>
            </a:pP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~1/3 </a:t>
            </a:r>
            <a:r>
              <a:rPr spc="-19" dirty="0">
                <a:solidFill>
                  <a:prstClr val="black"/>
                </a:solidFill>
                <a:latin typeface="Segoe UI"/>
                <a:cs typeface="Segoe UI"/>
              </a:rPr>
              <a:t>of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unique </a:t>
            </a: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users </a:t>
            </a:r>
            <a:r>
              <a:rPr spc="-8" dirty="0">
                <a:solidFill>
                  <a:prstClr val="black"/>
                </a:solidFill>
                <a:latin typeface="Segoe UI"/>
                <a:cs typeface="Segoe UI"/>
              </a:rPr>
              <a:t>charges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per</a:t>
            </a:r>
            <a:r>
              <a:rPr spc="38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day</a:t>
            </a:r>
            <a:endParaRPr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148"/>
          <p:cNvSpPr txBox="1">
            <a:spLocks noGrp="1"/>
          </p:cNvSpPr>
          <p:nvPr>
            <p:ph type="sldNum" sz="quarter" idx="7"/>
          </p:nvPr>
        </p:nvSpPr>
        <p:spPr>
          <a:xfrm>
            <a:off x="6488792" y="5781744"/>
            <a:ext cx="100727" cy="3810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dirty="0"/>
              <a:t>|</a:t>
            </a:r>
            <a:r>
              <a:rPr spc="-45" dirty="0"/>
              <a:t> </a:t>
            </a:r>
            <a:fld id="{81D60167-4931-47E6-BA6A-407CBD079E47}" type="slidenum">
              <a:rPr dirty="0"/>
              <a:pPr marL="9525" defTabSz="685800" fontAlgn="auto">
                <a:spcBef>
                  <a:spcPts val="135"/>
                </a:spcBef>
                <a:spcAft>
                  <a:spcPts val="0"/>
                </a:spcAft>
              </a:pPr>
              <a:t>65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9496058"/>
      </p:ext>
    </p:extLst>
  </p:cSld>
  <p:clrMapOvr>
    <a:masterClrMapping/>
  </p:clrMapOvr>
  <p:transition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54" y="5444109"/>
            <a:ext cx="939545" cy="5234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5303" y="1099851"/>
            <a:ext cx="4670108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3000" spc="-4" dirty="0"/>
              <a:t>The </a:t>
            </a:r>
            <a:r>
              <a:rPr sz="3000" spc="-68" dirty="0"/>
              <a:t>True </a:t>
            </a:r>
            <a:r>
              <a:rPr sz="3000" spc="-4" dirty="0"/>
              <a:t>Cost </a:t>
            </a:r>
            <a:r>
              <a:rPr sz="3000" spc="-30" dirty="0"/>
              <a:t>of</a:t>
            </a:r>
            <a:r>
              <a:rPr sz="3000" spc="19" dirty="0"/>
              <a:t> </a:t>
            </a:r>
            <a:r>
              <a:rPr sz="3000" spc="-19" dirty="0"/>
              <a:t>Re-Parking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393964" y="1797374"/>
            <a:ext cx="8148161" cy="3078728"/>
          </a:xfrm>
          <a:prstGeom prst="rect">
            <a:avLst/>
          </a:prstGeom>
        </p:spPr>
        <p:txBody>
          <a:bodyPr vert="horz" wrap="square" lIns="0" tIns="77153" rIns="0" bIns="0" rtlCol="0">
            <a:spAutoFit/>
          </a:bodyPr>
          <a:lstStyle/>
          <a:p>
            <a:pPr marL="352425" indent="-342900" defTabSz="685800" fontAlgn="auto">
              <a:spcBef>
                <a:spcPts val="608"/>
              </a:spcBef>
              <a:spcAft>
                <a:spcPts val="0"/>
              </a:spcAft>
              <a:buClr>
                <a:srgbClr val="FC5714"/>
              </a:buClr>
              <a:buSzPct val="118750"/>
              <a:buFont typeface="Arial"/>
              <a:buChar char="•"/>
              <a:tabLst>
                <a:tab pos="351949" algn="l"/>
                <a:tab pos="352425" algn="l"/>
              </a:tabLst>
            </a:pP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10m </a:t>
            </a:r>
            <a:r>
              <a:rPr spc="-8" dirty="0">
                <a:solidFill>
                  <a:prstClr val="black"/>
                </a:solidFill>
                <a:latin typeface="Segoe UI"/>
                <a:cs typeface="Segoe UI"/>
              </a:rPr>
              <a:t>to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walk </a:t>
            </a:r>
            <a:r>
              <a:rPr spc="-8" dirty="0">
                <a:solidFill>
                  <a:prstClr val="black"/>
                </a:solidFill>
                <a:latin typeface="Segoe UI"/>
                <a:cs typeface="Segoe UI"/>
              </a:rPr>
              <a:t>to </a:t>
            </a:r>
            <a:r>
              <a:rPr spc="-38" dirty="0">
                <a:solidFill>
                  <a:prstClr val="black"/>
                </a:solidFill>
                <a:latin typeface="Segoe UI"/>
                <a:cs typeface="Segoe UI"/>
              </a:rPr>
              <a:t>car, </a:t>
            </a: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re-park,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and walk </a:t>
            </a:r>
            <a:r>
              <a:rPr spc="-8" dirty="0">
                <a:solidFill>
                  <a:prstClr val="black"/>
                </a:solidFill>
                <a:latin typeface="Segoe UI"/>
                <a:cs typeface="Segoe UI"/>
              </a:rPr>
              <a:t>back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for </a:t>
            </a:r>
            <a:r>
              <a:rPr b="1" spc="-4" dirty="0">
                <a:solidFill>
                  <a:prstClr val="black"/>
                </a:solidFill>
                <a:latin typeface="Segoe UI"/>
                <a:cs typeface="Segoe UI"/>
              </a:rPr>
              <a:t>both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the </a:t>
            </a: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first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and second</a:t>
            </a:r>
            <a:r>
              <a:rPr spc="188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drive</a:t>
            </a:r>
            <a:endParaRPr>
              <a:solidFill>
                <a:prstClr val="black"/>
              </a:solidFill>
              <a:latin typeface="Segoe UI"/>
              <a:cs typeface="Segoe UI"/>
            </a:endParaRPr>
          </a:p>
          <a:p>
            <a:pPr marL="352425" indent="-342900" defTabSz="685800" fontAlgn="auto">
              <a:spcBef>
                <a:spcPts val="998"/>
              </a:spcBef>
              <a:spcAft>
                <a:spcPts val="0"/>
              </a:spcAft>
              <a:buClr>
                <a:srgbClr val="FC5714"/>
              </a:buClr>
              <a:buSzPct val="118750"/>
              <a:buFont typeface="Arial"/>
              <a:buChar char="•"/>
              <a:tabLst>
                <a:tab pos="351949" algn="l"/>
                <a:tab pos="352425" algn="l"/>
              </a:tabLst>
            </a:pPr>
            <a:r>
              <a:rPr b="1" spc="-4" dirty="0">
                <a:solidFill>
                  <a:prstClr val="black"/>
                </a:solidFill>
                <a:latin typeface="Segoe UI"/>
                <a:cs typeface="Segoe UI"/>
              </a:rPr>
              <a:t>20m lost productivity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per </a:t>
            </a:r>
            <a:r>
              <a:rPr spc="-11" dirty="0">
                <a:solidFill>
                  <a:prstClr val="black"/>
                </a:solidFill>
                <a:latin typeface="Segoe UI"/>
                <a:cs typeface="Segoe UI"/>
              </a:rPr>
              <a:t>“Re-parking”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 event</a:t>
            </a:r>
            <a:endParaRPr>
              <a:solidFill>
                <a:prstClr val="black"/>
              </a:solidFill>
              <a:latin typeface="Segoe UI"/>
              <a:cs typeface="Segoe UI"/>
            </a:endParaRPr>
          </a:p>
          <a:p>
            <a:pPr marL="352425" indent="-342900" defTabSz="685800" fontAlgn="auto">
              <a:spcBef>
                <a:spcPts val="1001"/>
              </a:spcBef>
              <a:spcAft>
                <a:spcPts val="0"/>
              </a:spcAft>
              <a:buClr>
                <a:srgbClr val="FC5714"/>
              </a:buClr>
              <a:buSzPct val="118750"/>
              <a:buFont typeface="Arial"/>
              <a:buChar char="•"/>
              <a:tabLst>
                <a:tab pos="351949" algn="l"/>
                <a:tab pos="352425" algn="l"/>
              </a:tabLst>
            </a:pPr>
            <a:r>
              <a:rPr spc="-8" dirty="0">
                <a:solidFill>
                  <a:prstClr val="black"/>
                </a:solidFill>
                <a:latin typeface="Segoe UI"/>
                <a:cs typeface="Segoe UI"/>
              </a:rPr>
              <a:t>Company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had </a:t>
            </a: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~6,000 </a:t>
            </a:r>
            <a:r>
              <a:rPr spc="-8" dirty="0">
                <a:solidFill>
                  <a:prstClr val="black"/>
                </a:solidFill>
                <a:latin typeface="Segoe UI"/>
                <a:cs typeface="Segoe UI"/>
              </a:rPr>
              <a:t>re-parking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events </a:t>
            </a: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in</a:t>
            </a:r>
            <a:r>
              <a:rPr spc="56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dirty="0">
                <a:solidFill>
                  <a:prstClr val="black"/>
                </a:solidFill>
                <a:latin typeface="Segoe UI"/>
                <a:cs typeface="Segoe UI"/>
              </a:rPr>
              <a:t>2018.</a:t>
            </a:r>
            <a:endParaRPr>
              <a:solidFill>
                <a:prstClr val="black"/>
              </a:solidFill>
              <a:latin typeface="Segoe UI"/>
              <a:cs typeface="Segoe UI"/>
            </a:endParaRPr>
          </a:p>
          <a:p>
            <a:pPr marL="609600" lvl="1" indent="-257175" defTabSz="685800" fontAlgn="auto">
              <a:spcBef>
                <a:spcPts val="761"/>
              </a:spcBef>
              <a:spcAft>
                <a:spcPts val="0"/>
              </a:spcAft>
              <a:buClr>
                <a:srgbClr val="6F7071"/>
              </a:buClr>
              <a:buFont typeface="Arial"/>
              <a:buChar char="•"/>
              <a:tabLst>
                <a:tab pos="609124" algn="l"/>
                <a:tab pos="609600" algn="l"/>
              </a:tabLst>
            </a:pPr>
            <a:r>
              <a:rPr sz="1500" spc="-4" dirty="0">
                <a:solidFill>
                  <a:prstClr val="black"/>
                </a:solidFill>
                <a:latin typeface="Segoe UI"/>
                <a:cs typeface="Segoe UI"/>
              </a:rPr>
              <a:t>~24 </a:t>
            </a:r>
            <a:r>
              <a:rPr sz="1500" spc="-8" dirty="0">
                <a:solidFill>
                  <a:prstClr val="black"/>
                </a:solidFill>
                <a:latin typeface="Segoe UI"/>
                <a:cs typeface="Segoe UI"/>
              </a:rPr>
              <a:t>re-parking events </a:t>
            </a:r>
            <a:r>
              <a:rPr sz="1500" spc="-4" dirty="0">
                <a:solidFill>
                  <a:prstClr val="black"/>
                </a:solidFill>
                <a:latin typeface="Segoe UI"/>
                <a:cs typeface="Segoe UI"/>
              </a:rPr>
              <a:t>per </a:t>
            </a:r>
            <a:r>
              <a:rPr sz="1500" spc="-8" dirty="0">
                <a:solidFill>
                  <a:prstClr val="black"/>
                </a:solidFill>
                <a:latin typeface="Segoe UI"/>
                <a:cs typeface="Segoe UI"/>
              </a:rPr>
              <a:t>workday </a:t>
            </a:r>
            <a:r>
              <a:rPr sz="1500" spc="-4" dirty="0">
                <a:solidFill>
                  <a:prstClr val="black"/>
                </a:solidFill>
                <a:latin typeface="Segoe UI"/>
                <a:cs typeface="Segoe UI"/>
              </a:rPr>
              <a:t>x 250</a:t>
            </a:r>
            <a:r>
              <a:rPr sz="1500" spc="56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500" spc="-8" dirty="0">
                <a:solidFill>
                  <a:prstClr val="black"/>
                </a:solidFill>
                <a:latin typeface="Segoe UI"/>
                <a:cs typeface="Segoe UI"/>
              </a:rPr>
              <a:t>workdays</a:t>
            </a:r>
            <a:endParaRPr sz="1500">
              <a:solidFill>
                <a:prstClr val="black"/>
              </a:solidFill>
              <a:latin typeface="Segoe UI"/>
              <a:cs typeface="Segoe UI"/>
            </a:endParaRPr>
          </a:p>
          <a:p>
            <a:pPr marL="609600" lvl="1" indent="-257175" defTabSz="685800" fontAlgn="auto">
              <a:spcBef>
                <a:spcPts val="1170"/>
              </a:spcBef>
              <a:spcAft>
                <a:spcPts val="0"/>
              </a:spcAft>
              <a:buClr>
                <a:srgbClr val="6F7071"/>
              </a:buClr>
              <a:buFont typeface="Arial"/>
              <a:buChar char="•"/>
              <a:tabLst>
                <a:tab pos="609124" algn="l"/>
                <a:tab pos="609600" algn="l"/>
              </a:tabLst>
            </a:pPr>
            <a:r>
              <a:rPr sz="1500" spc="-19" dirty="0">
                <a:solidFill>
                  <a:prstClr val="black"/>
                </a:solidFill>
                <a:latin typeface="Segoe UI"/>
                <a:cs typeface="Segoe UI"/>
              </a:rPr>
              <a:t>Translates </a:t>
            </a:r>
            <a:r>
              <a:rPr sz="1500" spc="-11" dirty="0">
                <a:solidFill>
                  <a:prstClr val="black"/>
                </a:solidFill>
                <a:latin typeface="Segoe UI"/>
                <a:cs typeface="Segoe UI"/>
              </a:rPr>
              <a:t>to </a:t>
            </a:r>
            <a:r>
              <a:rPr sz="1500" b="1" spc="-4" dirty="0">
                <a:solidFill>
                  <a:prstClr val="black"/>
                </a:solidFill>
                <a:latin typeface="Segoe UI"/>
                <a:cs typeface="Segoe UI"/>
              </a:rPr>
              <a:t>2,000h </a:t>
            </a:r>
            <a:r>
              <a:rPr sz="1500" b="1" spc="-15" dirty="0">
                <a:solidFill>
                  <a:prstClr val="black"/>
                </a:solidFill>
                <a:latin typeface="Segoe UI"/>
                <a:cs typeface="Segoe UI"/>
              </a:rPr>
              <a:t>of </a:t>
            </a:r>
            <a:r>
              <a:rPr sz="1500" b="1" spc="-4" dirty="0">
                <a:solidFill>
                  <a:prstClr val="black"/>
                </a:solidFill>
                <a:latin typeface="Segoe UI"/>
                <a:cs typeface="Segoe UI"/>
              </a:rPr>
              <a:t>lost</a:t>
            </a:r>
            <a:r>
              <a:rPr sz="1500" b="1" spc="30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500" b="1" spc="-4" dirty="0">
                <a:solidFill>
                  <a:prstClr val="black"/>
                </a:solidFill>
                <a:latin typeface="Segoe UI"/>
                <a:cs typeface="Segoe UI"/>
              </a:rPr>
              <a:t>productivity</a:t>
            </a:r>
            <a:endParaRPr sz="1500">
              <a:solidFill>
                <a:prstClr val="black"/>
              </a:solidFill>
              <a:latin typeface="Segoe UI"/>
              <a:cs typeface="Segoe UI"/>
            </a:endParaRPr>
          </a:p>
          <a:p>
            <a:pPr marL="352425" indent="-342900" defTabSz="685800" fontAlgn="auto">
              <a:spcBef>
                <a:spcPts val="1406"/>
              </a:spcBef>
              <a:spcAft>
                <a:spcPts val="0"/>
              </a:spcAft>
              <a:buClr>
                <a:srgbClr val="FC5714"/>
              </a:buClr>
              <a:buSzPct val="118750"/>
              <a:buFont typeface="Arial"/>
              <a:buChar char="•"/>
              <a:tabLst>
                <a:tab pos="351949" algn="l"/>
                <a:tab pos="352425" algn="l"/>
              </a:tabLst>
            </a:pPr>
            <a:r>
              <a:rPr spc="-15" dirty="0">
                <a:solidFill>
                  <a:prstClr val="black"/>
                </a:solidFill>
                <a:latin typeface="Segoe UI"/>
                <a:cs typeface="Segoe UI"/>
              </a:rPr>
              <a:t>At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$50/hr </a:t>
            </a:r>
            <a:r>
              <a:rPr dirty="0">
                <a:solidFill>
                  <a:prstClr val="black"/>
                </a:solidFill>
                <a:latin typeface="Wingdings"/>
                <a:cs typeface="Wingdings"/>
              </a:rPr>
              <a:t></a:t>
            </a:r>
            <a:r>
              <a:rPr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pc="-19" dirty="0">
                <a:solidFill>
                  <a:prstClr val="black"/>
                </a:solidFill>
                <a:latin typeface="Segoe UI"/>
                <a:cs typeface="Segoe UI"/>
              </a:rPr>
              <a:t>that’s </a:t>
            </a:r>
            <a:r>
              <a:rPr b="1" spc="-8" dirty="0">
                <a:solidFill>
                  <a:prstClr val="black"/>
                </a:solidFill>
                <a:latin typeface="Segoe UI"/>
                <a:cs typeface="Segoe UI"/>
              </a:rPr>
              <a:t>$100,000/yr </a:t>
            </a:r>
            <a:r>
              <a:rPr b="1" spc="-15" dirty="0">
                <a:solidFill>
                  <a:prstClr val="black"/>
                </a:solidFill>
                <a:latin typeface="Segoe UI"/>
                <a:cs typeface="Segoe UI"/>
              </a:rPr>
              <a:t>of </a:t>
            </a:r>
            <a:r>
              <a:rPr b="1" spc="-4" dirty="0">
                <a:solidFill>
                  <a:prstClr val="black"/>
                </a:solidFill>
                <a:latin typeface="Segoe UI"/>
                <a:cs typeface="Segoe UI"/>
              </a:rPr>
              <a:t>lost</a:t>
            </a:r>
            <a:r>
              <a:rPr b="1" spc="94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b="1" spc="-4" dirty="0">
                <a:solidFill>
                  <a:prstClr val="black"/>
                </a:solidFill>
                <a:latin typeface="Segoe UI"/>
                <a:cs typeface="Segoe UI"/>
              </a:rPr>
              <a:t>productivity</a:t>
            </a:r>
            <a:endParaRPr>
              <a:solidFill>
                <a:prstClr val="black"/>
              </a:solidFill>
              <a:latin typeface="Segoe UI"/>
              <a:cs typeface="Segoe UI"/>
            </a:endParaRPr>
          </a:p>
          <a:p>
            <a:pPr marL="352425" indent="-342900" defTabSz="685800" fontAlgn="auto">
              <a:spcBef>
                <a:spcPts val="998"/>
              </a:spcBef>
              <a:spcAft>
                <a:spcPts val="0"/>
              </a:spcAft>
              <a:buClr>
                <a:srgbClr val="FC5714"/>
              </a:buClr>
              <a:buSzPct val="118750"/>
              <a:buFont typeface="Arial"/>
              <a:buChar char="•"/>
              <a:tabLst>
                <a:tab pos="351949" algn="l"/>
                <a:tab pos="352425" algn="l"/>
              </a:tabLst>
            </a:pPr>
            <a:r>
              <a:rPr spc="-11" dirty="0">
                <a:solidFill>
                  <a:prstClr val="black"/>
                </a:solidFill>
                <a:latin typeface="Segoe UI"/>
                <a:cs typeface="Segoe UI"/>
              </a:rPr>
              <a:t>Additionally,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it is disruptive </a:t>
            </a:r>
            <a:r>
              <a:rPr spc="-8" dirty="0">
                <a:solidFill>
                  <a:prstClr val="black"/>
                </a:solidFill>
                <a:latin typeface="Segoe UI"/>
                <a:cs typeface="Segoe UI"/>
              </a:rPr>
              <a:t>to</a:t>
            </a:r>
            <a:r>
              <a:rPr spc="56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pc="-4" dirty="0">
                <a:solidFill>
                  <a:prstClr val="black"/>
                </a:solidFill>
                <a:latin typeface="Segoe UI"/>
                <a:cs typeface="Segoe UI"/>
              </a:rPr>
              <a:t>operations</a:t>
            </a:r>
            <a:endParaRPr>
              <a:solidFill>
                <a:prstClr val="black"/>
              </a:solidFill>
              <a:latin typeface="Segoe UI"/>
              <a:cs typeface="Segoe UI"/>
            </a:endParaRPr>
          </a:p>
          <a:p>
            <a:pPr marL="609600" lvl="1" indent="-257175" defTabSz="685800" fontAlgn="auto">
              <a:spcBef>
                <a:spcPts val="764"/>
              </a:spcBef>
              <a:spcAft>
                <a:spcPts val="0"/>
              </a:spcAft>
              <a:buClr>
                <a:srgbClr val="6F7071"/>
              </a:buClr>
              <a:buFont typeface="Arial"/>
              <a:buChar char="•"/>
              <a:tabLst>
                <a:tab pos="609124" algn="l"/>
                <a:tab pos="609600" algn="l"/>
              </a:tabLst>
            </a:pPr>
            <a:r>
              <a:rPr sz="1500" spc="-8" dirty="0">
                <a:solidFill>
                  <a:prstClr val="black"/>
                </a:solidFill>
                <a:latin typeface="Segoe UI"/>
                <a:cs typeface="Segoe UI"/>
              </a:rPr>
              <a:t>“Sorry, </a:t>
            </a:r>
            <a:r>
              <a:rPr sz="1500" spc="-4" dirty="0">
                <a:solidFill>
                  <a:prstClr val="black"/>
                </a:solidFill>
                <a:latin typeface="Segoe UI"/>
                <a:cs typeface="Segoe UI"/>
              </a:rPr>
              <a:t>I’m going </a:t>
            </a:r>
            <a:r>
              <a:rPr sz="1500" spc="-11" dirty="0">
                <a:solidFill>
                  <a:prstClr val="black"/>
                </a:solidFill>
                <a:latin typeface="Segoe UI"/>
                <a:cs typeface="Segoe UI"/>
              </a:rPr>
              <a:t>to </a:t>
            </a:r>
            <a:r>
              <a:rPr sz="1500" spc="-8" dirty="0">
                <a:solidFill>
                  <a:prstClr val="black"/>
                </a:solidFill>
                <a:latin typeface="Segoe UI"/>
                <a:cs typeface="Segoe UI"/>
              </a:rPr>
              <a:t>have </a:t>
            </a:r>
            <a:r>
              <a:rPr sz="1500" spc="-11" dirty="0">
                <a:solidFill>
                  <a:prstClr val="black"/>
                </a:solidFill>
                <a:latin typeface="Segoe UI"/>
                <a:cs typeface="Segoe UI"/>
              </a:rPr>
              <a:t>to </a:t>
            </a:r>
            <a:r>
              <a:rPr sz="1500" spc="-8" dirty="0">
                <a:solidFill>
                  <a:prstClr val="black"/>
                </a:solidFill>
                <a:latin typeface="Segoe UI"/>
                <a:cs typeface="Segoe UI"/>
              </a:rPr>
              <a:t>step </a:t>
            </a:r>
            <a:r>
              <a:rPr sz="1500" spc="-4" dirty="0">
                <a:solidFill>
                  <a:prstClr val="black"/>
                </a:solidFill>
                <a:latin typeface="Segoe UI"/>
                <a:cs typeface="Segoe UI"/>
              </a:rPr>
              <a:t>out </a:t>
            </a:r>
            <a:r>
              <a:rPr sz="1500" spc="-19" dirty="0">
                <a:solidFill>
                  <a:prstClr val="black"/>
                </a:solidFill>
                <a:latin typeface="Segoe UI"/>
                <a:cs typeface="Segoe UI"/>
              </a:rPr>
              <a:t>of </a:t>
            </a:r>
            <a:r>
              <a:rPr sz="1500" spc="-4" dirty="0">
                <a:solidFill>
                  <a:prstClr val="black"/>
                </a:solidFill>
                <a:latin typeface="Segoe UI"/>
                <a:cs typeface="Segoe UI"/>
              </a:rPr>
              <a:t>this meeting – I </a:t>
            </a:r>
            <a:r>
              <a:rPr sz="1500" spc="-8" dirty="0">
                <a:solidFill>
                  <a:prstClr val="black"/>
                </a:solidFill>
                <a:latin typeface="Segoe UI"/>
                <a:cs typeface="Segoe UI"/>
              </a:rPr>
              <a:t>really </a:t>
            </a:r>
            <a:r>
              <a:rPr sz="1500" spc="-4" dirty="0">
                <a:solidFill>
                  <a:prstClr val="black"/>
                </a:solidFill>
                <a:latin typeface="Segoe UI"/>
                <a:cs typeface="Segoe UI"/>
              </a:rPr>
              <a:t>need </a:t>
            </a:r>
            <a:r>
              <a:rPr sz="1500" spc="-11" dirty="0">
                <a:solidFill>
                  <a:prstClr val="black"/>
                </a:solidFill>
                <a:latin typeface="Segoe UI"/>
                <a:cs typeface="Segoe UI"/>
              </a:rPr>
              <a:t>to </a:t>
            </a:r>
            <a:r>
              <a:rPr sz="1500" spc="-8" dirty="0">
                <a:solidFill>
                  <a:prstClr val="black"/>
                </a:solidFill>
                <a:latin typeface="Segoe UI"/>
                <a:cs typeface="Segoe UI"/>
              </a:rPr>
              <a:t>charge </a:t>
            </a:r>
            <a:r>
              <a:rPr sz="1500" spc="-4" dirty="0">
                <a:solidFill>
                  <a:prstClr val="black"/>
                </a:solidFill>
                <a:latin typeface="Segoe UI"/>
                <a:cs typeface="Segoe UI"/>
              </a:rPr>
              <a:t>my</a:t>
            </a:r>
            <a:r>
              <a:rPr sz="1500" spc="28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1500" spc="19" dirty="0">
                <a:solidFill>
                  <a:prstClr val="black"/>
                </a:solidFill>
                <a:latin typeface="Segoe UI"/>
                <a:cs typeface="Segoe UI"/>
              </a:rPr>
              <a:t>car”</a:t>
            </a:r>
            <a:endParaRPr sz="15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6488792" y="5781744"/>
            <a:ext cx="100727" cy="38106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dirty="0"/>
              <a:t>|</a:t>
            </a:r>
            <a:r>
              <a:rPr spc="-45" dirty="0"/>
              <a:t> </a:t>
            </a:r>
            <a:fld id="{81D60167-4931-47E6-BA6A-407CBD079E47}" type="slidenum">
              <a:rPr dirty="0"/>
              <a:pPr marL="9525" defTabSz="685800" fontAlgn="auto">
                <a:spcBef>
                  <a:spcPts val="135"/>
                </a:spcBef>
                <a:spcAft>
                  <a:spcPts val="0"/>
                </a:spcAft>
              </a:pPr>
              <a:t>66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5945042"/>
      </p:ext>
    </p:extLst>
  </p:cSld>
  <p:clrMapOvr>
    <a:masterClrMapping/>
  </p:clrMapOvr>
  <p:transition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5371" y="1094709"/>
            <a:ext cx="2433638" cy="5169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1" dirty="0"/>
              <a:t>Current</a:t>
            </a:r>
            <a:r>
              <a:rPr spc="-71" dirty="0"/>
              <a:t> </a:t>
            </a:r>
            <a:r>
              <a:rPr spc="-30" dirty="0"/>
              <a:t>State</a:t>
            </a:r>
          </a:p>
        </p:txBody>
      </p:sp>
      <p:sp>
        <p:nvSpPr>
          <p:cNvPr id="3" name="object 3"/>
          <p:cNvSpPr/>
          <p:nvPr/>
        </p:nvSpPr>
        <p:spPr>
          <a:xfrm>
            <a:off x="1382371" y="1923646"/>
            <a:ext cx="6390028" cy="3434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6196641"/>
      </p:ext>
    </p:extLst>
  </p:cSld>
  <p:clrMapOvr>
    <a:masterClrMapping/>
  </p:clrMapOvr>
  <p:transition>
    <p:wipe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0811" y="1094709"/>
            <a:ext cx="2176379" cy="102480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pc="-19" dirty="0"/>
              <a:t>PowerFlex</a:t>
            </a:r>
            <a:r>
              <a:rPr spc="-68" dirty="0"/>
              <a:t> </a:t>
            </a:r>
            <a:r>
              <a:rPr spc="-30" dirty="0"/>
              <a:t>State</a:t>
            </a:r>
          </a:p>
        </p:txBody>
      </p:sp>
      <p:sp>
        <p:nvSpPr>
          <p:cNvPr id="3" name="object 3"/>
          <p:cNvSpPr/>
          <p:nvPr/>
        </p:nvSpPr>
        <p:spPr>
          <a:xfrm>
            <a:off x="79439" y="2155698"/>
            <a:ext cx="8985113" cy="3380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249997"/>
      </p:ext>
    </p:extLst>
  </p:cSld>
  <p:clrMapOvr>
    <a:masterClrMapping/>
  </p:clrMapOvr>
  <p:transition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956" y="1105567"/>
            <a:ext cx="776906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b="1" spc="-8" dirty="0">
                <a:solidFill>
                  <a:srgbClr val="FFFFFF"/>
                </a:solidFill>
                <a:latin typeface="Segoe UI Semibold"/>
                <a:cs typeface="Segoe UI Semibold"/>
              </a:rPr>
              <a:t>Custom </a:t>
            </a:r>
            <a:r>
              <a:rPr sz="2700" b="1" dirty="0">
                <a:solidFill>
                  <a:srgbClr val="FFFFFF"/>
                </a:solidFill>
                <a:latin typeface="Segoe UI Semibold"/>
                <a:cs typeface="Segoe UI Semibold"/>
              </a:rPr>
              <a:t>skin </a:t>
            </a:r>
            <a:r>
              <a:rPr sz="27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on the most </a:t>
            </a:r>
            <a:r>
              <a:rPr sz="2700" b="1" dirty="0">
                <a:solidFill>
                  <a:srgbClr val="FFFFFF"/>
                </a:solidFill>
                <a:latin typeface="Segoe UI Semibold"/>
                <a:cs typeface="Segoe UI Semibold"/>
              </a:rPr>
              <a:t>durable and </a:t>
            </a:r>
            <a:r>
              <a:rPr sz="2700" b="1" spc="-8" dirty="0">
                <a:solidFill>
                  <a:srgbClr val="FFFFFF"/>
                </a:solidFill>
                <a:latin typeface="Segoe UI Semibold"/>
                <a:cs typeface="Segoe UI Semibold"/>
              </a:rPr>
              <a:t>tested</a:t>
            </a:r>
            <a:r>
              <a:rPr sz="2700" b="1" spc="-34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700" b="1" spc="-11" dirty="0">
                <a:solidFill>
                  <a:srgbClr val="FFFFFF"/>
                </a:solidFill>
                <a:latin typeface="Segoe UI Semibold"/>
                <a:cs typeface="Segoe UI Semibold"/>
              </a:rPr>
              <a:t>EVSE</a:t>
            </a:r>
            <a:endParaRPr sz="2700">
              <a:latin typeface="Segoe UI Semibold"/>
              <a:cs typeface="Segoe UI Semi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16327" y="2342579"/>
            <a:ext cx="3413569" cy="25597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87580" y="1992821"/>
            <a:ext cx="3015365" cy="32341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2211" y="2117515"/>
            <a:ext cx="2357791" cy="22974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09535" y="5744495"/>
            <a:ext cx="163353" cy="181299"/>
          </a:xfrm>
          <a:prstGeom prst="rect">
            <a:avLst/>
          </a:prstGeom>
        </p:spPr>
        <p:txBody>
          <a:bodyPr vert="horz" wrap="square" lIns="0" tIns="19526" rIns="0" bIns="0" rtlCol="0">
            <a:spAutoFit/>
          </a:bodyPr>
          <a:lstStyle/>
          <a:p>
            <a:pPr marL="9525" defTabSz="685800" fontAlgn="auto">
              <a:spcBef>
                <a:spcPts val="153"/>
              </a:spcBef>
              <a:spcAft>
                <a:spcPts val="0"/>
              </a:spcAft>
            </a:pPr>
            <a:r>
              <a:rPr sz="1050" spc="-4" dirty="0">
                <a:solidFill>
                  <a:srgbClr val="888888"/>
                </a:solidFill>
                <a:latin typeface="Segoe UI"/>
                <a:cs typeface="Segoe UI"/>
              </a:rPr>
              <a:t>10</a:t>
            </a:r>
            <a:endParaRPr sz="105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876253903"/>
      </p:ext>
    </p:extLst>
  </p:cSld>
  <p:clrMapOvr>
    <a:masterClrMapping/>
  </p:clrMapOvr>
  <p:transition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4409" y="5067682"/>
            <a:ext cx="6719411" cy="846482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9525" marR="3810">
              <a:lnSpc>
                <a:spcPct val="100800"/>
              </a:lnSpc>
              <a:spcBef>
                <a:spcPts val="56"/>
              </a:spcBef>
            </a:pPr>
            <a:r>
              <a:rPr dirty="0">
                <a:solidFill>
                  <a:srgbClr val="7E97AD"/>
                </a:solidFill>
                <a:latin typeface="Calibri"/>
                <a:cs typeface="Calibri"/>
              </a:rPr>
              <a:t>The </a:t>
            </a:r>
            <a:r>
              <a:rPr spc="-4" dirty="0">
                <a:solidFill>
                  <a:srgbClr val="7E97AD"/>
                </a:solidFill>
                <a:latin typeface="Calibri"/>
                <a:cs typeface="Calibri"/>
              </a:rPr>
              <a:t>Aliso </a:t>
            </a:r>
            <a:r>
              <a:rPr spc="-11" dirty="0">
                <a:solidFill>
                  <a:srgbClr val="7E97AD"/>
                </a:solidFill>
                <a:latin typeface="Calibri"/>
                <a:cs typeface="Calibri"/>
              </a:rPr>
              <a:t>Canyon </a:t>
            </a:r>
            <a:r>
              <a:rPr spc="-15" dirty="0">
                <a:solidFill>
                  <a:srgbClr val="7E97AD"/>
                </a:solidFill>
                <a:latin typeface="Calibri"/>
                <a:cs typeface="Calibri"/>
              </a:rPr>
              <a:t>gas </a:t>
            </a:r>
            <a:r>
              <a:rPr spc="-19" dirty="0">
                <a:solidFill>
                  <a:srgbClr val="7E97AD"/>
                </a:solidFill>
                <a:latin typeface="Calibri"/>
                <a:cs typeface="Calibri"/>
              </a:rPr>
              <a:t>storage </a:t>
            </a:r>
            <a:r>
              <a:rPr spc="-4" dirty="0">
                <a:solidFill>
                  <a:srgbClr val="7E97AD"/>
                </a:solidFill>
                <a:latin typeface="Calibri"/>
                <a:cs typeface="Calibri"/>
              </a:rPr>
              <a:t>field, which </a:t>
            </a:r>
            <a:r>
              <a:rPr spc="-11" dirty="0">
                <a:solidFill>
                  <a:srgbClr val="7E97AD"/>
                </a:solidFill>
                <a:latin typeface="Calibri"/>
                <a:cs typeface="Calibri"/>
              </a:rPr>
              <a:t>leaked </a:t>
            </a:r>
            <a:r>
              <a:rPr spc="-8" dirty="0">
                <a:solidFill>
                  <a:srgbClr val="7E97AD"/>
                </a:solidFill>
                <a:latin typeface="Calibri"/>
                <a:cs typeface="Calibri"/>
              </a:rPr>
              <a:t>across </a:t>
            </a:r>
            <a:r>
              <a:rPr spc="-4" dirty="0">
                <a:solidFill>
                  <a:srgbClr val="7E97AD"/>
                </a:solidFill>
                <a:latin typeface="Calibri"/>
                <a:cs typeface="Calibri"/>
              </a:rPr>
              <a:t>the </a:t>
            </a:r>
            <a:r>
              <a:rPr spc="-11" dirty="0">
                <a:solidFill>
                  <a:srgbClr val="7E97AD"/>
                </a:solidFill>
                <a:latin typeface="Calibri"/>
                <a:cs typeface="Calibri"/>
              </a:rPr>
              <a:t>Porter </a:t>
            </a:r>
            <a:r>
              <a:rPr spc="-4" dirty="0">
                <a:solidFill>
                  <a:srgbClr val="7E97AD"/>
                </a:solidFill>
                <a:latin typeface="Calibri"/>
                <a:cs typeface="Calibri"/>
              </a:rPr>
              <a:t>Ranch  </a:t>
            </a:r>
            <a:r>
              <a:rPr spc="-8" dirty="0">
                <a:solidFill>
                  <a:srgbClr val="7E97AD"/>
                </a:solidFill>
                <a:latin typeface="Calibri"/>
                <a:cs typeface="Calibri"/>
              </a:rPr>
              <a:t>area </a:t>
            </a:r>
            <a:r>
              <a:rPr spc="-4" dirty="0">
                <a:solidFill>
                  <a:srgbClr val="7E97AD"/>
                </a:solidFill>
                <a:latin typeface="Calibri"/>
                <a:cs typeface="Calibri"/>
              </a:rPr>
              <a:t>of Los Angeles, </a:t>
            </a:r>
            <a:r>
              <a:rPr spc="-8" dirty="0">
                <a:solidFill>
                  <a:srgbClr val="7E97AD"/>
                </a:solidFill>
                <a:latin typeface="Calibri"/>
                <a:cs typeface="Calibri"/>
              </a:rPr>
              <a:t>California </a:t>
            </a:r>
            <a:r>
              <a:rPr spc="-4" dirty="0">
                <a:solidFill>
                  <a:srgbClr val="7E97AD"/>
                </a:solidFill>
                <a:latin typeface="Calibri"/>
                <a:cs typeface="Calibri"/>
              </a:rPr>
              <a:t>in 2015, is shown in this </a:t>
            </a:r>
            <a:r>
              <a:rPr spc="-11" dirty="0">
                <a:solidFill>
                  <a:srgbClr val="7E97AD"/>
                </a:solidFill>
                <a:latin typeface="Calibri"/>
                <a:cs typeface="Calibri"/>
              </a:rPr>
              <a:t>frame grab from  infrared </a:t>
            </a:r>
            <a:r>
              <a:rPr spc="-4" dirty="0">
                <a:solidFill>
                  <a:srgbClr val="7E97AD"/>
                </a:solidFill>
                <a:latin typeface="Calibri"/>
                <a:cs typeface="Calibri"/>
              </a:rPr>
              <a:t>video. </a:t>
            </a:r>
            <a:r>
              <a:rPr spc="-8" dirty="0">
                <a:solidFill>
                  <a:srgbClr val="7E97AD"/>
                </a:solidFill>
                <a:latin typeface="Calibri"/>
                <a:cs typeface="Calibri"/>
              </a:rPr>
              <a:t>Photo by Earthworks/REUTERS</a:t>
            </a:r>
            <a:endParaRPr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354" y="1041399"/>
            <a:ext cx="6217158" cy="3883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13957" y="1146179"/>
            <a:ext cx="1288733" cy="846225"/>
          </a:xfrm>
          <a:prstGeom prst="rect">
            <a:avLst/>
          </a:prstGeom>
        </p:spPr>
        <p:txBody>
          <a:bodyPr vert="horz" wrap="square" lIns="0" tIns="25241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 marR="3810">
              <a:lnSpc>
                <a:spcPts val="3217"/>
              </a:lnSpc>
              <a:spcBef>
                <a:spcPts val="199"/>
              </a:spcBef>
            </a:pPr>
            <a:r>
              <a:rPr sz="2700" spc="-4" dirty="0">
                <a:latin typeface="Calibri"/>
                <a:cs typeface="Calibri"/>
              </a:rPr>
              <a:t>M</a:t>
            </a:r>
            <a:r>
              <a:rPr sz="2700" spc="-19" dirty="0">
                <a:latin typeface="Calibri"/>
                <a:cs typeface="Calibri"/>
              </a:rPr>
              <a:t>e</a:t>
            </a:r>
            <a:r>
              <a:rPr sz="2700" spc="-8" dirty="0">
                <a:latin typeface="Calibri"/>
                <a:cs typeface="Calibri"/>
              </a:rPr>
              <a:t>t</a:t>
            </a:r>
            <a:r>
              <a:rPr sz="2700" spc="-4" dirty="0">
                <a:latin typeface="Calibri"/>
                <a:cs typeface="Calibri"/>
              </a:rPr>
              <a:t>hane  </a:t>
            </a:r>
            <a:r>
              <a:rPr sz="2700" spc="-11" dirty="0">
                <a:latin typeface="Calibri"/>
                <a:cs typeface="Calibri"/>
              </a:rPr>
              <a:t>Leakage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13957" y="2521076"/>
            <a:ext cx="2167414" cy="172672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9525" marR="196215">
              <a:lnSpc>
                <a:spcPct val="100800"/>
              </a:lnSpc>
              <a:spcBef>
                <a:spcPts val="56"/>
              </a:spcBef>
            </a:pPr>
            <a:r>
              <a:rPr spc="-8" dirty="0">
                <a:latin typeface="Calibri"/>
                <a:cs typeface="Calibri"/>
              </a:rPr>
              <a:t>Previous Estimates:  </a:t>
            </a:r>
            <a:r>
              <a:rPr spc="-4" dirty="0">
                <a:latin typeface="Calibri"/>
                <a:cs typeface="Calibri"/>
              </a:rPr>
              <a:t>1.4% </a:t>
            </a:r>
            <a:r>
              <a:rPr spc="-11" dirty="0">
                <a:latin typeface="Calibri"/>
                <a:cs typeface="Calibri"/>
              </a:rPr>
              <a:t>to </a:t>
            </a:r>
            <a:r>
              <a:rPr spc="-4" dirty="0">
                <a:latin typeface="Calibri"/>
                <a:cs typeface="Calibri"/>
              </a:rPr>
              <a:t>2.0%</a:t>
            </a:r>
            <a:r>
              <a:rPr spc="-53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leakage</a:t>
            </a:r>
            <a:endParaRPr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75">
              <a:latin typeface="Times New Roman"/>
              <a:cs typeface="Times New Roman"/>
            </a:endParaRPr>
          </a:p>
          <a:p>
            <a:pPr>
              <a:spcBef>
                <a:spcPts val="8"/>
              </a:spcBef>
            </a:pPr>
            <a:endParaRPr sz="1763">
              <a:latin typeface="Times New Roman"/>
              <a:cs typeface="Times New Roman"/>
            </a:endParaRPr>
          </a:p>
          <a:p>
            <a:pPr marL="9525"/>
            <a:r>
              <a:rPr spc="-11" dirty="0">
                <a:latin typeface="Calibri"/>
                <a:cs typeface="Calibri"/>
              </a:rPr>
              <a:t>Recent Estimates:</a:t>
            </a:r>
            <a:r>
              <a:rPr spc="-30" dirty="0">
                <a:latin typeface="Calibri"/>
                <a:cs typeface="Calibri"/>
              </a:rPr>
              <a:t> </a:t>
            </a:r>
            <a:r>
              <a:rPr spc="-4" dirty="0">
                <a:latin typeface="Calibri"/>
                <a:cs typeface="Calibri"/>
              </a:rPr>
              <a:t>3.0%</a:t>
            </a:r>
            <a:endParaRPr>
              <a:latin typeface="Calibri"/>
              <a:cs typeface="Calibri"/>
            </a:endParaRPr>
          </a:p>
          <a:p>
            <a:pPr marL="9525">
              <a:spcBef>
                <a:spcPts val="19"/>
              </a:spcBef>
            </a:pPr>
            <a:r>
              <a:rPr spc="-11" dirty="0">
                <a:latin typeface="Calibri"/>
                <a:cs typeface="Calibri"/>
              </a:rPr>
              <a:t>to </a:t>
            </a:r>
            <a:r>
              <a:rPr spc="-4" dirty="0">
                <a:latin typeface="Calibri"/>
                <a:cs typeface="Calibri"/>
              </a:rPr>
              <a:t>5.0%</a:t>
            </a:r>
            <a:r>
              <a:rPr spc="-8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leakage</a:t>
            </a:r>
            <a:endParaRPr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50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28623" y="3022484"/>
            <a:ext cx="3225641" cy="122148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2425" marR="3810" indent="-342900" defTabSz="685800" fontAlgn="auto">
              <a:lnSpc>
                <a:spcPct val="125000"/>
              </a:lnSpc>
              <a:spcBef>
                <a:spcPts val="75"/>
              </a:spcBef>
              <a:spcAft>
                <a:spcPts val="0"/>
              </a:spcAft>
              <a:buClr>
                <a:srgbClr val="FC5714"/>
              </a:buClr>
              <a:buSzPct val="119642"/>
              <a:buFont typeface="Arial"/>
              <a:buChar char="•"/>
              <a:tabLst>
                <a:tab pos="351949" algn="l"/>
                <a:tab pos="352425" algn="l"/>
              </a:tabLst>
            </a:pP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Monitor </a:t>
            </a:r>
            <a:r>
              <a:rPr sz="2100" dirty="0">
                <a:solidFill>
                  <a:prstClr val="black"/>
                </a:solidFill>
                <a:latin typeface="Segoe UI"/>
                <a:cs typeface="Segoe UI"/>
              </a:rPr>
              <a:t>at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entrance </a:t>
            </a:r>
            <a:r>
              <a:rPr sz="2100" spc="-11" dirty="0">
                <a:solidFill>
                  <a:prstClr val="black"/>
                </a:solidFill>
                <a:latin typeface="Segoe UI"/>
                <a:cs typeface="Segoe UI"/>
              </a:rPr>
              <a:t>to  </a:t>
            </a:r>
            <a:r>
              <a:rPr sz="2100" dirty="0">
                <a:solidFill>
                  <a:prstClr val="black"/>
                </a:solidFill>
                <a:latin typeface="Segoe UI"/>
                <a:cs typeface="Segoe UI"/>
              </a:rPr>
              <a:t>garage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lets drivers</a:t>
            </a:r>
            <a:r>
              <a:rPr sz="2100" spc="-64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know  what stalls </a:t>
            </a:r>
            <a:r>
              <a:rPr sz="2100" spc="-11" dirty="0">
                <a:solidFill>
                  <a:prstClr val="black"/>
                </a:solidFill>
                <a:latin typeface="Segoe UI"/>
                <a:cs typeface="Segoe UI"/>
              </a:rPr>
              <a:t>are</a:t>
            </a:r>
            <a:r>
              <a:rPr sz="2100" spc="-41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2100" spc="-8" dirty="0">
                <a:solidFill>
                  <a:prstClr val="black"/>
                </a:solidFill>
                <a:latin typeface="Segoe UI"/>
                <a:cs typeface="Segoe UI"/>
              </a:rPr>
              <a:t>available</a:t>
            </a:r>
            <a:endParaRPr sz="21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0330286"/>
      </p:ext>
    </p:extLst>
  </p:cSld>
  <p:clrMapOvr>
    <a:masterClrMapping/>
  </p:clrMapOvr>
  <p:transition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956" y="1105567"/>
            <a:ext cx="525589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b="1" spc="-4" dirty="0">
                <a:solidFill>
                  <a:srgbClr val="FFFFFF"/>
                </a:solidFill>
                <a:latin typeface="Segoe UI Semibold"/>
                <a:cs typeface="Segoe UI Semibold"/>
              </a:rPr>
              <a:t>User Friendly </a:t>
            </a:r>
            <a:r>
              <a:rPr sz="2700" b="1" spc="-11" dirty="0">
                <a:solidFill>
                  <a:srgbClr val="FFFFFF"/>
                </a:solidFill>
                <a:latin typeface="Segoe UI Semibold"/>
                <a:cs typeface="Segoe UI Semibold"/>
              </a:rPr>
              <a:t>Dashboard </a:t>
            </a:r>
            <a:r>
              <a:rPr sz="2700" b="1" dirty="0">
                <a:solidFill>
                  <a:srgbClr val="FFFFFF"/>
                </a:solidFill>
                <a:latin typeface="Segoe UI Semibold"/>
                <a:cs typeface="Segoe UI Semibold"/>
              </a:rPr>
              <a:t>and</a:t>
            </a:r>
            <a:r>
              <a:rPr sz="2700" b="1" spc="4" dirty="0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sz="2700" b="1" dirty="0">
                <a:solidFill>
                  <a:srgbClr val="FFFFFF"/>
                </a:solidFill>
                <a:latin typeface="Segoe UI Semibold"/>
                <a:cs typeface="Segoe UI Semibold"/>
              </a:rPr>
              <a:t>App</a:t>
            </a:r>
            <a:endParaRPr sz="2700">
              <a:latin typeface="Segoe UI Semibold"/>
              <a:cs typeface="Segoe UI Semibol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308" y="1980248"/>
            <a:ext cx="6333362" cy="2897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54818" y="3429001"/>
            <a:ext cx="4546282" cy="221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09535" y="5744495"/>
            <a:ext cx="163353" cy="181299"/>
          </a:xfrm>
          <a:prstGeom prst="rect">
            <a:avLst/>
          </a:prstGeom>
        </p:spPr>
        <p:txBody>
          <a:bodyPr vert="horz" wrap="square" lIns="0" tIns="19526" rIns="0" bIns="0" rtlCol="0">
            <a:spAutoFit/>
          </a:bodyPr>
          <a:lstStyle/>
          <a:p>
            <a:pPr marL="9525" defTabSz="685800" fontAlgn="auto">
              <a:spcBef>
                <a:spcPts val="153"/>
              </a:spcBef>
              <a:spcAft>
                <a:spcPts val="0"/>
              </a:spcAft>
            </a:pPr>
            <a:r>
              <a:rPr sz="1050" spc="-4" dirty="0">
                <a:solidFill>
                  <a:srgbClr val="888888"/>
                </a:solidFill>
                <a:latin typeface="Segoe UI"/>
                <a:cs typeface="Segoe UI"/>
              </a:rPr>
              <a:t>12</a:t>
            </a:r>
            <a:endParaRPr sz="1050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79348204"/>
      </p:ext>
    </p:extLst>
  </p:cSld>
  <p:clrMapOvr>
    <a:masterClrMapping/>
  </p:clrMapOvr>
  <p:transition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428" y="1289262"/>
            <a:ext cx="812791" cy="548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6684" y="1443392"/>
            <a:ext cx="625221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>
                <a:solidFill>
                  <a:srgbClr val="000000"/>
                </a:solidFill>
              </a:rPr>
              <a:t>National </a:t>
            </a:r>
            <a:r>
              <a:rPr sz="1800" spc="-11" dirty="0">
                <a:solidFill>
                  <a:srgbClr val="000000"/>
                </a:solidFill>
              </a:rPr>
              <a:t>Renewable </a:t>
            </a:r>
            <a:r>
              <a:rPr sz="1800" spc="-8" dirty="0">
                <a:solidFill>
                  <a:srgbClr val="000000"/>
                </a:solidFill>
              </a:rPr>
              <a:t>Energy </a:t>
            </a:r>
            <a:r>
              <a:rPr sz="1800" dirty="0">
                <a:solidFill>
                  <a:srgbClr val="000000"/>
                </a:solidFill>
              </a:rPr>
              <a:t>Laboratory </a:t>
            </a:r>
            <a:r>
              <a:rPr sz="1800" spc="-4" dirty="0">
                <a:solidFill>
                  <a:srgbClr val="000000"/>
                </a:solidFill>
              </a:rPr>
              <a:t>(NREL) </a:t>
            </a:r>
            <a:r>
              <a:rPr sz="1800" dirty="0">
                <a:solidFill>
                  <a:srgbClr val="000000"/>
                </a:solidFill>
              </a:rPr>
              <a:t>[120</a:t>
            </a:r>
            <a:r>
              <a:rPr sz="1800" spc="120" dirty="0">
                <a:solidFill>
                  <a:srgbClr val="000000"/>
                </a:solidFill>
              </a:rPr>
              <a:t> </a:t>
            </a:r>
            <a:r>
              <a:rPr sz="1800" spc="-4" dirty="0">
                <a:solidFill>
                  <a:srgbClr val="000000"/>
                </a:solidFill>
              </a:rPr>
              <a:t>deployed]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9526" y="2191703"/>
            <a:ext cx="4186237" cy="3139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91406" y="1867090"/>
            <a:ext cx="4165663" cy="3123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683" y="5781745"/>
            <a:ext cx="1645444" cy="1385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PowerFlex Confidential </a:t>
            </a:r>
            <a:r>
              <a:rPr sz="788" dirty="0">
                <a:solidFill>
                  <a:prstClr val="black"/>
                </a:solidFill>
                <a:latin typeface="Segoe UI"/>
                <a:cs typeface="Segoe UI"/>
              </a:rPr>
              <a:t>&amp;</a:t>
            </a:r>
            <a:r>
              <a:rPr sz="788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Proprietary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03681207"/>
      </p:ext>
    </p:extLst>
  </p:cSld>
  <p:clrMapOvr>
    <a:masterClrMapping/>
  </p:clrMapOvr>
  <p:transition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714" y="1289262"/>
            <a:ext cx="851653" cy="548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2382" y="1443392"/>
            <a:ext cx="689895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>
                <a:solidFill>
                  <a:srgbClr val="000000"/>
                </a:solidFill>
              </a:rPr>
              <a:t>California </a:t>
            </a:r>
            <a:r>
              <a:rPr sz="1800" spc="-8" dirty="0">
                <a:solidFill>
                  <a:srgbClr val="000000"/>
                </a:solidFill>
              </a:rPr>
              <a:t>Workplaces </a:t>
            </a:r>
            <a:r>
              <a:rPr sz="1800" dirty="0">
                <a:solidFill>
                  <a:srgbClr val="000000"/>
                </a:solidFill>
              </a:rPr>
              <a:t>[1,000+ </a:t>
            </a:r>
            <a:r>
              <a:rPr sz="1800" spc="-4" dirty="0">
                <a:solidFill>
                  <a:srgbClr val="000000"/>
                </a:solidFill>
              </a:rPr>
              <a:t>deployed, </a:t>
            </a:r>
            <a:r>
              <a:rPr sz="1800" dirty="0">
                <a:solidFill>
                  <a:srgbClr val="000000"/>
                </a:solidFill>
              </a:rPr>
              <a:t>4,000+ </a:t>
            </a:r>
            <a:r>
              <a:rPr sz="1800" spc="-4" dirty="0">
                <a:solidFill>
                  <a:srgbClr val="000000"/>
                </a:solidFill>
              </a:rPr>
              <a:t>under</a:t>
            </a:r>
            <a:r>
              <a:rPr sz="1800" spc="94" dirty="0">
                <a:solidFill>
                  <a:srgbClr val="000000"/>
                </a:solidFill>
              </a:rPr>
              <a:t> </a:t>
            </a:r>
            <a:r>
              <a:rPr sz="1800" spc="-4" dirty="0">
                <a:solidFill>
                  <a:srgbClr val="000000"/>
                </a:solidFill>
              </a:rPr>
              <a:t>construction]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5206" y="2191703"/>
            <a:ext cx="4007929" cy="30055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34307" y="2188273"/>
            <a:ext cx="3990212" cy="29923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683" y="5781745"/>
            <a:ext cx="1645444" cy="1385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PowerFlex Confidential </a:t>
            </a:r>
            <a:r>
              <a:rPr sz="788" dirty="0">
                <a:solidFill>
                  <a:prstClr val="black"/>
                </a:solidFill>
                <a:latin typeface="Segoe UI"/>
                <a:cs typeface="Segoe UI"/>
              </a:rPr>
              <a:t>&amp;</a:t>
            </a:r>
            <a:r>
              <a:rPr sz="788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Proprietary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189892252"/>
      </p:ext>
    </p:extLst>
  </p:cSld>
  <p:clrMapOvr>
    <a:masterClrMapping/>
  </p:clrMapOvr>
  <p:transition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428" y="1289262"/>
            <a:ext cx="812791" cy="548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6684" y="1443392"/>
            <a:ext cx="455199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>
                <a:solidFill>
                  <a:srgbClr val="000000"/>
                </a:solidFill>
              </a:rPr>
              <a:t>Caltech </a:t>
            </a:r>
            <a:r>
              <a:rPr sz="1800" dirty="0">
                <a:solidFill>
                  <a:srgbClr val="000000"/>
                </a:solidFill>
              </a:rPr>
              <a:t>[88 </a:t>
            </a:r>
            <a:r>
              <a:rPr sz="1800" spc="-4" dirty="0">
                <a:solidFill>
                  <a:srgbClr val="000000"/>
                </a:solidFill>
              </a:rPr>
              <a:t>deployed, </a:t>
            </a:r>
            <a:r>
              <a:rPr sz="1800" dirty="0">
                <a:solidFill>
                  <a:srgbClr val="000000"/>
                </a:solidFill>
              </a:rPr>
              <a:t>80 </a:t>
            </a:r>
            <a:r>
              <a:rPr sz="1800" spc="-4" dirty="0">
                <a:solidFill>
                  <a:srgbClr val="000000"/>
                </a:solidFill>
              </a:rPr>
              <a:t>under</a:t>
            </a:r>
            <a:r>
              <a:rPr sz="1800" spc="23" dirty="0">
                <a:solidFill>
                  <a:srgbClr val="000000"/>
                </a:solidFill>
              </a:rPr>
              <a:t> </a:t>
            </a:r>
            <a:r>
              <a:rPr sz="1800" spc="-4" dirty="0">
                <a:solidFill>
                  <a:srgbClr val="000000"/>
                </a:solidFill>
              </a:rPr>
              <a:t>construction]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0624" y="2092262"/>
            <a:ext cx="3898201" cy="2923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18166" y="2966085"/>
            <a:ext cx="4938902" cy="2618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87618" y="1053846"/>
            <a:ext cx="2853499" cy="21402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1683" y="5781745"/>
            <a:ext cx="1645444" cy="1385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PowerFlex Confidential </a:t>
            </a:r>
            <a:r>
              <a:rPr sz="788" dirty="0">
                <a:solidFill>
                  <a:prstClr val="black"/>
                </a:solidFill>
                <a:latin typeface="Segoe UI"/>
                <a:cs typeface="Segoe UI"/>
              </a:rPr>
              <a:t>&amp;</a:t>
            </a:r>
            <a:r>
              <a:rPr sz="788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Proprietary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73951378"/>
      </p:ext>
    </p:extLst>
  </p:cSld>
  <p:clrMapOvr>
    <a:masterClrMapping/>
  </p:clrMapOvr>
  <p:transition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714" y="1289262"/>
            <a:ext cx="851653" cy="548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2382" y="1443392"/>
            <a:ext cx="435102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>
                <a:solidFill>
                  <a:srgbClr val="000000"/>
                </a:solidFill>
              </a:rPr>
              <a:t>Intuit </a:t>
            </a:r>
            <a:r>
              <a:rPr sz="1800" dirty="0">
                <a:solidFill>
                  <a:srgbClr val="000000"/>
                </a:solidFill>
              </a:rPr>
              <a:t>San </a:t>
            </a:r>
            <a:r>
              <a:rPr sz="1800" spc="-4" dirty="0">
                <a:solidFill>
                  <a:srgbClr val="000000"/>
                </a:solidFill>
              </a:rPr>
              <a:t>Diego </a:t>
            </a:r>
            <a:r>
              <a:rPr sz="1800" dirty="0">
                <a:solidFill>
                  <a:srgbClr val="000000"/>
                </a:solidFill>
              </a:rPr>
              <a:t>[160+ </a:t>
            </a:r>
            <a:r>
              <a:rPr sz="1800" spc="-4" dirty="0">
                <a:solidFill>
                  <a:srgbClr val="000000"/>
                </a:solidFill>
              </a:rPr>
              <a:t>under</a:t>
            </a:r>
            <a:r>
              <a:rPr sz="1800" spc="38" dirty="0">
                <a:solidFill>
                  <a:srgbClr val="000000"/>
                </a:solidFill>
              </a:rPr>
              <a:t> </a:t>
            </a:r>
            <a:r>
              <a:rPr sz="1800" spc="-4" dirty="0">
                <a:solidFill>
                  <a:srgbClr val="000000"/>
                </a:solidFill>
              </a:rPr>
              <a:t>construction]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65129" y="3641598"/>
            <a:ext cx="3897629" cy="1937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2451" y="2581165"/>
            <a:ext cx="4008821" cy="2430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42283" y="1844802"/>
            <a:ext cx="3781043" cy="18419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51683" y="5781745"/>
            <a:ext cx="1645444" cy="1385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PowerFlex Confidential </a:t>
            </a:r>
            <a:r>
              <a:rPr sz="788" dirty="0">
                <a:solidFill>
                  <a:prstClr val="black"/>
                </a:solidFill>
                <a:latin typeface="Segoe UI"/>
                <a:cs typeface="Segoe UI"/>
              </a:rPr>
              <a:t>&amp;</a:t>
            </a:r>
            <a:r>
              <a:rPr sz="788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Proprietary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08372376"/>
      </p:ext>
    </p:extLst>
  </p:cSld>
  <p:clrMapOvr>
    <a:masterClrMapping/>
  </p:clrMapOvr>
  <p:transition>
    <p:wipe dir="d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428" y="1289262"/>
            <a:ext cx="812791" cy="548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6684" y="1319947"/>
            <a:ext cx="5462588" cy="528189"/>
          </a:xfrm>
          <a:prstGeom prst="rect">
            <a:avLst/>
          </a:prstGeom>
        </p:spPr>
        <p:txBody>
          <a:bodyPr vert="horz" wrap="square" lIns="0" tIns="40481" rIns="0" bIns="0" rtlCol="0">
            <a:spAutoFit/>
          </a:bodyPr>
          <a:lstStyle/>
          <a:p>
            <a:pPr marL="9525" marR="3810">
              <a:lnSpc>
                <a:spcPts val="1943"/>
              </a:lnSpc>
              <a:spcBef>
                <a:spcPts val="319"/>
              </a:spcBef>
            </a:pPr>
            <a:r>
              <a:rPr sz="1800" spc="-15" dirty="0">
                <a:solidFill>
                  <a:srgbClr val="000000"/>
                </a:solidFill>
              </a:rPr>
              <a:t>Stanford </a:t>
            </a:r>
            <a:r>
              <a:rPr sz="1800" spc="-4" dirty="0">
                <a:solidFill>
                  <a:srgbClr val="000000"/>
                </a:solidFill>
              </a:rPr>
              <a:t>Linear Accelerator </a:t>
            </a:r>
            <a:r>
              <a:rPr sz="1800" spc="-8" dirty="0">
                <a:solidFill>
                  <a:srgbClr val="000000"/>
                </a:solidFill>
              </a:rPr>
              <a:t>Center </a:t>
            </a:r>
            <a:r>
              <a:rPr sz="1800" dirty="0">
                <a:solidFill>
                  <a:srgbClr val="000000"/>
                </a:solidFill>
              </a:rPr>
              <a:t>(SLAC) [80 </a:t>
            </a:r>
            <a:r>
              <a:rPr sz="1800" spc="-4" dirty="0">
                <a:solidFill>
                  <a:srgbClr val="000000"/>
                </a:solidFill>
              </a:rPr>
              <a:t>total: </a:t>
            </a:r>
            <a:r>
              <a:rPr sz="1800" dirty="0">
                <a:solidFill>
                  <a:srgbClr val="000000"/>
                </a:solidFill>
              </a:rPr>
              <a:t>24  </a:t>
            </a:r>
            <a:r>
              <a:rPr sz="1800" spc="-4" dirty="0">
                <a:solidFill>
                  <a:srgbClr val="000000"/>
                </a:solidFill>
              </a:rPr>
              <a:t>deployed, </a:t>
            </a:r>
            <a:r>
              <a:rPr sz="1800" dirty="0">
                <a:solidFill>
                  <a:srgbClr val="000000"/>
                </a:solidFill>
              </a:rPr>
              <a:t>56 </a:t>
            </a:r>
            <a:r>
              <a:rPr sz="1800" spc="-4" dirty="0">
                <a:solidFill>
                  <a:srgbClr val="000000"/>
                </a:solidFill>
              </a:rPr>
              <a:t>under</a:t>
            </a:r>
            <a:r>
              <a:rPr sz="1800" spc="23" dirty="0">
                <a:solidFill>
                  <a:srgbClr val="000000"/>
                </a:solidFill>
              </a:rPr>
              <a:t> </a:t>
            </a:r>
            <a:r>
              <a:rPr sz="1800" spc="-4" dirty="0">
                <a:solidFill>
                  <a:srgbClr val="000000"/>
                </a:solidFill>
              </a:rPr>
              <a:t>construction]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5972746" y="2290000"/>
            <a:ext cx="2353436" cy="3138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7817" y="2252853"/>
            <a:ext cx="4179950" cy="31335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683" y="5781745"/>
            <a:ext cx="1645444" cy="1385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PowerFlex Confidential </a:t>
            </a:r>
            <a:r>
              <a:rPr sz="788" dirty="0">
                <a:solidFill>
                  <a:prstClr val="black"/>
                </a:solidFill>
                <a:latin typeface="Segoe UI"/>
                <a:cs typeface="Segoe UI"/>
              </a:rPr>
              <a:t>&amp;</a:t>
            </a:r>
            <a:r>
              <a:rPr sz="788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Proprietary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20021406"/>
      </p:ext>
    </p:extLst>
  </p:cSld>
  <p:clrMapOvr>
    <a:masterClrMapping/>
  </p:clrMapOvr>
  <p:transition>
    <p:wipe dir="d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428" y="1289262"/>
            <a:ext cx="812791" cy="548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6684" y="1443392"/>
            <a:ext cx="463486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>
                <a:solidFill>
                  <a:srgbClr val="000000"/>
                </a:solidFill>
              </a:rPr>
              <a:t>Mountain View Los </a:t>
            </a:r>
            <a:r>
              <a:rPr sz="1800" spc="-8" dirty="0">
                <a:solidFill>
                  <a:srgbClr val="000000"/>
                </a:solidFill>
              </a:rPr>
              <a:t>Altos </a:t>
            </a:r>
            <a:r>
              <a:rPr sz="1800" spc="-4" dirty="0">
                <a:solidFill>
                  <a:srgbClr val="000000"/>
                </a:solidFill>
              </a:rPr>
              <a:t>UHSD </a:t>
            </a:r>
            <a:r>
              <a:rPr sz="1800" dirty="0">
                <a:solidFill>
                  <a:srgbClr val="000000"/>
                </a:solidFill>
              </a:rPr>
              <a:t>[52</a:t>
            </a:r>
            <a:r>
              <a:rPr sz="1800" spc="30" dirty="0">
                <a:solidFill>
                  <a:srgbClr val="000000"/>
                </a:solidFill>
              </a:rPr>
              <a:t> </a:t>
            </a:r>
            <a:r>
              <a:rPr sz="1800" spc="-4" dirty="0">
                <a:solidFill>
                  <a:srgbClr val="000000"/>
                </a:solidFill>
              </a:rPr>
              <a:t>deployed]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4770882" y="2272284"/>
            <a:ext cx="4090796" cy="3067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2321" y="2272284"/>
            <a:ext cx="4090796" cy="3067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683" y="5781745"/>
            <a:ext cx="1645444" cy="1385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PowerFlex Confidential </a:t>
            </a:r>
            <a:r>
              <a:rPr sz="788" dirty="0">
                <a:solidFill>
                  <a:prstClr val="black"/>
                </a:solidFill>
                <a:latin typeface="Segoe UI"/>
                <a:cs typeface="Segoe UI"/>
              </a:rPr>
              <a:t>&amp;</a:t>
            </a:r>
            <a:r>
              <a:rPr sz="788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Proprietary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62207138"/>
      </p:ext>
    </p:extLst>
  </p:cSld>
  <p:clrMapOvr>
    <a:masterClrMapping/>
  </p:clrMapOvr>
  <p:transition>
    <p:wipe dir="d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428" y="1289262"/>
            <a:ext cx="812791" cy="548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6684" y="1443392"/>
            <a:ext cx="285369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>
                <a:solidFill>
                  <a:srgbClr val="000000"/>
                </a:solidFill>
              </a:rPr>
              <a:t>Los </a:t>
            </a:r>
            <a:r>
              <a:rPr sz="1800" spc="-8" dirty="0">
                <a:solidFill>
                  <a:srgbClr val="000000"/>
                </a:solidFill>
              </a:rPr>
              <a:t>Altos </a:t>
            </a:r>
            <a:r>
              <a:rPr sz="1800" dirty="0">
                <a:solidFill>
                  <a:srgbClr val="000000"/>
                </a:solidFill>
              </a:rPr>
              <a:t>SD [180</a:t>
            </a:r>
            <a:r>
              <a:rPr sz="1800" spc="-11" dirty="0">
                <a:solidFill>
                  <a:srgbClr val="000000"/>
                </a:solidFill>
              </a:rPr>
              <a:t> </a:t>
            </a:r>
            <a:r>
              <a:rPr sz="1800" spc="-4" dirty="0">
                <a:solidFill>
                  <a:srgbClr val="000000"/>
                </a:solidFill>
              </a:rPr>
              <a:t>deployed]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441770" y="2113979"/>
            <a:ext cx="4425695" cy="3318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71504" y="2387155"/>
            <a:ext cx="3719321" cy="2791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683" y="5781745"/>
            <a:ext cx="1645444" cy="1385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PowerFlex Confidential </a:t>
            </a:r>
            <a:r>
              <a:rPr sz="788" dirty="0">
                <a:solidFill>
                  <a:prstClr val="black"/>
                </a:solidFill>
                <a:latin typeface="Segoe UI"/>
                <a:cs typeface="Segoe UI"/>
              </a:rPr>
              <a:t>&amp;</a:t>
            </a:r>
            <a:r>
              <a:rPr sz="788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Proprietary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56602665"/>
      </p:ext>
    </p:extLst>
  </p:cSld>
  <p:clrMapOvr>
    <a:masterClrMapping/>
  </p:clrMapOvr>
  <p:transition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428" y="1289262"/>
            <a:ext cx="812791" cy="548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6684" y="1443392"/>
            <a:ext cx="50101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4" dirty="0">
                <a:solidFill>
                  <a:srgbClr val="000000"/>
                </a:solidFill>
              </a:rPr>
              <a:t>Hotels </a:t>
            </a:r>
            <a:r>
              <a:rPr sz="1800" dirty="0">
                <a:solidFill>
                  <a:srgbClr val="000000"/>
                </a:solidFill>
              </a:rPr>
              <a:t>[100+ </a:t>
            </a:r>
            <a:r>
              <a:rPr sz="1800" spc="-4" dirty="0">
                <a:solidFill>
                  <a:srgbClr val="000000"/>
                </a:solidFill>
              </a:rPr>
              <a:t>deployed, </a:t>
            </a:r>
            <a:r>
              <a:rPr sz="1800" dirty="0">
                <a:solidFill>
                  <a:srgbClr val="000000"/>
                </a:solidFill>
              </a:rPr>
              <a:t>500+ </a:t>
            </a:r>
            <a:r>
              <a:rPr sz="1800" spc="-4" dirty="0">
                <a:solidFill>
                  <a:srgbClr val="000000"/>
                </a:solidFill>
              </a:rPr>
              <a:t>under</a:t>
            </a:r>
            <a:r>
              <a:rPr sz="1800" spc="8" dirty="0">
                <a:solidFill>
                  <a:srgbClr val="000000"/>
                </a:solidFill>
              </a:rPr>
              <a:t> </a:t>
            </a:r>
            <a:r>
              <a:rPr sz="1800" spc="-4" dirty="0">
                <a:solidFill>
                  <a:srgbClr val="000000"/>
                </a:solidFill>
              </a:rPr>
              <a:t>construction]</a:t>
            </a:r>
            <a:endParaRPr sz="1800"/>
          </a:p>
        </p:txBody>
      </p:sp>
      <p:sp>
        <p:nvSpPr>
          <p:cNvPr id="4" name="object 4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69118" y="2375726"/>
            <a:ext cx="4031932" cy="30238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47547" y="2089405"/>
            <a:ext cx="2428303" cy="3234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683" y="5781745"/>
            <a:ext cx="1645444" cy="1385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PowerFlex Confidential </a:t>
            </a:r>
            <a:r>
              <a:rPr sz="788" dirty="0">
                <a:solidFill>
                  <a:prstClr val="black"/>
                </a:solidFill>
                <a:latin typeface="Segoe UI"/>
                <a:cs typeface="Segoe UI"/>
              </a:rPr>
              <a:t>&amp;</a:t>
            </a:r>
            <a:r>
              <a:rPr sz="788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Proprietary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544378093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1579" y="930402"/>
            <a:ext cx="6720840" cy="5070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5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54" y="5444109"/>
            <a:ext cx="939545" cy="5234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5428" y="1289262"/>
            <a:ext cx="812791" cy="5481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6684" y="1443392"/>
            <a:ext cx="492156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5" dirty="0">
                <a:solidFill>
                  <a:srgbClr val="000000"/>
                </a:solidFill>
              </a:rPr>
              <a:t>PowerFlex </a:t>
            </a:r>
            <a:r>
              <a:rPr sz="1800" spc="-4" dirty="0">
                <a:solidFill>
                  <a:srgbClr val="000000"/>
                </a:solidFill>
              </a:rPr>
              <a:t>Special Offer for </a:t>
            </a:r>
            <a:r>
              <a:rPr sz="1800" spc="-19" dirty="0">
                <a:solidFill>
                  <a:srgbClr val="000000"/>
                </a:solidFill>
              </a:rPr>
              <a:t>Palo </a:t>
            </a:r>
            <a:r>
              <a:rPr sz="1800" spc="-8" dirty="0">
                <a:solidFill>
                  <a:srgbClr val="000000"/>
                </a:solidFill>
              </a:rPr>
              <a:t>Alto</a:t>
            </a:r>
            <a:r>
              <a:rPr sz="1800" spc="113" dirty="0">
                <a:solidFill>
                  <a:srgbClr val="000000"/>
                </a:solidFill>
              </a:rPr>
              <a:t> </a:t>
            </a:r>
            <a:r>
              <a:rPr sz="1800" spc="-8" dirty="0">
                <a:solidFill>
                  <a:srgbClr val="000000"/>
                </a:solidFill>
              </a:rPr>
              <a:t>Workplaces</a:t>
            </a:r>
            <a:endParaRPr sz="1800"/>
          </a:p>
        </p:txBody>
      </p:sp>
      <p:sp>
        <p:nvSpPr>
          <p:cNvPr id="5" name="object 5"/>
          <p:cNvSpPr/>
          <p:nvPr/>
        </p:nvSpPr>
        <p:spPr>
          <a:xfrm>
            <a:off x="1" y="5528120"/>
            <a:ext cx="1282445" cy="458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8361" y="2265999"/>
            <a:ext cx="6380321" cy="29411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3838" marR="197168" indent="-214313" defTabSz="685800" fontAlgn="auto">
              <a:spcBef>
                <a:spcPts val="75"/>
              </a:spcBef>
              <a:spcAft>
                <a:spcPts val="0"/>
              </a:spcAft>
              <a:buFont typeface="Arial"/>
              <a:buChar char="•"/>
              <a:tabLst>
                <a:tab pos="223361" algn="l"/>
                <a:tab pos="223838" algn="l"/>
              </a:tabLst>
            </a:pP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Full </a:t>
            </a:r>
            <a:r>
              <a:rPr sz="2100" spc="-11" dirty="0">
                <a:solidFill>
                  <a:prstClr val="black"/>
                </a:solidFill>
                <a:latin typeface="Segoe UI"/>
                <a:cs typeface="Segoe UI"/>
              </a:rPr>
              <a:t>turnkey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package: design, permit, build, </a:t>
            </a:r>
            <a:r>
              <a:rPr sz="2100" spc="4" dirty="0">
                <a:solidFill>
                  <a:prstClr val="black"/>
                </a:solidFill>
                <a:latin typeface="Segoe UI"/>
                <a:cs typeface="Segoe UI"/>
              </a:rPr>
              <a:t>service, 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and maintain </a:t>
            </a:r>
            <a:r>
              <a:rPr sz="2100" dirty="0">
                <a:solidFill>
                  <a:prstClr val="black"/>
                </a:solidFill>
                <a:latin typeface="Segoe UI"/>
                <a:cs typeface="Segoe UI"/>
              </a:rPr>
              <a:t>20+ </a:t>
            </a:r>
            <a:r>
              <a:rPr sz="2100" spc="4" dirty="0">
                <a:solidFill>
                  <a:prstClr val="black"/>
                </a:solidFill>
                <a:latin typeface="Segoe UI"/>
                <a:cs typeface="Segoe UI"/>
              </a:rPr>
              <a:t>ports </a:t>
            </a:r>
            <a:r>
              <a:rPr sz="2100" dirty="0">
                <a:solidFill>
                  <a:prstClr val="black"/>
                </a:solidFill>
                <a:latin typeface="Segoe UI"/>
                <a:cs typeface="Segoe UI"/>
              </a:rPr>
              <a:t>at</a:t>
            </a:r>
            <a:r>
              <a:rPr sz="2100" spc="-38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2100" dirty="0">
                <a:solidFill>
                  <a:prstClr val="black"/>
                </a:solidFill>
                <a:latin typeface="Segoe UI"/>
                <a:cs typeface="Segoe UI"/>
              </a:rPr>
              <a:t>$1,000/port</a:t>
            </a:r>
            <a:endParaRPr sz="2100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9"/>
              </a:spcBef>
              <a:spcAft>
                <a:spcPts val="0"/>
              </a:spcAft>
              <a:buFont typeface="Arial"/>
              <a:buChar char="•"/>
            </a:pPr>
            <a:endParaRPr sz="217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23838" marR="3810" indent="-214313" defTabSz="6858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23361" algn="l"/>
                <a:tab pos="223838" algn="l"/>
              </a:tabLst>
            </a:pP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$0/month </a:t>
            </a:r>
            <a:r>
              <a:rPr sz="2100" spc="-8" dirty="0">
                <a:solidFill>
                  <a:prstClr val="black"/>
                </a:solidFill>
                <a:latin typeface="Segoe UI"/>
                <a:cs typeface="Segoe UI"/>
              </a:rPr>
              <a:t>enterprise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networking </a:t>
            </a:r>
            <a:r>
              <a:rPr sz="2100" spc="4" dirty="0">
                <a:solidFill>
                  <a:prstClr val="black"/>
                </a:solidFill>
                <a:latin typeface="Segoe UI"/>
                <a:cs typeface="Segoe UI"/>
              </a:rPr>
              <a:t>services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when </a:t>
            </a:r>
            <a:r>
              <a:rPr sz="2100" spc="-26" dirty="0">
                <a:solidFill>
                  <a:prstClr val="black"/>
                </a:solidFill>
                <a:latin typeface="Segoe UI"/>
                <a:cs typeface="Segoe UI"/>
              </a:rPr>
              <a:t>LCFS 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assigned </a:t>
            </a:r>
            <a:r>
              <a:rPr sz="2100" spc="-11" dirty="0">
                <a:solidFill>
                  <a:prstClr val="black"/>
                </a:solidFill>
                <a:latin typeface="Segoe UI"/>
                <a:cs typeface="Segoe UI"/>
              </a:rPr>
              <a:t>to PowerFlex.</a:t>
            </a:r>
            <a:endParaRPr sz="2100">
              <a:solidFill>
                <a:prstClr val="black"/>
              </a:solidFill>
              <a:latin typeface="Segoe UI"/>
              <a:cs typeface="Segoe UI"/>
            </a:endParaRPr>
          </a:p>
          <a:p>
            <a:pPr defTabSz="685800" fontAlgn="auto">
              <a:spcBef>
                <a:spcPts val="19"/>
              </a:spcBef>
              <a:spcAft>
                <a:spcPts val="0"/>
              </a:spcAft>
              <a:buFont typeface="Arial"/>
              <a:buChar char="•"/>
            </a:pPr>
            <a:endParaRPr sz="217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23838" marR="477679" indent="-214313" defTabSz="6858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tabLst>
                <a:tab pos="223361" algn="l"/>
                <a:tab pos="223838" algn="l"/>
              </a:tabLst>
            </a:pP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1:1 </a:t>
            </a:r>
            <a:r>
              <a:rPr sz="2100" spc="-11" dirty="0">
                <a:solidFill>
                  <a:prstClr val="black"/>
                </a:solidFill>
                <a:latin typeface="Segoe UI"/>
                <a:cs typeface="Segoe UI"/>
              </a:rPr>
              <a:t>EVSE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trade-in </a:t>
            </a:r>
            <a:r>
              <a:rPr sz="2100" spc="-8" dirty="0">
                <a:solidFill>
                  <a:prstClr val="black"/>
                </a:solidFill>
                <a:latin typeface="Segoe UI"/>
                <a:cs typeface="Segoe UI"/>
              </a:rPr>
              <a:t>credit: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trade any installed </a:t>
            </a:r>
            <a:r>
              <a:rPr sz="2100" spc="-11" dirty="0">
                <a:solidFill>
                  <a:prstClr val="black"/>
                </a:solidFill>
                <a:latin typeface="Segoe UI"/>
                <a:cs typeface="Segoe UI"/>
              </a:rPr>
              <a:t>EVSE  (ChargePoint, </a:t>
            </a:r>
            <a:r>
              <a:rPr sz="2100" dirty="0">
                <a:solidFill>
                  <a:prstClr val="black"/>
                </a:solidFill>
                <a:latin typeface="Segoe UI"/>
                <a:cs typeface="Segoe UI"/>
              </a:rPr>
              <a:t>ClipperCreek,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Leviton, GE, </a:t>
            </a:r>
            <a:r>
              <a:rPr sz="2100" spc="-11" dirty="0">
                <a:solidFill>
                  <a:prstClr val="black"/>
                </a:solidFill>
                <a:latin typeface="Segoe UI"/>
                <a:cs typeface="Segoe UI"/>
              </a:rPr>
              <a:t>etc) </a:t>
            </a:r>
            <a:r>
              <a:rPr sz="2100" dirty="0">
                <a:solidFill>
                  <a:prstClr val="black"/>
                </a:solidFill>
                <a:latin typeface="Segoe UI"/>
                <a:cs typeface="Segoe UI"/>
              </a:rPr>
              <a:t>for  </a:t>
            </a:r>
            <a:r>
              <a:rPr sz="2100" spc="-4" dirty="0">
                <a:solidFill>
                  <a:prstClr val="black"/>
                </a:solidFill>
                <a:latin typeface="Segoe UI"/>
                <a:cs typeface="Segoe UI"/>
              </a:rPr>
              <a:t>brand new </a:t>
            </a:r>
            <a:r>
              <a:rPr sz="2100" spc="-15" dirty="0">
                <a:solidFill>
                  <a:prstClr val="black"/>
                </a:solidFill>
                <a:latin typeface="Segoe UI"/>
                <a:cs typeface="Segoe UI"/>
              </a:rPr>
              <a:t>PowerFlex </a:t>
            </a:r>
            <a:r>
              <a:rPr sz="2100" spc="-11" dirty="0">
                <a:solidFill>
                  <a:prstClr val="black"/>
                </a:solidFill>
                <a:latin typeface="Segoe UI"/>
                <a:cs typeface="Segoe UI"/>
              </a:rPr>
              <a:t>EVSE</a:t>
            </a:r>
            <a:endParaRPr sz="2100">
              <a:solidFill>
                <a:prstClr val="black"/>
              </a:solidFill>
              <a:latin typeface="Segoe UI"/>
              <a:cs typeface="Segoe U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51683" y="5781745"/>
            <a:ext cx="1645444" cy="13856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525" defTabSz="685800" fontAlgn="auto">
              <a:spcBef>
                <a:spcPts val="135"/>
              </a:spcBef>
              <a:spcAft>
                <a:spcPts val="0"/>
              </a:spcAft>
            </a:pP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PowerFlex Confidential </a:t>
            </a:r>
            <a:r>
              <a:rPr sz="788" dirty="0">
                <a:solidFill>
                  <a:prstClr val="black"/>
                </a:solidFill>
                <a:latin typeface="Segoe UI"/>
                <a:cs typeface="Segoe UI"/>
              </a:rPr>
              <a:t>&amp;</a:t>
            </a:r>
            <a:r>
              <a:rPr sz="788" spc="-19" dirty="0">
                <a:solidFill>
                  <a:prstClr val="black"/>
                </a:solidFill>
                <a:latin typeface="Segoe UI"/>
                <a:cs typeface="Segoe UI"/>
              </a:rPr>
              <a:t> </a:t>
            </a:r>
            <a:r>
              <a:rPr sz="788" spc="-4" dirty="0">
                <a:solidFill>
                  <a:prstClr val="black"/>
                </a:solidFill>
                <a:latin typeface="Segoe UI"/>
                <a:cs typeface="Segoe UI"/>
              </a:rPr>
              <a:t>Proprietary</a:t>
            </a:r>
            <a:endParaRPr sz="788">
              <a:solidFill>
                <a:prstClr val="black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37125918"/>
      </p:ext>
    </p:extLst>
  </p:cSld>
  <p:clrMapOvr>
    <a:masterClrMapping/>
  </p:clrMapOvr>
  <p:transition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kenist\AppData\Local\Microsoft\Windows\Temporary Internet Files\Content.Outlook\P1T8BACV\IMG_0789-X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403499"/>
            <a:ext cx="9144000" cy="31047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298575" y="1621640"/>
            <a:ext cx="6602413" cy="349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Arial" charset="0"/>
              </a:rPr>
              <a:t>PROPOSED RATE CHANGES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600" dirty="0" smtClean="0">
              <a:latin typeface="Arial" charset="0"/>
            </a:endParaRPr>
          </a:p>
          <a:p>
            <a:pPr algn="ctr" eaLnBrk="1" hangingPunct="1">
              <a:spcBef>
                <a:spcPct val="5000"/>
              </a:spcBef>
              <a:buNone/>
            </a:pPr>
            <a:r>
              <a:rPr lang="en-US" sz="2400" dirty="0">
                <a:latin typeface="Calibri" pitchFamily="34" charset="0"/>
              </a:rPr>
              <a:t>Facility Manager’s Meeting</a:t>
            </a:r>
          </a:p>
          <a:p>
            <a:pPr algn="ctr" eaLnBrk="1" hangingPunct="1">
              <a:spcBef>
                <a:spcPct val="5000"/>
              </a:spcBef>
              <a:buNone/>
            </a:pPr>
            <a:r>
              <a:rPr lang="en-US" sz="2400" dirty="0">
                <a:latin typeface="Calibri" pitchFamily="34" charset="0"/>
              </a:rPr>
              <a:t>June 6, 2019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36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dirty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999163"/>
            <a:ext cx="9144000" cy="858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9701" name="Picture 4" descr="PA_logo_horiz_RG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6154738"/>
            <a:ext cx="211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1082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4175" y="457200"/>
            <a:ext cx="8467725" cy="457200"/>
          </a:xfrm>
          <a:prstGeom prst="rect">
            <a:avLst/>
          </a:prstGeom>
          <a:solidFill>
            <a:srgbClr val="6B9A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365125" y="412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charset="2"/>
              <a:buChar char="§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bg1"/>
                </a:solidFill>
                <a:latin typeface="Arial" charset="0"/>
              </a:rPr>
              <a:t>FY 2020 Rate Projections - Commercial</a:t>
            </a:r>
          </a:p>
        </p:txBody>
      </p:sp>
      <p:pic>
        <p:nvPicPr>
          <p:cNvPr id="31748" name="Picture 4" descr="PA_logo_horiz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6210300"/>
            <a:ext cx="211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2366" y="6247406"/>
            <a:ext cx="7971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i="1" dirty="0">
              <a:latin typeface="Calibri" panose="020F050202020403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313849"/>
              </p:ext>
            </p:extLst>
          </p:nvPr>
        </p:nvGraphicFramePr>
        <p:xfrm>
          <a:off x="632366" y="1335196"/>
          <a:ext cx="7971341" cy="252237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215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8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84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84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84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6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FY 2020</a:t>
                      </a:r>
                      <a:endParaRPr lang="en-US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FY 2021</a:t>
                      </a:r>
                      <a:endParaRPr lang="en-US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FY 2022</a:t>
                      </a:r>
                      <a:endParaRPr lang="en-US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FY 2023</a:t>
                      </a:r>
                      <a:endParaRPr lang="en-US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FY 2024</a:t>
                      </a:r>
                      <a:endParaRPr lang="en-US" sz="200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Electric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Utility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5-</a:t>
                      </a:r>
                      <a:r>
                        <a:rPr lang="en-US" sz="2000" b="0" kern="1200" baseline="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</a:t>
                      </a: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%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4%</a:t>
                      </a:r>
                      <a:endParaRPr lang="en-US" sz="2000" b="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4%</a:t>
                      </a:r>
                      <a:endParaRPr lang="en-US" sz="2000" b="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3%</a:t>
                      </a:r>
                      <a:endParaRPr lang="en-US" sz="2000" b="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Gas Utility *</a:t>
                      </a:r>
                      <a:endParaRPr lang="en-US" sz="2000" b="0" baseline="300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2-3%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</a:t>
                      </a: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%-</a:t>
                      </a: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%</a:t>
                      </a:r>
                      <a:endParaRPr lang="en-US" sz="2000" b="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%-</a:t>
                      </a: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%</a:t>
                      </a:r>
                      <a:endParaRPr lang="en-US" sz="2000" b="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Wastewater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7%</a:t>
                      </a: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Water Utility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(1)-3%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2%</a:t>
                      </a:r>
                      <a:endParaRPr lang="en-US" sz="2000" b="0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3%</a:t>
                      </a:r>
                      <a:endParaRPr lang="en-US" sz="2000" b="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2000" b="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r>
                        <a:rPr lang="en-US" sz="2000" b="0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%</a:t>
                      </a:r>
                      <a:endParaRPr lang="en-US" sz="2000" b="0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7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Refuse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90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Storm Drain</a:t>
                      </a:r>
                      <a:endParaRPr lang="en-US" sz="2000" b="0" baseline="300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4.5%</a:t>
                      </a: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2%-3%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2%-3%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2%-3%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effectLst/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2%-3%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404" y="3857573"/>
            <a:ext cx="7918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</a:rPr>
              <a:t>Commercial customers may have several rate schedules available to them, and the rate changes affecting each may be different depending on the results of updated Cost of Service analysis.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58884" y="5021714"/>
            <a:ext cx="7971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Calibri" panose="020F0502020204030204" pitchFamily="34" charset="0"/>
              </a:rPr>
              <a:t>*Gas </a:t>
            </a:r>
            <a:r>
              <a:rPr lang="en-US" sz="2000" i="1" dirty="0">
                <a:latin typeface="Calibri" panose="020F0502020204030204" pitchFamily="34" charset="0"/>
              </a:rPr>
              <a:t>rate changes are shown with commodity rates held constant.  Actual gas commodity rates will vary monthly with wholesale market fluctuations </a:t>
            </a:r>
          </a:p>
          <a:p>
            <a:pPr marL="342900" indent="-342900">
              <a:buFont typeface="Arial" charset="0"/>
              <a:buChar char="•"/>
            </a:pPr>
            <a:endParaRPr lang="en-US" sz="20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618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5124" y="887287"/>
            <a:ext cx="8450263" cy="60478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Operations/Capital costs</a:t>
            </a:r>
            <a:endParaRPr lang="en-US" sz="2000" dirty="0"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Resuming a regular rate of main replacement, increased investment due to age, but underground </a:t>
            </a:r>
            <a:r>
              <a:rPr lang="en-US" sz="2000" dirty="0">
                <a:latin typeface="Calibri" panose="020F0502020204030204" pitchFamily="34" charset="0"/>
              </a:rPr>
              <a:t>construction costs have increased substantially as </a:t>
            </a:r>
            <a:r>
              <a:rPr lang="en-US" sz="2000" dirty="0" smtClean="0">
                <a:latin typeface="Calibri" panose="020F0502020204030204" pitchFamily="34" charset="0"/>
              </a:rPr>
              <a:t>well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Health, retirement, and associated overhead costs continue to increase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Rising </a:t>
            </a:r>
            <a:r>
              <a:rPr lang="en-US" sz="2000" dirty="0">
                <a:latin typeface="Calibri" panose="020F0502020204030204" pitchFamily="34" charset="0"/>
              </a:rPr>
              <a:t>statewide transportation costs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</a:t>
            </a:r>
            <a:r>
              <a:rPr lang="en-US" sz="2000" dirty="0" smtClean="0">
                <a:latin typeface="Calibri" panose="020F0502020204030204" pitchFamily="34" charset="0"/>
              </a:rPr>
              <a:t>or electric, improvements </a:t>
            </a:r>
            <a:r>
              <a:rPr lang="en-US" sz="2000" dirty="0">
                <a:latin typeface="Calibri" panose="020F0502020204030204" pitchFamily="34" charset="0"/>
              </a:rPr>
              <a:t>in the state transmission network to deliver renewable </a:t>
            </a:r>
            <a:r>
              <a:rPr lang="en-US" sz="2000" dirty="0" smtClean="0">
                <a:latin typeface="Calibri" panose="020F0502020204030204" pitchFamily="34" charset="0"/>
              </a:rPr>
              <a:t>energy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PG&amp;E gas transmission rates rising to fund safety investments in the wake of the San Bruno </a:t>
            </a:r>
            <a:r>
              <a:rPr lang="en-US" sz="2000" dirty="0" smtClean="0">
                <a:latin typeface="Calibri" panose="020F0502020204030204" pitchFamily="34" charset="0"/>
              </a:rPr>
              <a:t>disaster and </a:t>
            </a:r>
            <a:r>
              <a:rPr lang="en-US" sz="2000" dirty="0">
                <a:latin typeface="Calibri" panose="020F0502020204030204" pitchFamily="34" charset="0"/>
              </a:rPr>
              <a:t>gas (to upgrade high-pressure pipelines)</a:t>
            </a:r>
          </a:p>
          <a:p>
            <a:pPr lvl="1"/>
            <a:endParaRPr lang="en-US" sz="20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Steadily increasing costs of </a:t>
            </a:r>
            <a:r>
              <a:rPr lang="en-US" sz="2000" dirty="0" smtClean="0">
                <a:latin typeface="Calibri" panose="020F0502020204030204" pitchFamily="34" charset="0"/>
              </a:rPr>
              <a:t>supply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Calibri" panose="020F0502020204030204" pitchFamily="34" charset="0"/>
              </a:rPr>
              <a:t>Hetch-Hetchy</a:t>
            </a:r>
            <a:r>
              <a:rPr lang="en-US" sz="2000" dirty="0" smtClean="0"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system improvements in </a:t>
            </a:r>
            <a:r>
              <a:rPr lang="en-US" sz="2000" dirty="0" smtClean="0">
                <a:latin typeface="Calibri" panose="020F0502020204030204" pitchFamily="34" charset="0"/>
              </a:rPr>
              <a:t>water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Gas </a:t>
            </a:r>
            <a:r>
              <a:rPr lang="en-US" sz="2000" dirty="0" smtClean="0">
                <a:latin typeface="Calibri" panose="020F0502020204030204" pitchFamily="34" charset="0"/>
              </a:rPr>
              <a:t>prices </a:t>
            </a:r>
            <a:r>
              <a:rPr lang="en-US" sz="2000" dirty="0">
                <a:latin typeface="Calibri" panose="020F0502020204030204" pitchFamily="34" charset="0"/>
              </a:rPr>
              <a:t>have risen in recent years as supplies have become tighter, demand has increased</a:t>
            </a:r>
          </a:p>
          <a:p>
            <a:endParaRPr lang="en-US" sz="2000" dirty="0">
              <a:latin typeface="Calibri" panose="020F0502020204030204" pitchFamily="34" charset="0"/>
            </a:endParaRPr>
          </a:p>
          <a:p>
            <a:pPr marL="17463" indent="-17463" eaLnBrk="1" hangingPunct="1">
              <a:lnSpc>
                <a:spcPct val="150000"/>
              </a:lnSpc>
              <a:defRPr/>
            </a:pPr>
            <a:endParaRPr lang="en-US" dirty="0">
              <a:latin typeface="+mn-lt"/>
            </a:endParaRPr>
          </a:p>
        </p:txBody>
      </p:sp>
      <p:sp>
        <p:nvSpPr>
          <p:cNvPr id="23554" name="Title 6"/>
          <p:cNvSpPr>
            <a:spLocks noGrp="1"/>
          </p:cNvSpPr>
          <p:nvPr>
            <p:ph type="title"/>
          </p:nvPr>
        </p:nvSpPr>
        <p:spPr>
          <a:xfrm>
            <a:off x="420624" y="468313"/>
            <a:ext cx="7221538" cy="390525"/>
          </a:xfrm>
        </p:spPr>
        <p:txBody>
          <a:bodyPr/>
          <a:lstStyle/>
          <a:p>
            <a:r>
              <a:rPr lang="en-US" altLang="x-none" dirty="0" smtClean="0">
                <a:ea typeface="ＭＳ Ｐゴシック" charset="-128"/>
              </a:rPr>
              <a:t>Reasons for Rate Increases</a:t>
            </a:r>
            <a:endParaRPr lang="en-US" altLang="x-none" dirty="0">
              <a:ea typeface="ＭＳ Ｐゴシック" charset="-128"/>
            </a:endParaRPr>
          </a:p>
        </p:txBody>
      </p:sp>
      <p:pic>
        <p:nvPicPr>
          <p:cNvPr id="4" name="Picture 4" descr="PA_logo_horiz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6210300"/>
            <a:ext cx="211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4624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5125" y="1180214"/>
            <a:ext cx="8450263" cy="51244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Consistent with newly approved Utilities Strategic Plan, cost containment is being instituted as an ongoing priority and annual cycle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Fall completion of preliminary out-year rate forecasts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Review by all Divisions for alignment of multiyear strategies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Ongoing management review of personnel actions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Review/revision of position classifications to match evolving needs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Add/Deletion of positions to reflect organizational priorities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Review/approval to fill individual position vacancies in conjunction with ASD Budget Office and Human Resources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Regular review of performance metrics and expenditures</a:t>
            </a:r>
          </a:p>
          <a:p>
            <a:pPr marL="17463" indent="-17463" eaLnBrk="1" hangingPunct="1">
              <a:lnSpc>
                <a:spcPct val="150000"/>
              </a:lnSpc>
              <a:defRPr/>
            </a:pPr>
            <a:endParaRPr lang="en-US" dirty="0">
              <a:latin typeface="+mn-lt"/>
            </a:endParaRPr>
          </a:p>
        </p:txBody>
      </p:sp>
      <p:sp>
        <p:nvSpPr>
          <p:cNvPr id="23554" name="Title 6"/>
          <p:cNvSpPr>
            <a:spLocks noGrp="1"/>
          </p:cNvSpPr>
          <p:nvPr>
            <p:ph type="title"/>
          </p:nvPr>
        </p:nvSpPr>
        <p:spPr>
          <a:xfrm>
            <a:off x="420624" y="468313"/>
            <a:ext cx="7221538" cy="390525"/>
          </a:xfrm>
        </p:spPr>
        <p:txBody>
          <a:bodyPr/>
          <a:lstStyle/>
          <a:p>
            <a:r>
              <a:rPr lang="en-US" altLang="x-none" dirty="0">
                <a:ea typeface="ＭＳ Ｐゴシック" charset="-128"/>
              </a:rPr>
              <a:t>Ongoing Cost Containment </a:t>
            </a:r>
          </a:p>
        </p:txBody>
      </p:sp>
      <p:pic>
        <p:nvPicPr>
          <p:cNvPr id="4" name="Picture 4" descr="PA_logo_horiz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6210300"/>
            <a:ext cx="211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6418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5125" y="1061049"/>
            <a:ext cx="8450263" cy="55861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Recently implemented cost control measures: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Successfully negotiated with vendor to reduce change request costs for new customer portal (estimated savings of $40k-$100k)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Reduced SAP consultant spending due to process reengineering or developing alternative solutions (estimated savings of $50k)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Potential future cost control measures: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Explore ways to reduce merchant fee costs for credit card transactions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Explore potential savings in utility bill printing through paperless billing and reducing printing charges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</a:rPr>
              <a:t>Switch to new customer information system with reduced support costs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</a:endParaRPr>
          </a:p>
        </p:txBody>
      </p:sp>
      <p:sp>
        <p:nvSpPr>
          <p:cNvPr id="2355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mtClean="0"/>
              <a:t>Cost Containment Examples</a:t>
            </a:r>
            <a:endParaRPr lang="en-US" altLang="x-none" dirty="0"/>
          </a:p>
        </p:txBody>
      </p:sp>
      <p:pic>
        <p:nvPicPr>
          <p:cNvPr id="4" name="Picture 4" descr="PA_logo_horiz_RG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6210300"/>
            <a:ext cx="211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0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812925" y="4313238"/>
            <a:ext cx="5867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939079" y="1524577"/>
            <a:ext cx="782002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ctr">
              <a:spcBef>
                <a:spcPct val="50000"/>
              </a:spcBef>
              <a:buNone/>
              <a:defRPr/>
            </a:pPr>
            <a:r>
              <a:rPr lang="en-US" altLang="en-US" sz="4800" b="1" i="1" dirty="0" smtClean="0">
                <a:solidFill>
                  <a:srgbClr val="000000"/>
                </a:solidFill>
              </a:rPr>
              <a:t>Thank you!</a:t>
            </a:r>
            <a:endParaRPr lang="en-US" altLang="en-US" sz="4800" i="1" dirty="0">
              <a:solidFill>
                <a:srgbClr val="000000"/>
              </a:solidFill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Facility and Sustainability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Managers’ Meeting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June 6</a:t>
            </a:r>
            <a:r>
              <a:rPr kumimoji="0" lang="en-US" alt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th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, 2019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1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60288" y="2014032"/>
          <a:ext cx="7625238" cy="4096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1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17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1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48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000" spc="-15" dirty="0">
                          <a:latin typeface="Calibri"/>
                          <a:cs typeface="Calibri"/>
                        </a:rPr>
                        <a:t>Current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Practice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571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 marR="895985">
                        <a:lnSpc>
                          <a:spcPct val="102200"/>
                        </a:lnSpc>
                        <a:spcBef>
                          <a:spcPts val="200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Carbon </a:t>
                      </a:r>
                      <a:r>
                        <a:rPr sz="2000" spc="-15" dirty="0">
                          <a:latin typeface="Calibri"/>
                          <a:cs typeface="Calibri"/>
                        </a:rPr>
                        <a:t>Neutral 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/  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Electric</a:t>
                      </a:r>
                      <a:r>
                        <a:rPr sz="20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Buildings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484"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Space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Heating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14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Natural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Gas Boiler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or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furnace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667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 marR="168275">
                        <a:lnSpc>
                          <a:spcPts val="2500"/>
                        </a:lnSpc>
                        <a:spcBef>
                          <a:spcPts val="484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Air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Source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Ground Source  Heat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Pump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600" spc="-60" dirty="0">
                          <a:latin typeface="Calibri"/>
                          <a:cs typeface="Calibri"/>
                        </a:rPr>
                        <a:t>VRF, 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GSHP,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Air 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Source Heat</a:t>
                      </a:r>
                      <a:r>
                        <a:rPr sz="16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Pump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6196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666"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000" spc="-40" dirty="0">
                          <a:latin typeface="Calibri"/>
                          <a:cs typeface="Calibri"/>
                        </a:rPr>
                        <a:t>Water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 Heating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7623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9539" marR="312420">
                        <a:lnSpc>
                          <a:spcPts val="2500"/>
                        </a:lnSpc>
                        <a:spcBef>
                          <a:spcPts val="489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Natural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Gas Boiler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water 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heater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66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Air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Source Heat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Pump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714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666">
                <a:tc>
                  <a:txBody>
                    <a:bodyPr/>
                    <a:lstStyle/>
                    <a:p>
                      <a:pPr marL="12763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Cooking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809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9539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Natural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Gas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Cooking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714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Induction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Cooking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714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HIDDEN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VMware_white_16x9">
  <a:themeElements>
    <a:clrScheme name="VMware 2019">
      <a:dk1>
        <a:srgbClr val="717074"/>
      </a:dk1>
      <a:lt1>
        <a:sysClr val="window" lastClr="FFFFFF"/>
      </a:lt1>
      <a:dk2>
        <a:srgbClr val="3F3F3F"/>
      </a:dk2>
      <a:lt2>
        <a:srgbClr val="F2F2F2"/>
      </a:lt2>
      <a:accent1>
        <a:srgbClr val="0091DA"/>
      </a:accent1>
      <a:accent2>
        <a:srgbClr val="1A428A"/>
      </a:accent2>
      <a:accent3>
        <a:srgbClr val="00C1D5"/>
      </a:accent3>
      <a:accent4>
        <a:srgbClr val="78BE20"/>
      </a:accent4>
      <a:accent5>
        <a:srgbClr val="7F35B2"/>
      </a:accent5>
      <a:accent6>
        <a:srgbClr val="387C2C"/>
      </a:accent6>
      <a:hlink>
        <a:srgbClr val="006990"/>
      </a:hlink>
      <a:folHlink>
        <a:srgbClr val="006990"/>
      </a:folHlink>
    </a:clrScheme>
    <a:fontScheme name="Custom 19">
      <a:majorFont>
        <a:latin typeface="Metropolis Light"/>
        <a:ea typeface=""/>
        <a:cs typeface=""/>
      </a:majorFont>
      <a:minorFont>
        <a:latin typeface="Metropol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20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25400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none" lIns="0" tIns="0" rIns="0" bIns="0" rtlCol="0">
        <a:spAutoFit/>
      </a:bodyPr>
      <a:lstStyle>
        <a:defPPr algn="l">
          <a:spcAft>
            <a:spcPts val="600"/>
          </a:spcAft>
          <a:defRPr sz="1200" smtClean="0"/>
        </a:defPPr>
      </a:lstStyle>
    </a:txDef>
  </a:objectDefaults>
  <a:extraClrSchemeLst/>
  <a:custClrLst>
    <a:custClr name="Orange">
      <a:srgbClr val="F8981D"/>
    </a:custClr>
    <a:custClr name="Red">
      <a:srgbClr val="820024"/>
    </a:custClr>
  </a:custClrLst>
  <a:extLst>
    <a:ext uri="{05A4C25C-085E-4340-85A3-A5531E510DB2}">
      <thm15:themeFamily xmlns:thm15="http://schemas.microsoft.com/office/thememl/2012/main" name="VMWR_CorpTempRefresh_Light_07_21_hr.potx" id="{05DAF37D-AD21-46CA-8327-AA29D585B2C3}" vid="{AA349161-A6C3-488A-A8B7-7A2D5F49158C}"/>
    </a:ext>
  </a:extLst>
</a:theme>
</file>

<file path=ppt/theme/theme5.xml><?xml version="1.0" encoding="utf-8"?>
<a:theme xmlns:a="http://schemas.openxmlformats.org/drawingml/2006/main" name="1_Office Theme">
  <a:themeElements>
    <a:clrScheme name="NEW Palo Alto swatches">
      <a:dk1>
        <a:srgbClr val="000000"/>
      </a:dk1>
      <a:lt1>
        <a:sysClr val="window" lastClr="FFFFFF"/>
      </a:lt1>
      <a:dk2>
        <a:srgbClr val="6D6F71"/>
      </a:dk2>
      <a:lt2>
        <a:srgbClr val="EEECE1"/>
      </a:lt2>
      <a:accent1>
        <a:srgbClr val="425A0E"/>
      </a:accent1>
      <a:accent2>
        <a:srgbClr val="A33E10"/>
      </a:accent2>
      <a:accent3>
        <a:srgbClr val="B0C086"/>
      </a:accent3>
      <a:accent4>
        <a:srgbClr val="9E0012"/>
      </a:accent4>
      <a:accent5>
        <a:srgbClr val="FFE983"/>
      </a:accent5>
      <a:accent6>
        <a:srgbClr val="734B05"/>
      </a:accent6>
      <a:hlink>
        <a:srgbClr val="0E6E94"/>
      </a:hlink>
      <a:folHlink>
        <a:srgbClr val="54AF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23996</TotalTime>
  <Words>2650</Words>
  <Application>Microsoft Office PowerPoint</Application>
  <PresentationFormat>On-screen Show (4:3)</PresentationFormat>
  <Paragraphs>610</Paragraphs>
  <Slides>86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23</vt:i4>
      </vt:variant>
      <vt:variant>
        <vt:lpstr>Slide Titles</vt:lpstr>
      </vt:variant>
      <vt:variant>
        <vt:i4>86</vt:i4>
      </vt:variant>
    </vt:vector>
  </HeadingPairs>
  <TitlesOfParts>
    <vt:vector size="125" baseType="lpstr">
      <vt:lpstr>MS PGothic</vt:lpstr>
      <vt:lpstr>MS PGothic</vt:lpstr>
      <vt:lpstr>Arial</vt:lpstr>
      <vt:lpstr>Calibri</vt:lpstr>
      <vt:lpstr>Calibri Light</vt:lpstr>
      <vt:lpstr>Camphor Std</vt:lpstr>
      <vt:lpstr>Franklin Gothic Book</vt:lpstr>
      <vt:lpstr>Franklin Gothic Medium</vt:lpstr>
      <vt:lpstr>Metropolis</vt:lpstr>
      <vt:lpstr>Metropolis Light</vt:lpstr>
      <vt:lpstr>Open Sans</vt:lpstr>
      <vt:lpstr>Segoe UI</vt:lpstr>
      <vt:lpstr>Segoe UI Semibold</vt:lpstr>
      <vt:lpstr>Times New Roman</vt:lpstr>
      <vt:lpstr>Verdana</vt:lpstr>
      <vt:lpstr>Wingdings</vt:lpstr>
      <vt:lpstr>Office Theme</vt:lpstr>
      <vt:lpstr>Custom Design</vt:lpstr>
      <vt:lpstr>2_Custom Design</vt:lpstr>
      <vt:lpstr>VMware_white_16x9</vt:lpstr>
      <vt:lpstr>1_Office Theme</vt:lpstr>
      <vt:lpstr>2_Office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4_Office Theme</vt:lpstr>
      <vt:lpstr>18_Office Theme</vt:lpstr>
      <vt:lpstr>19_Office Theme</vt:lpstr>
      <vt:lpstr>PowerPoint Presentation</vt:lpstr>
      <vt:lpstr>Welcome to VMware!</vt:lpstr>
      <vt:lpstr>PowerPoint Presentation</vt:lpstr>
      <vt:lpstr>California’s Greenhouse Gas Inventory</vt:lpstr>
      <vt:lpstr>Building Energy Consumption</vt:lpstr>
      <vt:lpstr>Methane</vt:lpstr>
      <vt:lpstr>Methane  Leakage</vt:lpstr>
      <vt:lpstr>PowerPoint Presentation</vt:lpstr>
      <vt:lpstr>PowerPoint Presentation</vt:lpstr>
      <vt:lpstr>Electric systems provide heat more efficiently</vt:lpstr>
      <vt:lpstr>“Resource-to-room” Efficiency</vt:lpstr>
      <vt:lpstr>PowerPoint Presentation</vt:lpstr>
      <vt:lpstr>Commercial Heat Pumps</vt:lpstr>
      <vt:lpstr>Air Source VRF Systems</vt:lpstr>
      <vt:lpstr>Commercial Application - Air Source Heat Pump</vt:lpstr>
      <vt:lpstr>Commercial Application - Heat Recovery Chiller</vt:lpstr>
      <vt:lpstr>Commercial Application - Heat Pump DHW</vt:lpstr>
      <vt:lpstr>Multifamily Residential: PTHP</vt:lpstr>
      <vt:lpstr>Cooking</vt:lpstr>
      <vt:lpstr>Gas Cooking</vt:lpstr>
      <vt:lpstr>Commercial Induction Cooking</vt:lpstr>
      <vt:lpstr>Case Studies</vt:lpstr>
      <vt:lpstr>PowerPoint Presentation</vt:lpstr>
      <vt:lpstr>Multifamily Residential: All-electric HPWH + VRF</vt:lpstr>
      <vt:lpstr>Office Building, Menlo Park, CA</vt:lpstr>
      <vt:lpstr>Ventilation Air  Handler (Dedicated  Outside Air System)</vt:lpstr>
      <vt:lpstr>Pier 70 - Building 12</vt:lpstr>
      <vt:lpstr>PowerPoint Presentation</vt:lpstr>
      <vt:lpstr>BANK OF ITALY, San Jose, CA</vt:lpstr>
      <vt:lpstr>PowerPoint Presentation</vt:lpstr>
      <vt:lpstr>Campus Building Electrification - UC Campuses</vt:lpstr>
      <vt:lpstr>Top Five Lessons Learned</vt:lpstr>
      <vt:lpstr>Building Decarbonization</vt:lpstr>
      <vt:lpstr>DERs for the C&amp;I Sector</vt:lpstr>
      <vt:lpstr>PowerPoint Presentation</vt:lpstr>
      <vt:lpstr>E Source is a research, data analytics  and consulting firm focused exclusively  on utilities and their customers.</vt:lpstr>
      <vt:lpstr>Some level-setting to get us started</vt:lpstr>
      <vt:lpstr>Digitalization of the energy sector</vt:lpstr>
      <vt:lpstr>Decentralization &amp; decarbonization</vt:lpstr>
      <vt:lpstr>Shifts in utility solar offerings</vt:lpstr>
      <vt:lpstr>Utility solar programs scale back</vt:lpstr>
      <vt:lpstr>Solar program &amp; industry trends</vt:lpstr>
      <vt:lpstr>Independent corporate procurement</vt:lpstr>
      <vt:lpstr>There are two main types of storage</vt:lpstr>
      <vt:lpstr>FTM has dominated, but soon it won’t</vt:lpstr>
      <vt:lpstr>Actual system costs depend on…</vt:lpstr>
      <vt:lpstr>Another problem - lithium battery fires</vt:lpstr>
      <vt:lpstr>Safety is more than theoretical concern</vt:lpstr>
      <vt:lpstr>Demand charge management (ideal)</vt:lpstr>
      <vt:lpstr>“Can’t we just use EV batteries?”</vt:lpstr>
      <vt:lpstr>EVs are becoming “global megatrend”</vt:lpstr>
      <vt:lpstr>Only one major model feeds the grid</vt:lpstr>
      <vt:lpstr>Requires bi-directional equipment, too</vt:lpstr>
      <vt:lpstr>Microgrids: Not just military anymore</vt:lpstr>
      <vt:lpstr>Most business customers are interested</vt:lpstr>
      <vt:lpstr>Big interest can lead to big hype…</vt:lpstr>
      <vt:lpstr>So it’s important to read the fine print</vt:lpstr>
      <vt:lpstr>Transactive energy is in its infancy</vt:lpstr>
      <vt:lpstr>Thank You! Questions?</vt:lpstr>
      <vt:lpstr>PowerPoint Presentation</vt:lpstr>
      <vt:lpstr>EVs could add 1GW to the Net Demand</vt:lpstr>
      <vt:lpstr>Workplace charging enables more renewable energy</vt:lpstr>
      <vt:lpstr>Solar + Storage + Energy Mgt = Lowest Cost Charging</vt:lpstr>
      <vt:lpstr>Projected Growth</vt:lpstr>
      <vt:lpstr>66 charging events/workday // 15-20kWh charge</vt:lpstr>
      <vt:lpstr>The True Cost of Re-Parking</vt:lpstr>
      <vt:lpstr>Current State</vt:lpstr>
      <vt:lpstr>PowerFlex State</vt:lpstr>
      <vt:lpstr>Custom skin on the most durable and tested EVSE</vt:lpstr>
      <vt:lpstr>PowerPoint Presentation</vt:lpstr>
      <vt:lpstr>User Friendly Dashboard and App</vt:lpstr>
      <vt:lpstr>National Renewable Energy Laboratory (NREL) [120 deployed]</vt:lpstr>
      <vt:lpstr>California Workplaces [1,000+ deployed, 4,000+ under construction]</vt:lpstr>
      <vt:lpstr>Caltech [88 deployed, 80 under construction]</vt:lpstr>
      <vt:lpstr>Intuit San Diego [160+ under construction]</vt:lpstr>
      <vt:lpstr>Stanford Linear Accelerator Center (SLAC) [80 total: 24  deployed, 56 under construction]</vt:lpstr>
      <vt:lpstr>Mountain View Los Altos UHSD [52 deployed]</vt:lpstr>
      <vt:lpstr>Los Altos SD [180 deployed]</vt:lpstr>
      <vt:lpstr>Hotels [100+ deployed, 500+ under construction]</vt:lpstr>
      <vt:lpstr>PowerFlex Special Offer for Palo Alto Workplaces</vt:lpstr>
      <vt:lpstr>PowerPoint Presentation</vt:lpstr>
      <vt:lpstr>PowerPoint Presentation</vt:lpstr>
      <vt:lpstr>Reasons for Rate Increases</vt:lpstr>
      <vt:lpstr>Ongoing Cost Containment </vt:lpstr>
      <vt:lpstr>Cost Containment Examples</vt:lpstr>
      <vt:lpstr>PowerPoint Presentation</vt:lpstr>
    </vt:vector>
  </TitlesOfParts>
  <Company>RHDG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Hopfer</dc:creator>
  <cp:lastModifiedBy>Wallace, Josh</cp:lastModifiedBy>
  <cp:revision>766</cp:revision>
  <cp:lastPrinted>2018-02-27T18:40:47Z</cp:lastPrinted>
  <dcterms:created xsi:type="dcterms:W3CDTF">2011-10-11T20:34:08Z</dcterms:created>
  <dcterms:modified xsi:type="dcterms:W3CDTF">2019-06-06T02:02:59Z</dcterms:modified>
</cp:coreProperties>
</file>